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479" r:id="rId1"/>
    <p:sldMasterId id="2147484485" r:id="rId2"/>
  </p:sldMasterIdLst>
  <p:notesMasterIdLst>
    <p:notesMasterId r:id="rId132"/>
  </p:notesMasterIdLst>
  <p:handoutMasterIdLst>
    <p:handoutMasterId r:id="rId133"/>
  </p:handoutMasterIdLst>
  <p:sldIdLst>
    <p:sldId id="9165" r:id="rId3"/>
    <p:sldId id="9166" r:id="rId4"/>
    <p:sldId id="9167" r:id="rId5"/>
    <p:sldId id="9135" r:id="rId6"/>
    <p:sldId id="9158" r:id="rId7"/>
    <p:sldId id="9160" r:id="rId8"/>
    <p:sldId id="9159" r:id="rId9"/>
    <p:sldId id="9161" r:id="rId10"/>
    <p:sldId id="9138" r:id="rId11"/>
    <p:sldId id="9144" r:id="rId12"/>
    <p:sldId id="9162" r:id="rId13"/>
    <p:sldId id="9163" r:id="rId14"/>
    <p:sldId id="9156" r:id="rId15"/>
    <p:sldId id="9155" r:id="rId16"/>
    <p:sldId id="9157" r:id="rId17"/>
    <p:sldId id="3077" r:id="rId18"/>
    <p:sldId id="9133" r:id="rId19"/>
    <p:sldId id="9143" r:id="rId20"/>
    <p:sldId id="9134" r:id="rId21"/>
    <p:sldId id="9146" r:id="rId22"/>
    <p:sldId id="9147" r:id="rId23"/>
    <p:sldId id="9148" r:id="rId24"/>
    <p:sldId id="9149" r:id="rId25"/>
    <p:sldId id="9152" r:id="rId26"/>
    <p:sldId id="9154" r:id="rId27"/>
    <p:sldId id="9153" r:id="rId28"/>
    <p:sldId id="9142" r:id="rId29"/>
    <p:sldId id="2899" r:id="rId30"/>
    <p:sldId id="9136" r:id="rId31"/>
    <p:sldId id="9140" r:id="rId32"/>
    <p:sldId id="9141" r:id="rId33"/>
    <p:sldId id="9094" r:id="rId34"/>
    <p:sldId id="9093" r:id="rId35"/>
    <p:sldId id="9139" r:id="rId36"/>
    <p:sldId id="9145" r:id="rId37"/>
    <p:sldId id="2900" r:id="rId38"/>
    <p:sldId id="2901" r:id="rId39"/>
    <p:sldId id="2902" r:id="rId40"/>
    <p:sldId id="2903" r:id="rId41"/>
    <p:sldId id="2904" r:id="rId42"/>
    <p:sldId id="2905" r:id="rId43"/>
    <p:sldId id="2906" r:id="rId44"/>
    <p:sldId id="2907" r:id="rId45"/>
    <p:sldId id="2908" r:id="rId46"/>
    <p:sldId id="2909" r:id="rId47"/>
    <p:sldId id="2910" r:id="rId48"/>
    <p:sldId id="2911" r:id="rId49"/>
    <p:sldId id="2912" r:id="rId50"/>
    <p:sldId id="2913" r:id="rId51"/>
    <p:sldId id="2917" r:id="rId52"/>
    <p:sldId id="2918" r:id="rId53"/>
    <p:sldId id="2919" r:id="rId54"/>
    <p:sldId id="2920" r:id="rId55"/>
    <p:sldId id="2921" r:id="rId56"/>
    <p:sldId id="2926" r:id="rId57"/>
    <p:sldId id="2927" r:id="rId58"/>
    <p:sldId id="2928" r:id="rId59"/>
    <p:sldId id="2929" r:id="rId60"/>
    <p:sldId id="3000" r:id="rId61"/>
    <p:sldId id="2931" r:id="rId62"/>
    <p:sldId id="2932" r:id="rId63"/>
    <p:sldId id="3007" r:id="rId64"/>
    <p:sldId id="3023" r:id="rId65"/>
    <p:sldId id="3008" r:id="rId66"/>
    <p:sldId id="3009" r:id="rId67"/>
    <p:sldId id="3010" r:id="rId68"/>
    <p:sldId id="3011" r:id="rId69"/>
    <p:sldId id="3020" r:id="rId70"/>
    <p:sldId id="3013" r:id="rId71"/>
    <p:sldId id="3014" r:id="rId72"/>
    <p:sldId id="3015" r:id="rId73"/>
    <p:sldId id="3016" r:id="rId74"/>
    <p:sldId id="3017" r:id="rId75"/>
    <p:sldId id="3018" r:id="rId76"/>
    <p:sldId id="3019" r:id="rId77"/>
    <p:sldId id="2936" r:id="rId78"/>
    <p:sldId id="2937" r:id="rId79"/>
    <p:sldId id="2938" r:id="rId80"/>
    <p:sldId id="2939" r:id="rId81"/>
    <p:sldId id="2940" r:id="rId82"/>
    <p:sldId id="2941" r:id="rId83"/>
    <p:sldId id="2942" r:id="rId84"/>
    <p:sldId id="2943" r:id="rId85"/>
    <p:sldId id="2944" r:id="rId86"/>
    <p:sldId id="2945" r:id="rId87"/>
    <p:sldId id="2946" r:id="rId88"/>
    <p:sldId id="2947" r:id="rId89"/>
    <p:sldId id="2948" r:id="rId90"/>
    <p:sldId id="2949" r:id="rId91"/>
    <p:sldId id="2950" r:id="rId92"/>
    <p:sldId id="2951" r:id="rId93"/>
    <p:sldId id="2952" r:id="rId94"/>
    <p:sldId id="3006" r:id="rId95"/>
    <p:sldId id="2953" r:id="rId96"/>
    <p:sldId id="909" r:id="rId97"/>
    <p:sldId id="2954" r:id="rId98"/>
    <p:sldId id="2955" r:id="rId99"/>
    <p:sldId id="3024" r:id="rId100"/>
    <p:sldId id="2956" r:id="rId101"/>
    <p:sldId id="2957" r:id="rId102"/>
    <p:sldId id="3072" r:id="rId103"/>
    <p:sldId id="3073" r:id="rId104"/>
    <p:sldId id="3074" r:id="rId105"/>
    <p:sldId id="3035" r:id="rId106"/>
    <p:sldId id="2960" r:id="rId107"/>
    <p:sldId id="2961" r:id="rId108"/>
    <p:sldId id="3025" r:id="rId109"/>
    <p:sldId id="2962" r:id="rId110"/>
    <p:sldId id="2963" r:id="rId111"/>
    <p:sldId id="2964" r:id="rId112"/>
    <p:sldId id="2965" r:id="rId113"/>
    <p:sldId id="2966" r:id="rId114"/>
    <p:sldId id="2967" r:id="rId115"/>
    <p:sldId id="2969" r:id="rId116"/>
    <p:sldId id="3022" r:id="rId117"/>
    <p:sldId id="2987" r:id="rId118"/>
    <p:sldId id="2988" r:id="rId119"/>
    <p:sldId id="2991" r:id="rId120"/>
    <p:sldId id="2992" r:id="rId121"/>
    <p:sldId id="2993" r:id="rId122"/>
    <p:sldId id="2488" r:id="rId123"/>
    <p:sldId id="2872" r:id="rId124"/>
    <p:sldId id="2873" r:id="rId125"/>
    <p:sldId id="2886" r:id="rId126"/>
    <p:sldId id="2887" r:id="rId127"/>
    <p:sldId id="2888" r:id="rId128"/>
    <p:sldId id="2639" r:id="rId129"/>
    <p:sldId id="2487" r:id="rId130"/>
    <p:sldId id="2656" r:id="rId131"/>
  </p:sldIdLst>
  <p:sldSz cx="6858000" cy="5143500"/>
  <p:notesSz cx="6888163" cy="100203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헥사고널" id="{C3AF879C-299F-4E73-9430-B7A244225A89}">
          <p14:sldIdLst>
            <p14:sldId id="9165"/>
            <p14:sldId id="9166"/>
            <p14:sldId id="9167"/>
          </p14:sldIdLst>
        </p14:section>
        <p14:section name="01-MSA구성방안" id="{C51B78F8-5A23-4693-B8EC-CA653F496A5F}">
          <p14:sldIdLst>
            <p14:sldId id="9135"/>
            <p14:sldId id="9158"/>
            <p14:sldId id="9160"/>
          </p14:sldIdLst>
        </p14:section>
        <p14:section name="재처리" id="{A977684F-02B5-4076-8214-9D6F56FEC415}">
          <p14:sldIdLst>
            <p14:sldId id="9159"/>
            <p14:sldId id="9161"/>
          </p14:sldIdLst>
        </p14:section>
        <p14:section name="데이터 정합성" id="{FE9150B5-9BF3-4F55-AD59-CBDEE6A596B9}">
          <p14:sldIdLst>
            <p14:sldId id="9138"/>
            <p14:sldId id="9144"/>
            <p14:sldId id="9162"/>
            <p14:sldId id="9163"/>
            <p14:sldId id="9156"/>
          </p14:sldIdLst>
        </p14:section>
        <p14:section name="기본 구역" id="{941AAF09-7E93-43D9-853A-5F343695B9BD}">
          <p14:sldIdLst>
            <p14:sldId id="9155"/>
            <p14:sldId id="9157"/>
            <p14:sldId id="3077"/>
            <p14:sldId id="9133"/>
            <p14:sldId id="9143"/>
            <p14:sldId id="9134"/>
            <p14:sldId id="9146"/>
            <p14:sldId id="9147"/>
            <p14:sldId id="9148"/>
          </p14:sldIdLst>
        </p14:section>
        <p14:section name="02-MSA 이해" id="{F601C209-85A7-4F38-9941-30CAC41BBB13}">
          <p14:sldIdLst>
            <p14:sldId id="9149"/>
            <p14:sldId id="9152"/>
            <p14:sldId id="9154"/>
            <p14:sldId id="9153"/>
          </p14:sldIdLst>
        </p14:section>
        <p14:section name="01-MSA란" id="{7DABF094-60CB-4D2C-8736-26B8CAE29E32}">
          <p14:sldIdLst>
            <p14:sldId id="9142"/>
            <p14:sldId id="2899"/>
            <p14:sldId id="9136"/>
          </p14:sldIdLst>
        </p14:section>
        <p14:section name="02-트랜잭션" id="{858E5E56-41EE-4837-B95C-1B677A4F3E44}">
          <p14:sldIdLst>
            <p14:sldId id="9140"/>
            <p14:sldId id="9141"/>
            <p14:sldId id="9094"/>
            <p14:sldId id="9093"/>
            <p14:sldId id="9139"/>
            <p14:sldId id="9145"/>
          </p14:sldIdLst>
        </p14:section>
        <p14:section name="참고" id="{D28C17D2-E890-4F7F-B458-ED04CCC800A8}">
          <p14:sldIdLst>
            <p14:sldId id="2900"/>
            <p14:sldId id="2901"/>
            <p14:sldId id="2902"/>
            <p14:sldId id="2903"/>
            <p14:sldId id="2904"/>
            <p14:sldId id="2905"/>
            <p14:sldId id="2906"/>
            <p14:sldId id="2907"/>
            <p14:sldId id="2908"/>
            <p14:sldId id="2909"/>
            <p14:sldId id="2910"/>
            <p14:sldId id="2911"/>
            <p14:sldId id="2912"/>
            <p14:sldId id="2913"/>
            <p14:sldId id="2917"/>
            <p14:sldId id="2918"/>
            <p14:sldId id="2919"/>
            <p14:sldId id="2920"/>
            <p14:sldId id="2921"/>
            <p14:sldId id="2926"/>
            <p14:sldId id="2927"/>
            <p14:sldId id="2928"/>
            <p14:sldId id="2929"/>
            <p14:sldId id="3000"/>
            <p14:sldId id="2931"/>
            <p14:sldId id="2932"/>
            <p14:sldId id="3007"/>
            <p14:sldId id="3023"/>
            <p14:sldId id="3008"/>
            <p14:sldId id="3009"/>
            <p14:sldId id="3010"/>
            <p14:sldId id="3011"/>
            <p14:sldId id="3020"/>
            <p14:sldId id="3013"/>
            <p14:sldId id="3014"/>
            <p14:sldId id="3015"/>
            <p14:sldId id="3016"/>
            <p14:sldId id="3017"/>
            <p14:sldId id="3018"/>
            <p14:sldId id="3019"/>
            <p14:sldId id="2936"/>
            <p14:sldId id="2937"/>
            <p14:sldId id="2938"/>
            <p14:sldId id="2939"/>
            <p14:sldId id="2940"/>
            <p14:sldId id="2941"/>
            <p14:sldId id="2942"/>
            <p14:sldId id="2943"/>
            <p14:sldId id="2944"/>
            <p14:sldId id="2945"/>
            <p14:sldId id="2946"/>
            <p14:sldId id="2947"/>
            <p14:sldId id="2948"/>
            <p14:sldId id="2949"/>
            <p14:sldId id="2950"/>
            <p14:sldId id="2951"/>
            <p14:sldId id="2952"/>
            <p14:sldId id="3006"/>
            <p14:sldId id="2953"/>
            <p14:sldId id="909"/>
            <p14:sldId id="2954"/>
            <p14:sldId id="2955"/>
            <p14:sldId id="3024"/>
            <p14:sldId id="2956"/>
            <p14:sldId id="2957"/>
            <p14:sldId id="3072"/>
            <p14:sldId id="3073"/>
            <p14:sldId id="3074"/>
            <p14:sldId id="3035"/>
            <p14:sldId id="2960"/>
            <p14:sldId id="2961"/>
            <p14:sldId id="3025"/>
            <p14:sldId id="2962"/>
            <p14:sldId id="2963"/>
            <p14:sldId id="2964"/>
            <p14:sldId id="2965"/>
            <p14:sldId id="2966"/>
            <p14:sldId id="2967"/>
            <p14:sldId id="2969"/>
            <p14:sldId id="3022"/>
            <p14:sldId id="2987"/>
            <p14:sldId id="2988"/>
            <p14:sldId id="2991"/>
            <p14:sldId id="2992"/>
            <p14:sldId id="2993"/>
            <p14:sldId id="2488"/>
            <p14:sldId id="2872"/>
            <p14:sldId id="2873"/>
            <p14:sldId id="2886"/>
            <p14:sldId id="2887"/>
            <p14:sldId id="2888"/>
            <p14:sldId id="2639"/>
            <p14:sldId id="2487"/>
            <p14:sldId id="2656"/>
          </p14:sldIdLst>
        </p14:section>
      </p14:sectionLst>
    </p:ext>
    <p:ext uri="{EFAFB233-063F-42B5-8137-9DF3F51BA10A}">
      <p15:sldGuideLst xmlns:p15="http://schemas.microsoft.com/office/powerpoint/2012/main">
        <p15:guide id="2" pos="2160" userDrawn="1">
          <p15:clr>
            <a:srgbClr val="A4A3A4"/>
          </p15:clr>
        </p15:guide>
        <p15:guide id="3" orient="horz" pos="1076" userDrawn="1">
          <p15:clr>
            <a:srgbClr val="A4A3A4"/>
          </p15:clr>
        </p15:guide>
        <p15:guide id="4" pos="2466" userDrawn="1">
          <p15:clr>
            <a:srgbClr val="A4A3A4"/>
          </p15:clr>
        </p15:guide>
        <p15:guide id="5" orient="horz" pos="305" userDrawn="1">
          <p15:clr>
            <a:srgbClr val="A4A3A4"/>
          </p15:clr>
        </p15:guide>
        <p15:guide id="6" pos="4065" userDrawn="1">
          <p15:clr>
            <a:srgbClr val="A4A3A4"/>
          </p15:clr>
        </p15:guide>
        <p15:guide id="7" pos="357" userDrawn="1">
          <p15:clr>
            <a:srgbClr val="A4A3A4"/>
          </p15:clr>
        </p15:guide>
        <p15:guide id="8" orient="horz" pos="804" userDrawn="1">
          <p15:clr>
            <a:srgbClr val="A4A3A4"/>
          </p15:clr>
        </p15:guide>
        <p15:guide id="9" pos="15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사용자"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1D7"/>
    <a:srgbClr val="FFCCFF"/>
    <a:srgbClr val="FF99FF"/>
    <a:srgbClr val="FFFFFF"/>
    <a:srgbClr val="BFBFBF"/>
    <a:srgbClr val="F3F9FD"/>
    <a:srgbClr val="FEF9F1"/>
    <a:srgbClr val="EDE8E0"/>
    <a:srgbClr val="9579CD"/>
    <a:srgbClr val="37B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F45FEE-C7A9-450E-8499-31EBD5A4BD26}">
  <a:tblStyle styleId="{D2F45FEE-C7A9-450E-8499-31EBD5A4BD2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9" autoAdjust="0"/>
    <p:restoredTop sz="95374" autoAdjust="0"/>
  </p:normalViewPr>
  <p:slideViewPr>
    <p:cSldViewPr>
      <p:cViewPr varScale="1">
        <p:scale>
          <a:sx n="133" d="100"/>
          <a:sy n="133" d="100"/>
        </p:scale>
        <p:origin x="-156" y="294"/>
      </p:cViewPr>
      <p:guideLst>
        <p:guide pos="2160"/>
        <p:guide orient="horz" pos="1076"/>
        <p:guide pos="2466"/>
        <p:guide orient="horz" pos="305"/>
        <p:guide pos="4065"/>
        <p:guide pos="357"/>
        <p:guide orient="horz" pos="804"/>
        <p:guide pos="153"/>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3184"/>
    </p:cViewPr>
  </p:sorterViewPr>
  <p:notesViewPr>
    <p:cSldViewPr>
      <p:cViewPr varScale="1">
        <p:scale>
          <a:sx n="94" d="100"/>
          <a:sy n="94" d="100"/>
        </p:scale>
        <p:origin x="2634"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84870" cy="502755"/>
          </a:xfrm>
          <a:prstGeom prst="rect">
            <a:avLst/>
          </a:prstGeom>
        </p:spPr>
        <p:txBody>
          <a:bodyPr vert="horz" lIns="92991" tIns="46497" rIns="92991" bIns="46497" rtlCol="0"/>
          <a:lstStyle>
            <a:lvl1pPr algn="l">
              <a:defRPr sz="1200"/>
            </a:lvl1pPr>
          </a:lstStyle>
          <a:p>
            <a:endParaRPr lang="ko-KR" altLang="en-US"/>
          </a:p>
        </p:txBody>
      </p:sp>
      <p:sp>
        <p:nvSpPr>
          <p:cNvPr id="3" name="날짜 개체 틀 2"/>
          <p:cNvSpPr>
            <a:spLocks noGrp="1"/>
          </p:cNvSpPr>
          <p:nvPr>
            <p:ph type="dt" sz="quarter" idx="1"/>
          </p:nvPr>
        </p:nvSpPr>
        <p:spPr>
          <a:xfrm>
            <a:off x="3901699" y="1"/>
            <a:ext cx="2984870" cy="502755"/>
          </a:xfrm>
          <a:prstGeom prst="rect">
            <a:avLst/>
          </a:prstGeom>
        </p:spPr>
        <p:txBody>
          <a:bodyPr vert="horz" lIns="92991" tIns="46497" rIns="92991" bIns="46497" rtlCol="0"/>
          <a:lstStyle>
            <a:lvl1pPr algn="r">
              <a:defRPr sz="1200"/>
            </a:lvl1pPr>
          </a:lstStyle>
          <a:p>
            <a:fld id="{8D3091F6-5C35-404D-9CBB-AD15D006D54B}" type="datetimeFigureOut">
              <a:rPr lang="ko-KR" altLang="en-US" smtClean="0"/>
              <a:t>2023-03-15</a:t>
            </a:fld>
            <a:endParaRPr lang="ko-KR" altLang="en-US"/>
          </a:p>
        </p:txBody>
      </p:sp>
      <p:sp>
        <p:nvSpPr>
          <p:cNvPr id="4" name="바닥글 개체 틀 3"/>
          <p:cNvSpPr>
            <a:spLocks noGrp="1"/>
          </p:cNvSpPr>
          <p:nvPr>
            <p:ph type="ftr" sz="quarter" idx="2"/>
          </p:nvPr>
        </p:nvSpPr>
        <p:spPr>
          <a:xfrm>
            <a:off x="1" y="9517548"/>
            <a:ext cx="2984870" cy="502754"/>
          </a:xfrm>
          <a:prstGeom prst="rect">
            <a:avLst/>
          </a:prstGeom>
        </p:spPr>
        <p:txBody>
          <a:bodyPr vert="horz" lIns="92991" tIns="46497" rIns="92991" bIns="46497"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901699" y="9517548"/>
            <a:ext cx="2984870" cy="502754"/>
          </a:xfrm>
          <a:prstGeom prst="rect">
            <a:avLst/>
          </a:prstGeom>
        </p:spPr>
        <p:txBody>
          <a:bodyPr vert="horz" lIns="92991" tIns="46497" rIns="92991" bIns="46497" rtlCol="0" anchor="b"/>
          <a:lstStyle>
            <a:lvl1pPr algn="r">
              <a:defRPr sz="1200"/>
            </a:lvl1pPr>
          </a:lstStyle>
          <a:p>
            <a:fld id="{4426A621-6DE2-4840-8CBC-E7CC3C8686F7}" type="slidenum">
              <a:rPr lang="ko-KR" altLang="en-US" smtClean="0"/>
              <a:t>‹#›</a:t>
            </a:fld>
            <a:endParaRPr lang="ko-KR" altLang="en-US"/>
          </a:p>
        </p:txBody>
      </p:sp>
    </p:spTree>
    <p:extLst>
      <p:ext uri="{BB962C8B-B14F-4D97-AF65-F5344CB8AC3E}">
        <p14:creationId xmlns:p14="http://schemas.microsoft.com/office/powerpoint/2010/main" val="18038744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39800" y="752475"/>
            <a:ext cx="5008563" cy="37560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8819" y="4759643"/>
            <a:ext cx="5510529" cy="4509135"/>
          </a:xfrm>
          <a:prstGeom prst="rect">
            <a:avLst/>
          </a:prstGeom>
          <a:noFill/>
          <a:ln>
            <a:noFill/>
          </a:ln>
        </p:spPr>
        <p:txBody>
          <a:bodyPr lIns="92977" tIns="92977" rIns="92977" bIns="92977"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dirty="0"/>
          </a:p>
        </p:txBody>
      </p:sp>
    </p:spTree>
    <p:extLst>
      <p:ext uri="{BB962C8B-B14F-4D97-AF65-F5344CB8AC3E}">
        <p14:creationId xmlns:p14="http://schemas.microsoft.com/office/powerpoint/2010/main" val="1220554903"/>
      </p:ext>
    </p:extLst>
  </p:cSld>
  <p:clrMap bg1="lt1" tx1="dk1" bg2="dk2" tx2="lt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46573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487" name="Google Shape;487;p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212529"/>
                </a:solidFill>
                <a:effectLst/>
                <a:latin typeface="-apple-system"/>
              </a:rPr>
              <a:t>모든 팀들은 </a:t>
            </a:r>
            <a:r>
              <a:rPr lang="ko-KR" altLang="en-US" b="1" i="0" dirty="0">
                <a:solidFill>
                  <a:srgbClr val="212529"/>
                </a:solidFill>
                <a:effectLst/>
                <a:latin typeface="-apple-system"/>
              </a:rPr>
              <a:t>데이터와 기능들을 서비스 인터페이스로 연결</a:t>
            </a:r>
            <a:r>
              <a:rPr lang="ko-KR" altLang="en-US" b="0" i="0" dirty="0">
                <a:solidFill>
                  <a:srgbClr val="212529"/>
                </a:solidFill>
                <a:effectLst/>
                <a:latin typeface="-apple-system"/>
              </a:rPr>
              <a:t>해라</a:t>
            </a:r>
            <a:br>
              <a:rPr lang="ko-KR" altLang="en-US" b="0" i="0" dirty="0">
                <a:solidFill>
                  <a:srgbClr val="212529"/>
                </a:solidFill>
                <a:effectLst/>
                <a:latin typeface="-apple-system"/>
              </a:rPr>
            </a:br>
            <a:r>
              <a:rPr lang="ko-KR" altLang="en-US" b="0" i="0" dirty="0">
                <a:solidFill>
                  <a:srgbClr val="212529"/>
                </a:solidFill>
                <a:effectLst/>
                <a:latin typeface="-apple-system"/>
              </a:rPr>
              <a:t>팀들은 인터페이스로만 </a:t>
            </a:r>
            <a:r>
              <a:rPr lang="ko-KR" altLang="en-US" b="0" i="0" dirty="0" err="1">
                <a:solidFill>
                  <a:srgbClr val="212529"/>
                </a:solidFill>
                <a:effectLst/>
                <a:latin typeface="-apple-system"/>
              </a:rPr>
              <a:t>연락해야한다</a:t>
            </a:r>
            <a:endParaRPr lang="ko-KR" altLang="en-US" b="0" i="0" dirty="0">
              <a:solidFill>
                <a:srgbClr val="212529"/>
              </a:solidFill>
              <a:effectLst/>
              <a:latin typeface="-apple-system"/>
            </a:endParaRPr>
          </a:p>
          <a:p>
            <a:pPr algn="l">
              <a:buFont typeface="Arial" panose="020B0604020202020204" pitchFamily="34" charset="0"/>
              <a:buChar char="•"/>
            </a:pPr>
            <a:r>
              <a:rPr lang="ko-KR" altLang="en-US" b="0" i="0" dirty="0">
                <a:solidFill>
                  <a:srgbClr val="212529"/>
                </a:solidFill>
                <a:effectLst/>
                <a:latin typeface="-apple-system"/>
              </a:rPr>
              <a:t>다른 어떤 커뮤니케이션 방법도 안된다</a:t>
            </a:r>
            <a:r>
              <a:rPr lang="en-US" altLang="ko-KR" b="0" i="0" dirty="0">
                <a:solidFill>
                  <a:srgbClr val="212529"/>
                </a:solidFill>
                <a:effectLst/>
                <a:latin typeface="-apple-system"/>
              </a:rPr>
              <a:t>. </a:t>
            </a:r>
            <a:r>
              <a:rPr lang="ko-KR" altLang="en-US" b="0" i="0" dirty="0">
                <a:solidFill>
                  <a:srgbClr val="212529"/>
                </a:solidFill>
                <a:effectLst/>
                <a:latin typeface="-apple-system"/>
              </a:rPr>
              <a:t>직접링크를 보내거나 다른 팀의 스토리지에 직접 엑세스 </a:t>
            </a:r>
            <a:r>
              <a:rPr lang="ko-KR" altLang="en-US" b="0" i="0" dirty="0" err="1">
                <a:solidFill>
                  <a:srgbClr val="212529"/>
                </a:solidFill>
                <a:effectLst/>
                <a:latin typeface="-apple-system"/>
              </a:rPr>
              <a:t>하는건</a:t>
            </a:r>
            <a:r>
              <a:rPr lang="ko-KR" altLang="en-US" b="0" i="0" dirty="0">
                <a:solidFill>
                  <a:srgbClr val="212529"/>
                </a:solidFill>
                <a:effectLst/>
                <a:latin typeface="-apple-system"/>
              </a:rPr>
              <a:t> 안된다</a:t>
            </a:r>
            <a:r>
              <a:rPr lang="en-US" altLang="ko-KR" b="0" i="0" dirty="0">
                <a:solidFill>
                  <a:srgbClr val="212529"/>
                </a:solidFill>
                <a:effectLst/>
                <a:latin typeface="-apple-system"/>
              </a:rPr>
              <a:t>. </a:t>
            </a:r>
            <a:r>
              <a:rPr lang="ko-KR" altLang="en-US" b="0" i="0" dirty="0">
                <a:solidFill>
                  <a:srgbClr val="212529"/>
                </a:solidFill>
                <a:effectLst/>
                <a:latin typeface="-apple-system"/>
              </a:rPr>
              <a:t>공유메모리</a:t>
            </a:r>
            <a:r>
              <a:rPr lang="en-US" altLang="ko-KR" b="0" i="0" dirty="0">
                <a:solidFill>
                  <a:srgbClr val="212529"/>
                </a:solidFill>
                <a:effectLst/>
                <a:latin typeface="-apple-system"/>
              </a:rPr>
              <a:t>, </a:t>
            </a:r>
            <a:r>
              <a:rPr lang="ko-KR" altLang="en-US" b="0" i="0" dirty="0">
                <a:solidFill>
                  <a:srgbClr val="212529"/>
                </a:solidFill>
                <a:effectLst/>
                <a:latin typeface="-apple-system"/>
              </a:rPr>
              <a:t>백도어도 안된다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어떤 기술을 쓰든 상관없다</a:t>
            </a:r>
            <a:r>
              <a:rPr lang="en-US" altLang="ko-KR" b="0" i="0" dirty="0">
                <a:solidFill>
                  <a:srgbClr val="212529"/>
                </a:solidFill>
                <a:effectLst/>
                <a:latin typeface="-apple-system"/>
              </a:rPr>
              <a:t>. </a:t>
            </a:r>
            <a:r>
              <a:rPr lang="en-US" altLang="ko-KR" b="1" i="0" dirty="0">
                <a:solidFill>
                  <a:srgbClr val="212529"/>
                </a:solidFill>
                <a:effectLst/>
                <a:latin typeface="-apple-system"/>
              </a:rPr>
              <a:t>HTTP, Cobra, </a:t>
            </a:r>
            <a:r>
              <a:rPr lang="en-US" altLang="ko-KR" b="1" i="0" dirty="0" err="1">
                <a:solidFill>
                  <a:srgbClr val="212529"/>
                </a:solidFill>
                <a:effectLst/>
                <a:latin typeface="-apple-system"/>
              </a:rPr>
              <a:t>Pubsub</a:t>
            </a:r>
            <a:r>
              <a:rPr lang="en-US" altLang="ko-KR" b="1" i="0" dirty="0">
                <a:solidFill>
                  <a:srgbClr val="212529"/>
                </a:solidFill>
                <a:effectLst/>
                <a:latin typeface="-apple-system"/>
              </a:rPr>
              <a:t>, </a:t>
            </a:r>
            <a:r>
              <a:rPr lang="ko-KR" altLang="en-US" b="1" i="0" dirty="0">
                <a:solidFill>
                  <a:srgbClr val="212529"/>
                </a:solidFill>
                <a:effectLst/>
                <a:latin typeface="-apple-system"/>
              </a:rPr>
              <a:t>독자 프로토콜</a:t>
            </a:r>
            <a:r>
              <a:rPr lang="en-US" altLang="ko-KR" b="1" i="0" dirty="0">
                <a:solidFill>
                  <a:srgbClr val="212529"/>
                </a:solidFill>
                <a:effectLst/>
                <a:latin typeface="-apple-system"/>
              </a:rPr>
              <a:t>...</a:t>
            </a:r>
            <a:r>
              <a:rPr lang="ko-KR" altLang="en-US" b="0" i="0" dirty="0">
                <a:solidFill>
                  <a:srgbClr val="212529"/>
                </a:solidFill>
                <a:effectLst/>
                <a:latin typeface="-apple-system"/>
              </a:rPr>
              <a:t> 그건 상관없다</a:t>
            </a:r>
          </a:p>
          <a:p>
            <a:pPr algn="l">
              <a:buFont typeface="Arial" panose="020B0604020202020204" pitchFamily="34" charset="0"/>
              <a:buChar char="•"/>
            </a:pPr>
            <a:r>
              <a:rPr lang="ko-KR" altLang="en-US" b="0" i="0" dirty="0">
                <a:solidFill>
                  <a:srgbClr val="212529"/>
                </a:solidFill>
                <a:effectLst/>
                <a:latin typeface="-apple-system"/>
              </a:rPr>
              <a:t>모든 </a:t>
            </a:r>
            <a:r>
              <a:rPr lang="ko-KR" altLang="en-US" b="1" i="0" dirty="0">
                <a:solidFill>
                  <a:srgbClr val="212529"/>
                </a:solidFill>
                <a:effectLst/>
                <a:latin typeface="-apple-system"/>
              </a:rPr>
              <a:t>서비스 </a:t>
            </a:r>
            <a:r>
              <a:rPr lang="ko-KR" altLang="en-US" b="1" i="0" dirty="0" err="1">
                <a:solidFill>
                  <a:srgbClr val="212529"/>
                </a:solidFill>
                <a:effectLst/>
                <a:latin typeface="-apple-system"/>
              </a:rPr>
              <a:t>엔터페이스는</a:t>
            </a:r>
            <a:r>
              <a:rPr lang="ko-KR" altLang="en-US" b="1" i="0" dirty="0">
                <a:solidFill>
                  <a:srgbClr val="212529"/>
                </a:solidFill>
                <a:effectLst/>
                <a:latin typeface="-apple-system"/>
              </a:rPr>
              <a:t> </a:t>
            </a:r>
            <a:r>
              <a:rPr lang="ko-KR" altLang="en-US" b="1" i="0" dirty="0" err="1">
                <a:solidFill>
                  <a:srgbClr val="212529"/>
                </a:solidFill>
                <a:effectLst/>
                <a:latin typeface="-apple-system"/>
              </a:rPr>
              <a:t>예외없이</a:t>
            </a:r>
            <a:r>
              <a:rPr lang="ko-KR" altLang="en-US" b="1" i="0" dirty="0">
                <a:solidFill>
                  <a:srgbClr val="212529"/>
                </a:solidFill>
                <a:effectLst/>
                <a:latin typeface="-apple-system"/>
              </a:rPr>
              <a:t> 외부에서 </a:t>
            </a:r>
            <a:r>
              <a:rPr lang="ko-KR" altLang="en-US" b="1" i="0" dirty="0" err="1">
                <a:solidFill>
                  <a:srgbClr val="212529"/>
                </a:solidFill>
                <a:effectLst/>
                <a:latin typeface="-apple-system"/>
              </a:rPr>
              <a:t>이용가능</a:t>
            </a:r>
            <a:r>
              <a:rPr lang="ko-KR" altLang="en-US" b="0" i="0" dirty="0" err="1">
                <a:solidFill>
                  <a:srgbClr val="212529"/>
                </a:solidFill>
                <a:effectLst/>
                <a:latin typeface="-apple-system"/>
              </a:rPr>
              <a:t>하게</a:t>
            </a:r>
            <a:r>
              <a:rPr lang="ko-KR" altLang="en-US" b="0" i="0" dirty="0">
                <a:solidFill>
                  <a:srgbClr val="212529"/>
                </a:solidFill>
                <a:effectLst/>
                <a:latin typeface="-apple-system"/>
              </a:rPr>
              <a:t> 만들어져야 한다</a:t>
            </a:r>
            <a:r>
              <a:rPr lang="en-US" altLang="ko-KR" b="0" i="0" dirty="0">
                <a:solidFill>
                  <a:srgbClr val="212529"/>
                </a:solidFill>
                <a:effectLst/>
                <a:latin typeface="-apple-system"/>
              </a:rPr>
              <a:t>. </a:t>
            </a:r>
            <a:r>
              <a:rPr lang="ko-KR" altLang="en-US" b="0" i="0" dirty="0">
                <a:solidFill>
                  <a:srgbClr val="212529"/>
                </a:solidFill>
                <a:effectLst/>
                <a:latin typeface="-apple-system"/>
              </a:rPr>
              <a:t>외부 개발자들이 인터페이스를 이용할 수 있게 </a:t>
            </a:r>
            <a:r>
              <a:rPr lang="ko-KR" altLang="en-US" b="0" i="0" dirty="0" err="1">
                <a:solidFill>
                  <a:srgbClr val="212529"/>
                </a:solidFill>
                <a:effectLst/>
                <a:latin typeface="-apple-system"/>
              </a:rPr>
              <a:t>해야한다</a:t>
            </a:r>
            <a:r>
              <a:rPr lang="ko-KR" altLang="en-US" b="0" i="0" dirty="0">
                <a:solidFill>
                  <a:srgbClr val="212529"/>
                </a:solidFill>
                <a:effectLst/>
                <a:latin typeface="-apple-system"/>
              </a:rPr>
              <a:t/>
            </a:r>
            <a:br>
              <a:rPr lang="ko-KR" altLang="en-US" b="0" i="0" dirty="0">
                <a:solidFill>
                  <a:srgbClr val="212529"/>
                </a:solidFill>
                <a:effectLst/>
                <a:latin typeface="-apple-system"/>
              </a:rPr>
            </a:br>
            <a:r>
              <a:rPr lang="en-US" altLang="ko-KR" b="0" i="0" dirty="0">
                <a:solidFill>
                  <a:srgbClr val="212529"/>
                </a:solidFill>
                <a:effectLst/>
                <a:latin typeface="-apple-system"/>
              </a:rPr>
              <a:t>( MSA</a:t>
            </a:r>
            <a:r>
              <a:rPr lang="ko-KR" altLang="en-US" b="0" i="0" dirty="0">
                <a:solidFill>
                  <a:srgbClr val="212529"/>
                </a:solidFill>
                <a:effectLst/>
                <a:latin typeface="-apple-system"/>
              </a:rPr>
              <a:t>의 가장 본질적인 부분</a:t>
            </a:r>
            <a:r>
              <a:rPr lang="en-US" altLang="ko-KR" b="0" i="0" dirty="0">
                <a:solidFill>
                  <a:srgbClr val="212529"/>
                </a:solidFill>
                <a:effectLst/>
                <a:latin typeface="-apple-system"/>
              </a:rPr>
              <a:t>... )</a:t>
            </a:r>
          </a:p>
          <a:p>
            <a:pPr algn="l"/>
            <a:r>
              <a:rPr lang="en-US" altLang="ko-KR" b="1" i="0" dirty="0">
                <a:solidFill>
                  <a:srgbClr val="212529"/>
                </a:solidFill>
                <a:effectLst/>
                <a:latin typeface="-apple-system"/>
              </a:rPr>
              <a:t>2006</a:t>
            </a:r>
            <a:r>
              <a:rPr lang="ko-KR" altLang="en-US" b="1" i="0" dirty="0">
                <a:solidFill>
                  <a:srgbClr val="212529"/>
                </a:solidFill>
                <a:effectLst/>
                <a:latin typeface="-apple-system"/>
              </a:rPr>
              <a:t>년 아마존 웹 서비스</a:t>
            </a:r>
            <a:r>
              <a:rPr lang="en-US" altLang="ko-KR" b="1" i="0" dirty="0">
                <a:solidFill>
                  <a:srgbClr val="212529"/>
                </a:solidFill>
                <a:effectLst/>
                <a:latin typeface="-apple-system"/>
              </a:rPr>
              <a:t>(AWS) </a:t>
            </a:r>
            <a:r>
              <a:rPr lang="ko-KR" altLang="en-US" b="1" i="0" dirty="0">
                <a:solidFill>
                  <a:srgbClr val="212529"/>
                </a:solidFill>
                <a:effectLst/>
                <a:latin typeface="-apple-system"/>
              </a:rPr>
              <a:t>릴리즈 </a:t>
            </a:r>
            <a:r>
              <a:rPr lang="en-US" altLang="ko-KR" b="1" i="0" dirty="0">
                <a:solidFill>
                  <a:srgbClr val="212529"/>
                </a:solidFill>
                <a:effectLst/>
                <a:latin typeface="-apple-system"/>
              </a:rPr>
              <a:t>- </a:t>
            </a:r>
            <a:r>
              <a:rPr lang="ko-KR" altLang="en-US" b="1" i="0" dirty="0">
                <a:solidFill>
                  <a:srgbClr val="212529"/>
                </a:solidFill>
                <a:effectLst/>
                <a:latin typeface="-apple-system"/>
              </a:rPr>
              <a:t>내부에서 사용한 것과 똑같은 플랫폼</a:t>
            </a:r>
            <a:endParaRPr lang="ko-KR" altLang="en-US" b="0" i="0" dirty="0">
              <a:solidFill>
                <a:srgbClr val="212529"/>
              </a:solidFill>
              <a:effectLst/>
              <a:latin typeface="-apple-system"/>
            </a:endParaRPr>
          </a:p>
          <a:p>
            <a:endParaRPr lang="ko-KR" altLang="en-US" dirty="0"/>
          </a:p>
        </p:txBody>
      </p:sp>
    </p:spTree>
    <p:extLst>
      <p:ext uri="{BB962C8B-B14F-4D97-AF65-F5344CB8AC3E}">
        <p14:creationId xmlns:p14="http://schemas.microsoft.com/office/powerpoint/2010/main" val="2085416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3809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06" name="Google Shape;506;p1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205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42" name="Google Shape;542;p1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3765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91" name="Google Shape;591;p1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176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1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43" name="Google Shape;643;p13: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901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84" name="Google Shape;684;p1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869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84" name="Google Shape;684;p1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4740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24" name="Google Shape;724;p1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37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2616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53" name="Google Shape;753;p1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7657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803" name="Google Shape;803;p1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84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857" name="Google Shape;857;p1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03" name="Google Shape;903;p1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3711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45" name="Google Shape;945;p2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554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2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52" name="Google Shape;952;p2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26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59" name="Google Shape;959;p2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0597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5:notes"/>
          <p:cNvSpPr>
            <a:spLocks noGrp="1" noRot="1" noChangeAspect="1"/>
          </p:cNvSpPr>
          <p:nvPr>
            <p:ph type="sldImg" idx="2"/>
          </p:nvPr>
        </p:nvSpPr>
        <p:spPr>
          <a:xfrm>
            <a:off x="1182688" y="695325"/>
            <a:ext cx="4638675" cy="3479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p2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179497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05" name="Google Shape;1005;p2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1716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2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19" name="Google Shape;1019;p2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83245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31" name="Google Shape;1031;p2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816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2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2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01359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441846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3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123" name="Google Shape;1123;p3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261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78120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3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123" name="Google Shape;1123;p3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8998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p3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778768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3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352013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59: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631" name="Google Shape;1631;p5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18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60: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698" name="Google Shape;1698;p6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0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75742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62: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774" name="Google Shape;1774;p6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086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3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0" name="Google Shape;1190;p3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39448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3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1" name="Google Shape;1221;p3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343114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13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231" name="Google Shape;1231;p13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5462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53" name="Google Shape;753;p1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838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p6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2" name="Google Shape;1842;p6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
        <p:nvSpPr>
          <p:cNvPr id="1843" name="Google Shape;1843;p64:notes"/>
          <p:cNvSpPr txBox="1">
            <a:spLocks noGrp="1"/>
          </p:cNvSpPr>
          <p:nvPr>
            <p:ph type="sldNum" idx="12"/>
          </p:nvPr>
        </p:nvSpPr>
        <p:spPr>
          <a:xfrm>
            <a:off x="3901699" y="9517548"/>
            <a:ext cx="2984870" cy="502754"/>
          </a:xfrm>
          <a:prstGeom prst="rect">
            <a:avLst/>
          </a:prstGeom>
          <a:noFill/>
          <a:ln>
            <a:noFill/>
          </a:ln>
        </p:spPr>
        <p:txBody>
          <a:bodyPr spcFirstLastPara="1" wrap="square" lIns="92977" tIns="46475" rIns="92977" bIns="46475" anchor="t" anchorCtr="0">
            <a:noAutofit/>
          </a:bodyPr>
          <a:lstStyle/>
          <a:p>
            <a:pPr>
              <a:buClr>
                <a:srgbClr val="000000"/>
              </a:buClr>
              <a:buSzPts val="1400"/>
            </a:pPr>
            <a:fld id="{00000000-1234-1234-1234-123412341234}" type="slidenum">
              <a:rPr lang="en-US"/>
              <a:pPr>
                <a:buClr>
                  <a:srgbClr val="000000"/>
                </a:buClr>
                <a:buSzPts val="1400"/>
              </a:pPr>
              <a:t>70</a:t>
            </a:fld>
            <a:endParaRPr/>
          </a:p>
        </p:txBody>
      </p:sp>
    </p:spTree>
    <p:extLst>
      <p:ext uri="{BB962C8B-B14F-4D97-AF65-F5344CB8AC3E}">
        <p14:creationId xmlns:p14="http://schemas.microsoft.com/office/powerpoint/2010/main" val="2781312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5" name="Google Shape;1855;p6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540461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69: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897" name="Google Shape;1897;p6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547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7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1" name="Google Shape;1931;p7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3366005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71: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942" name="Google Shape;1942;p7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29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59433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73: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1" name="Google Shape;1991;p7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3012421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4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35" name="Google Shape;1335;p4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9299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4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47" name="Google Shape;1347;p4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590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4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62" name="Google Shape;1362;p43: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817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4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73" name="Google Shape;1373;p4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2633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5:notes"/>
          <p:cNvSpPr>
            <a:spLocks noGrp="1" noRot="1" noChangeAspect="1"/>
          </p:cNvSpPr>
          <p:nvPr>
            <p:ph type="sldImg" idx="2"/>
          </p:nvPr>
        </p:nvSpPr>
        <p:spPr>
          <a:xfrm>
            <a:off x="1182688" y="695325"/>
            <a:ext cx="4638675" cy="3479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7" name="Google Shape;1387;p45:notes"/>
          <p:cNvSpPr txBox="1">
            <a:spLocks noGrp="1"/>
          </p:cNvSpPr>
          <p:nvPr>
            <p:ph type="body" idx="1"/>
          </p:nvPr>
        </p:nvSpPr>
        <p:spPr>
          <a:xfrm>
            <a:off x="688818" y="4759644"/>
            <a:ext cx="5510540" cy="4509209"/>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8513783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4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402" name="Google Shape;1402;p4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2274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33: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17" name="Google Shape;1417;p133: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05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34: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28" name="Google Shape;1428;p13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411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35: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48" name="Google Shape;1448;p13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38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56139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136: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63" name="Google Shape;1463;p13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9458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4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8" name="Google Shape;1508;p4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987032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4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0" name="Google Shape;1550;p4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256059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4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583" name="Google Shape;1583;p4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6285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5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6" name="Google Shape;1616;p5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510472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5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8" name="Google Shape;1648;p5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711418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5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p5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0329405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5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691" name="Google Shape;1691;p53: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008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54: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p5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739463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55: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8" name="Google Shape;1708;p5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5826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701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p56: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6" name="Google Shape;1716;p5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128265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5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p5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9616949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5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5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8242470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0" name="Google Shape;1770;p5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47587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867" name="Google Shape;867;p8: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3179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7: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880" name="Google Shape;880;p7: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76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9: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p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5116995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1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p1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2199249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1: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934" name="Google Shape;934;p1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836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6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p6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73396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a:xfrm>
            <a:off x="688819" y="4759643"/>
            <a:ext cx="5510529" cy="2338739"/>
          </a:xfrm>
        </p:spPr>
        <p:txBody>
          <a:bodyPr/>
          <a:lstStyle/>
          <a:p>
            <a:r>
              <a:rPr lang="ko-KR" altLang="en-US" dirty="0"/>
              <a:t>전신마취 </a:t>
            </a:r>
            <a:endParaRPr lang="en-US" altLang="ko-KR" dirty="0"/>
          </a:p>
          <a:p>
            <a:r>
              <a:rPr lang="en-US" altLang="ko-KR" dirty="0"/>
              <a:t>1</a:t>
            </a:r>
            <a:r>
              <a:rPr lang="ko-KR" altLang="en-US" dirty="0"/>
              <a:t>주일 이내 특정 서비스만 </a:t>
            </a:r>
            <a:r>
              <a:rPr lang="en-US" altLang="ko-KR" dirty="0"/>
              <a:t>3</a:t>
            </a:r>
            <a:r>
              <a:rPr lang="ko-KR" altLang="en-US" dirty="0"/>
              <a:t>배의 용량 증설 </a:t>
            </a:r>
            <a:r>
              <a:rPr lang="en-US" altLang="ko-KR" dirty="0">
                <a:sym typeface="Wingdings" panose="05000000000000000000" pitchFamily="2" charset="2"/>
              </a:rPr>
              <a:t> </a:t>
            </a:r>
            <a:r>
              <a:rPr lang="ko-KR" altLang="en-US" dirty="0" err="1">
                <a:sym typeface="Wingdings" panose="05000000000000000000" pitchFamily="2" charset="2"/>
              </a:rPr>
              <a:t>공무주</a:t>
            </a:r>
            <a:r>
              <a:rPr lang="ko-KR" altLang="en-US" dirty="0">
                <a:sym typeface="Wingdings" panose="05000000000000000000" pitchFamily="2" charset="2"/>
              </a:rPr>
              <a:t> 청약을 대시하여 유가증권</a:t>
            </a:r>
            <a:r>
              <a:rPr lang="en-US" altLang="ko-KR" dirty="0">
                <a:sym typeface="Wingdings" panose="05000000000000000000" pitchFamily="2" charset="2"/>
              </a:rPr>
              <a:t>, </a:t>
            </a:r>
            <a:r>
              <a:rPr lang="ko-KR" altLang="en-US" dirty="0">
                <a:sym typeface="Wingdings" panose="05000000000000000000" pitchFamily="2" charset="2"/>
              </a:rPr>
              <a:t>로그인   기능을 </a:t>
            </a:r>
            <a:r>
              <a:rPr lang="en-US" altLang="ko-KR" dirty="0">
                <a:sym typeface="Wingdings" panose="05000000000000000000" pitchFamily="2" charset="2"/>
              </a:rPr>
              <a:t>100</a:t>
            </a:r>
            <a:r>
              <a:rPr lang="ko-KR" altLang="en-US" dirty="0">
                <a:sym typeface="Wingdings" panose="05000000000000000000" pitchFamily="2" charset="2"/>
              </a:rPr>
              <a:t>억의 예산으로 </a:t>
            </a:r>
            <a:r>
              <a:rPr lang="en-US" altLang="ko-KR" dirty="0">
                <a:sym typeface="Wingdings" panose="05000000000000000000" pitchFamily="2" charset="2"/>
              </a:rPr>
              <a:t>5</a:t>
            </a:r>
            <a:r>
              <a:rPr lang="ko-KR" altLang="en-US" dirty="0">
                <a:sym typeface="Wingdings" panose="05000000000000000000" pitchFamily="2" charset="2"/>
              </a:rPr>
              <a:t>배 증설 </a:t>
            </a:r>
            <a:r>
              <a:rPr lang="en-US" altLang="ko-KR" dirty="0">
                <a:sym typeface="Wingdings" panose="05000000000000000000" pitchFamily="2" charset="2"/>
              </a:rPr>
              <a:t>..</a:t>
            </a:r>
            <a:endParaRPr lang="ko-KR" altLang="en-US" dirty="0"/>
          </a:p>
        </p:txBody>
      </p:sp>
    </p:spTree>
    <p:extLst>
      <p:ext uri="{BB962C8B-B14F-4D97-AF65-F5344CB8AC3E}">
        <p14:creationId xmlns:p14="http://schemas.microsoft.com/office/powerpoint/2010/main" val="1869486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6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p6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186672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6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838" name="Google Shape;1838;p62: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68649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p80: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7" name="Google Shape;2547;p8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001672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p8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4" name="Google Shape;2554;p8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827126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7492735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8084017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939800" y="752475"/>
            <a:ext cx="5008563"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0093927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939800" y="752475"/>
            <a:ext cx="5008563" cy="3756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8819" y="4759643"/>
            <a:ext cx="5510529" cy="4509135"/>
          </a:xfrm>
          <a:prstGeom prst="rect">
            <a:avLst/>
          </a:prstGeom>
        </p:spPr>
        <p:txBody>
          <a:bodyPr lIns="92977" tIns="92977" rIns="92977" bIns="92977" anchor="t" anchorCtr="0">
            <a:noAutofit/>
          </a:bodyPr>
          <a:lstStyle/>
          <a:p>
            <a:endParaRPr dirty="0"/>
          </a:p>
        </p:txBody>
      </p:sp>
    </p:spTree>
    <p:extLst>
      <p:ext uri="{BB962C8B-B14F-4D97-AF65-F5344CB8AC3E}">
        <p14:creationId xmlns:p14="http://schemas.microsoft.com/office/powerpoint/2010/main" val="84334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39800" y="752475"/>
            <a:ext cx="5008563" cy="3756025"/>
          </a:xfrm>
        </p:spPr>
      </p:sp>
      <p:sp>
        <p:nvSpPr>
          <p:cNvPr id="3" name="슬라이드 노트 개체 틀 2"/>
          <p:cNvSpPr>
            <a:spLocks noGrp="1"/>
          </p:cNvSpPr>
          <p:nvPr>
            <p:ph type="body" idx="1"/>
          </p:nvPr>
        </p:nvSpPr>
        <p:spPr>
          <a:xfrm>
            <a:off x="688819" y="4759643"/>
            <a:ext cx="5510529" cy="2338739"/>
          </a:xfrm>
        </p:spPr>
        <p:txBody>
          <a:bodyPr/>
          <a:lstStyle/>
          <a:p>
            <a:r>
              <a:rPr lang="ko-KR" altLang="en-US" dirty="0"/>
              <a:t>전신마취 </a:t>
            </a:r>
            <a:endParaRPr lang="en-US" altLang="ko-KR" dirty="0"/>
          </a:p>
          <a:p>
            <a:r>
              <a:rPr lang="en-US" altLang="ko-KR" dirty="0"/>
              <a:t>1</a:t>
            </a:r>
            <a:r>
              <a:rPr lang="ko-KR" altLang="en-US" dirty="0"/>
              <a:t>주일 이내 특정 서비스만 </a:t>
            </a:r>
            <a:r>
              <a:rPr lang="en-US" altLang="ko-KR" dirty="0"/>
              <a:t>3</a:t>
            </a:r>
            <a:r>
              <a:rPr lang="ko-KR" altLang="en-US" dirty="0"/>
              <a:t>배의 용량 증설 </a:t>
            </a:r>
            <a:r>
              <a:rPr lang="en-US" altLang="ko-KR" dirty="0">
                <a:sym typeface="Wingdings" panose="05000000000000000000" pitchFamily="2" charset="2"/>
              </a:rPr>
              <a:t> </a:t>
            </a:r>
            <a:r>
              <a:rPr lang="ko-KR" altLang="en-US" dirty="0" err="1">
                <a:sym typeface="Wingdings" panose="05000000000000000000" pitchFamily="2" charset="2"/>
              </a:rPr>
              <a:t>공무주</a:t>
            </a:r>
            <a:r>
              <a:rPr lang="ko-KR" altLang="en-US" dirty="0">
                <a:sym typeface="Wingdings" panose="05000000000000000000" pitchFamily="2" charset="2"/>
              </a:rPr>
              <a:t> 청약을 대시하여 유가증권</a:t>
            </a:r>
            <a:r>
              <a:rPr lang="en-US" altLang="ko-KR" dirty="0">
                <a:sym typeface="Wingdings" panose="05000000000000000000" pitchFamily="2" charset="2"/>
              </a:rPr>
              <a:t>, </a:t>
            </a:r>
            <a:r>
              <a:rPr lang="ko-KR" altLang="en-US" dirty="0">
                <a:sym typeface="Wingdings" panose="05000000000000000000" pitchFamily="2" charset="2"/>
              </a:rPr>
              <a:t>로그인   기능을 </a:t>
            </a:r>
            <a:r>
              <a:rPr lang="en-US" altLang="ko-KR" dirty="0">
                <a:sym typeface="Wingdings" panose="05000000000000000000" pitchFamily="2" charset="2"/>
              </a:rPr>
              <a:t>100</a:t>
            </a:r>
            <a:r>
              <a:rPr lang="ko-KR" altLang="en-US" dirty="0">
                <a:sym typeface="Wingdings" panose="05000000000000000000" pitchFamily="2" charset="2"/>
              </a:rPr>
              <a:t>억의 예산으로 </a:t>
            </a:r>
            <a:r>
              <a:rPr lang="en-US" altLang="ko-KR" dirty="0">
                <a:sym typeface="Wingdings" panose="05000000000000000000" pitchFamily="2" charset="2"/>
              </a:rPr>
              <a:t>5</a:t>
            </a:r>
            <a:r>
              <a:rPr lang="ko-KR" altLang="en-US" dirty="0">
                <a:sym typeface="Wingdings" panose="05000000000000000000" pitchFamily="2" charset="2"/>
              </a:rPr>
              <a:t>배 증설 </a:t>
            </a:r>
            <a:r>
              <a:rPr lang="en-US" altLang="ko-KR" dirty="0">
                <a:sym typeface="Wingdings" panose="05000000000000000000" pitchFamily="2" charset="2"/>
              </a:rPr>
              <a:t>..</a:t>
            </a:r>
            <a:endParaRPr lang="ko-KR" altLang="en-US" dirty="0"/>
          </a:p>
        </p:txBody>
      </p:sp>
    </p:spTree>
    <p:extLst>
      <p:ext uri="{BB962C8B-B14F-4D97-AF65-F5344CB8AC3E}">
        <p14:creationId xmlns:p14="http://schemas.microsoft.com/office/powerpoint/2010/main" val="3203744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828985" y="60472"/>
            <a:ext cx="952844" cy="674985"/>
          </a:xfrm>
          <a:prstGeom prst="rect">
            <a:avLst/>
          </a:prstGeom>
          <a:noFill/>
        </p:spPr>
      </p:pic>
      <p:sp>
        <p:nvSpPr>
          <p:cNvPr id="3" name="직사각형 2"/>
          <p:cNvSpPr/>
          <p:nvPr userDrawn="1"/>
        </p:nvSpPr>
        <p:spPr>
          <a:xfrm>
            <a:off x="0" y="723602"/>
            <a:ext cx="6858000" cy="405000"/>
          </a:xfrm>
          <a:prstGeom prst="rect">
            <a:avLst/>
          </a:prstGeom>
          <a:solidFill>
            <a:schemeClr val="tx1">
              <a:lumMod val="65000"/>
              <a:lumOff val="35000"/>
            </a:schemeClr>
          </a:solidFill>
          <a:ln w="12700" algn="ctr">
            <a:noFill/>
            <a:miter lim="800000"/>
            <a:headEnd/>
            <a:tailEnd/>
          </a:ln>
        </p:spPr>
        <p:txBody>
          <a:bodyPr wrap="none" lIns="0" tIns="0" rIns="0" bIns="0" anchor="ctr"/>
          <a:lstStyle/>
          <a:p>
            <a:endParaRPr lang="ko-KR" altLang="en-US" sz="105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397689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 편집</a:t>
            </a:r>
          </a:p>
        </p:txBody>
      </p:sp>
      <p:sp>
        <p:nvSpPr>
          <p:cNvPr id="4" name="Content Placeholder 3"/>
          <p:cNvSpPr>
            <a:spLocks noGrp="1"/>
          </p:cNvSpPr>
          <p:nvPr>
            <p:ph sz="half" idx="2"/>
          </p:nvPr>
        </p:nvSpPr>
        <p:spPr>
          <a:xfrm>
            <a:off x="472381" y="1878806"/>
            <a:ext cx="2901255" cy="2763441"/>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 편집</a:t>
            </a:r>
          </a:p>
        </p:txBody>
      </p:sp>
      <p:sp>
        <p:nvSpPr>
          <p:cNvPr id="6" name="Content Placeholder 5"/>
          <p:cNvSpPr>
            <a:spLocks noGrp="1"/>
          </p:cNvSpPr>
          <p:nvPr>
            <p:ph sz="quarter" idx="4"/>
          </p:nvPr>
        </p:nvSpPr>
        <p:spPr>
          <a:xfrm>
            <a:off x="3471863" y="1878806"/>
            <a:ext cx="2915543" cy="2763441"/>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01648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1189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48362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ko-KR" altLang="en-US" smtClean="0"/>
              <a:t>마스터 제목 스타일 편집</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94498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59985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60541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28696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제목+내용+보더">
    <p:spTree>
      <p:nvGrpSpPr>
        <p:cNvPr id="1" name=""/>
        <p:cNvGrpSpPr/>
        <p:nvPr/>
      </p:nvGrpSpPr>
      <p:grpSpPr>
        <a:xfrm>
          <a:off x="0" y="0"/>
          <a:ext cx="0" cy="0"/>
          <a:chOff x="0" y="0"/>
          <a:chExt cx="0" cy="0"/>
        </a:xfrm>
      </p:grpSpPr>
      <p:sp>
        <p:nvSpPr>
          <p:cNvPr id="2" name="제목 1"/>
          <p:cNvSpPr>
            <a:spLocks noGrp="1"/>
          </p:cNvSpPr>
          <p:nvPr>
            <p:ph type="title"/>
          </p:nvPr>
        </p:nvSpPr>
        <p:spPr>
          <a:xfrm>
            <a:off x="458670" y="273738"/>
            <a:ext cx="5990189" cy="428996"/>
          </a:xfrm>
          <a:prstGeom prst="rect">
            <a:avLst/>
          </a:prstGeom>
        </p:spPr>
        <p:txBody>
          <a:bodyPr>
            <a:noAutofit/>
          </a:bodyPr>
          <a:lstStyle>
            <a:lvl1pPr algn="l">
              <a:defRPr sz="3200" b="1">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3" name="내용 개체 틀 2"/>
          <p:cNvSpPr>
            <a:spLocks noGrp="1"/>
          </p:cNvSpPr>
          <p:nvPr>
            <p:ph idx="1"/>
          </p:nvPr>
        </p:nvSpPr>
        <p:spPr>
          <a:xfrm>
            <a:off x="458670" y="843559"/>
            <a:ext cx="5990189" cy="3870491"/>
          </a:xfrm>
          <a:prstGeom prst="rect">
            <a:avLst/>
          </a:prstGeom>
        </p:spPr>
        <p:txBody>
          <a:bodyPr vert="horz" lIns="91440" tIns="45720" rIns="91440" bIns="45720" rtlCol="0">
            <a:noAutofit/>
          </a:bodyPr>
          <a:lstStyle>
            <a:lvl1pPr>
              <a:defRPr lang="en-US" sz="1400" dirty="0"/>
            </a:lvl1pPr>
          </a:lstStyle>
          <a:p>
            <a:pPr lvl="0">
              <a:buClr>
                <a:schemeClr val="tx2"/>
              </a:buClr>
            </a:pPr>
            <a:endParaRPr lang="en-US" dirty="0"/>
          </a:p>
        </p:txBody>
      </p:sp>
      <p:cxnSp>
        <p:nvCxnSpPr>
          <p:cNvPr id="8" name="직선 연결선 7"/>
          <p:cNvCxnSpPr/>
          <p:nvPr userDrawn="1"/>
        </p:nvCxnSpPr>
        <p:spPr>
          <a:xfrm>
            <a:off x="458670" y="702734"/>
            <a:ext cx="599018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790380"/>
      </p:ext>
    </p:extLst>
  </p:cSld>
  <p:clrMapOvr>
    <a:masterClrMapping/>
  </p:clrMapOvr>
  <p:extLst mod="1">
    <p:ext uri="{DCECCB84-F9BA-43D5-87BE-67443E8EF086}">
      <p15:sldGuideLst xmlns:p15="http://schemas.microsoft.com/office/powerpoint/2012/main">
        <p15:guide id="1" orient="horz" pos="1620">
          <p15:clr>
            <a:srgbClr val="FBAE40"/>
          </p15:clr>
        </p15:guide>
        <p15:guide id="2" pos="2160">
          <p15:clr>
            <a:srgbClr val="FBAE40"/>
          </p15:clr>
        </p15:guide>
        <p15:guide id="3" orient="horz" pos="169">
          <p15:clr>
            <a:srgbClr val="FBAE40"/>
          </p15:clr>
        </p15:guide>
        <p15:guide id="4" pos="32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배경+제목">
    <p:spTree>
      <p:nvGrpSpPr>
        <p:cNvPr id="1" name="Shape 1044"/>
        <p:cNvGrpSpPr/>
        <p:nvPr/>
      </p:nvGrpSpPr>
      <p:grpSpPr>
        <a:xfrm>
          <a:off x="0" y="0"/>
          <a:ext cx="0" cy="0"/>
          <a:chOff x="0" y="0"/>
          <a:chExt cx="0" cy="0"/>
        </a:xfrm>
      </p:grpSpPr>
      <p:sp>
        <p:nvSpPr>
          <p:cNvPr id="521" name="Rectangle 3"/>
          <p:cNvSpPr/>
          <p:nvPr userDrawn="1"/>
        </p:nvSpPr>
        <p:spPr>
          <a:xfrm>
            <a:off x="-770" y="0"/>
            <a:ext cx="6858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
        <p:nvSpPr>
          <p:cNvPr id="526" name="제목 1"/>
          <p:cNvSpPr>
            <a:spLocks noGrp="1"/>
          </p:cNvSpPr>
          <p:nvPr>
            <p:ph type="title"/>
          </p:nvPr>
        </p:nvSpPr>
        <p:spPr>
          <a:xfrm>
            <a:off x="538725" y="740279"/>
            <a:ext cx="5764920" cy="857400"/>
          </a:xfrm>
          <a:prstGeom prst="rect">
            <a:avLst/>
          </a:prstGeom>
        </p:spPr>
        <p:txBody>
          <a:bodyPr>
            <a:noAutofit/>
          </a:bodyPr>
          <a:lstStyle>
            <a:lvl1pPr algn="l">
              <a:defRPr kumimoji="0" lang="ko-KR" altLang="en-US" sz="4800" b="1" i="0" u="none" strike="noStrike" kern="1200" cap="none" spc="0" normalizeH="0" baseline="0" dirty="0">
                <a:ln>
                  <a:noFill/>
                </a:ln>
                <a:solidFill>
                  <a:schemeClr val="bg1"/>
                </a:solidFill>
                <a:effectLst/>
                <a:uLnTx/>
                <a:uFillTx/>
                <a:latin typeface="+mj-lt"/>
                <a:ea typeface="+mj-ea"/>
                <a:cs typeface="Calibri" panose="020F0502020204030204" pitchFamily="34" charset="0"/>
                <a:sym typeface="Arial"/>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2635469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제목(대) + bold">
  <p:cSld name="제목(대) + bold">
    <p:spTree>
      <p:nvGrpSpPr>
        <p:cNvPr id="1" name="Shape 25"/>
        <p:cNvGrpSpPr/>
        <p:nvPr/>
      </p:nvGrpSpPr>
      <p:grpSpPr>
        <a:xfrm>
          <a:off x="0" y="0"/>
          <a:ext cx="0" cy="0"/>
          <a:chOff x="0" y="0"/>
          <a:chExt cx="0" cy="0"/>
        </a:xfrm>
      </p:grpSpPr>
      <p:sp>
        <p:nvSpPr>
          <p:cNvPr id="26" name="Google Shape;26;p114"/>
          <p:cNvSpPr txBox="1">
            <a:spLocks noGrp="1"/>
          </p:cNvSpPr>
          <p:nvPr>
            <p:ph type="title"/>
          </p:nvPr>
        </p:nvSpPr>
        <p:spPr>
          <a:xfrm>
            <a:off x="510267" y="416802"/>
            <a:ext cx="5876246" cy="64902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73646"/>
              </a:buClr>
              <a:buSzPts val="3600"/>
              <a:buFont typeface="Calibri"/>
              <a:buNone/>
              <a:defRPr sz="3600" b="1">
                <a:solidFill>
                  <a:srgbClr val="27364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4"/>
          <p:cNvSpPr txBox="1">
            <a:spLocks noGrp="1"/>
          </p:cNvSpPr>
          <p:nvPr>
            <p:ph type="body" idx="1"/>
          </p:nvPr>
        </p:nvSpPr>
        <p:spPr>
          <a:xfrm>
            <a:off x="510267" y="1203599"/>
            <a:ext cx="5876246" cy="3528391"/>
          </a:xfrm>
          <a:prstGeom prst="rect">
            <a:avLst/>
          </a:prstGeom>
          <a:noFill/>
          <a:ln>
            <a:noFill/>
          </a:ln>
        </p:spPr>
        <p:txBody>
          <a:bodyPr spcFirstLastPara="1" wrap="square" lIns="91425" tIns="45700" rIns="91425" bIns="45700" anchor="t" anchorCtr="0">
            <a:noAutofit/>
          </a:bodyPr>
          <a:lstStyle>
            <a:lvl1pPr marL="457200" lvl="0" indent="-304800" algn="l">
              <a:lnSpc>
                <a:spcPct val="100000"/>
              </a:lnSpc>
              <a:spcBef>
                <a:spcPts val="750"/>
              </a:spcBef>
              <a:spcAft>
                <a:spcPts val="0"/>
              </a:spcAft>
              <a:buClr>
                <a:schemeClr val="dk2"/>
              </a:buClr>
              <a:buSzPts val="1200"/>
              <a:buChar char="•"/>
              <a:defRPr sz="1200">
                <a:latin typeface="Arial"/>
                <a:ea typeface="Arial"/>
                <a:cs typeface="Arial"/>
                <a:sym typeface="Arial"/>
              </a:defRPr>
            </a:lvl1pPr>
            <a:lvl2pPr marL="914400" lvl="1" indent="-330200" algn="l">
              <a:lnSpc>
                <a:spcPct val="90000"/>
              </a:lnSpc>
              <a:spcBef>
                <a:spcPts val="375"/>
              </a:spcBef>
              <a:spcAft>
                <a:spcPts val="0"/>
              </a:spcAft>
              <a:buClr>
                <a:srgbClr val="141A1B"/>
              </a:buClr>
              <a:buSzPts val="1600"/>
              <a:buChar char="•"/>
              <a:defRPr sz="1600">
                <a:latin typeface="Arial"/>
                <a:ea typeface="Arial"/>
                <a:cs typeface="Arial"/>
                <a:sym typeface="Arial"/>
              </a:defRPr>
            </a:lvl2pPr>
            <a:lvl3pPr marL="1371600" lvl="2" indent="-317500" algn="l">
              <a:lnSpc>
                <a:spcPct val="90000"/>
              </a:lnSpc>
              <a:spcBef>
                <a:spcPts val="375"/>
              </a:spcBef>
              <a:spcAft>
                <a:spcPts val="0"/>
              </a:spcAft>
              <a:buClr>
                <a:srgbClr val="141A1B"/>
              </a:buClr>
              <a:buSzPts val="1400"/>
              <a:buChar char="•"/>
              <a:defRPr sz="1400">
                <a:latin typeface="Arial"/>
                <a:ea typeface="Arial"/>
                <a:cs typeface="Arial"/>
                <a:sym typeface="Arial"/>
              </a:defRPr>
            </a:lvl3pPr>
            <a:lvl4pPr marL="1828800" lvl="3" indent="-304800" algn="l">
              <a:lnSpc>
                <a:spcPct val="90000"/>
              </a:lnSpc>
              <a:spcBef>
                <a:spcPts val="375"/>
              </a:spcBef>
              <a:spcAft>
                <a:spcPts val="0"/>
              </a:spcAft>
              <a:buClr>
                <a:srgbClr val="141A1B"/>
              </a:buClr>
              <a:buSzPts val="1200"/>
              <a:buChar char="•"/>
              <a:defRPr sz="1200">
                <a:latin typeface="Arial"/>
                <a:ea typeface="Arial"/>
                <a:cs typeface="Arial"/>
                <a:sym typeface="Arial"/>
              </a:defRPr>
            </a:lvl4pPr>
            <a:lvl5pPr marL="2286000" lvl="4" indent="-298450" algn="l">
              <a:lnSpc>
                <a:spcPct val="90000"/>
              </a:lnSpc>
              <a:spcBef>
                <a:spcPts val="375"/>
              </a:spcBef>
              <a:spcAft>
                <a:spcPts val="0"/>
              </a:spcAft>
              <a:buClr>
                <a:srgbClr val="141A1B"/>
              </a:buClr>
              <a:buSzPts val="1100"/>
              <a:buChar char="•"/>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3584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pic>
        <p:nvPicPr>
          <p:cNvPr id="2051" name="Picture 3" descr="E:\PD1팀\2020\[20_12_17] 한국투자증권 마이데이터 사업\제안서템\상단이미지_02.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0327" r="7902" b="-1"/>
          <a:stretch/>
        </p:blipFill>
        <p:spPr bwMode="auto">
          <a:xfrm>
            <a:off x="5946569" y="0"/>
            <a:ext cx="911432" cy="78955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userDrawn="1"/>
        </p:nvSpPr>
        <p:spPr>
          <a:xfrm>
            <a:off x="0" y="723602"/>
            <a:ext cx="6858000" cy="405000"/>
          </a:xfrm>
          <a:prstGeom prst="rect">
            <a:avLst/>
          </a:prstGeom>
          <a:solidFill>
            <a:schemeClr val="tx1">
              <a:lumMod val="65000"/>
              <a:lumOff val="35000"/>
            </a:schemeClr>
          </a:solidFill>
          <a:ln w="12700" algn="ctr">
            <a:noFill/>
            <a:miter lim="800000"/>
            <a:headEnd/>
            <a:tailEnd/>
          </a:ln>
        </p:spPr>
        <p:txBody>
          <a:bodyPr wrap="none" lIns="0" tIns="0" rIns="0" bIns="0" anchor="ctr"/>
          <a:lstStyle/>
          <a:p>
            <a:endParaRPr lang="ko-KR" altLang="en-US" sz="105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336062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제목(중)+내용">
  <p:cSld name="제목(중)+내용">
    <p:spTree>
      <p:nvGrpSpPr>
        <p:cNvPr id="1" name="Shape 22"/>
        <p:cNvGrpSpPr/>
        <p:nvPr/>
      </p:nvGrpSpPr>
      <p:grpSpPr>
        <a:xfrm>
          <a:off x="0" y="0"/>
          <a:ext cx="0" cy="0"/>
          <a:chOff x="0" y="0"/>
          <a:chExt cx="0" cy="0"/>
        </a:xfrm>
      </p:grpSpPr>
      <p:sp>
        <p:nvSpPr>
          <p:cNvPr id="23" name="Google Shape;23;p113"/>
          <p:cNvSpPr txBox="1">
            <a:spLocks noGrp="1"/>
          </p:cNvSpPr>
          <p:nvPr>
            <p:ph type="title"/>
          </p:nvPr>
        </p:nvSpPr>
        <p:spPr>
          <a:xfrm>
            <a:off x="510267" y="407694"/>
            <a:ext cx="5876246" cy="5474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73646"/>
              </a:buClr>
              <a:buSzPts val="3200"/>
              <a:buFont typeface="Calibri"/>
              <a:buNone/>
              <a:defRPr sz="3200" b="1">
                <a:solidFill>
                  <a:srgbClr val="273646"/>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3"/>
          <p:cNvSpPr txBox="1">
            <a:spLocks noGrp="1"/>
          </p:cNvSpPr>
          <p:nvPr>
            <p:ph type="body" idx="1"/>
          </p:nvPr>
        </p:nvSpPr>
        <p:spPr>
          <a:xfrm>
            <a:off x="510267" y="1065829"/>
            <a:ext cx="5876246" cy="3666161"/>
          </a:xfrm>
          <a:prstGeom prst="rect">
            <a:avLst/>
          </a:prstGeom>
          <a:noFill/>
          <a:ln>
            <a:noFill/>
          </a:ln>
        </p:spPr>
        <p:txBody>
          <a:bodyPr spcFirstLastPara="1" wrap="square" lIns="91425" tIns="45700" rIns="91425" bIns="45700" anchor="t" anchorCtr="0">
            <a:noAutofit/>
          </a:bodyPr>
          <a:lstStyle>
            <a:lvl1pPr marL="457200" lvl="0" indent="-304800" algn="l">
              <a:lnSpc>
                <a:spcPct val="100000"/>
              </a:lnSpc>
              <a:spcBef>
                <a:spcPts val="750"/>
              </a:spcBef>
              <a:spcAft>
                <a:spcPts val="0"/>
              </a:spcAft>
              <a:buClr>
                <a:schemeClr val="dk2"/>
              </a:buClr>
              <a:buSzPts val="1200"/>
              <a:buChar char="•"/>
              <a:defRPr sz="1200">
                <a:latin typeface="Arial"/>
                <a:ea typeface="Arial"/>
                <a:cs typeface="Arial"/>
                <a:sym typeface="Arial"/>
              </a:defRPr>
            </a:lvl1pPr>
            <a:lvl2pPr marL="914400" lvl="1" indent="-330200" algn="l">
              <a:lnSpc>
                <a:spcPct val="90000"/>
              </a:lnSpc>
              <a:spcBef>
                <a:spcPts val="375"/>
              </a:spcBef>
              <a:spcAft>
                <a:spcPts val="0"/>
              </a:spcAft>
              <a:buClr>
                <a:srgbClr val="141A1B"/>
              </a:buClr>
              <a:buSzPts val="1600"/>
              <a:buChar char="•"/>
              <a:defRPr sz="1600">
                <a:latin typeface="Arial"/>
                <a:ea typeface="Arial"/>
                <a:cs typeface="Arial"/>
                <a:sym typeface="Arial"/>
              </a:defRPr>
            </a:lvl2pPr>
            <a:lvl3pPr marL="1371600" lvl="2" indent="-317500" algn="l">
              <a:lnSpc>
                <a:spcPct val="90000"/>
              </a:lnSpc>
              <a:spcBef>
                <a:spcPts val="375"/>
              </a:spcBef>
              <a:spcAft>
                <a:spcPts val="0"/>
              </a:spcAft>
              <a:buClr>
                <a:srgbClr val="141A1B"/>
              </a:buClr>
              <a:buSzPts val="1400"/>
              <a:buChar char="•"/>
              <a:defRPr sz="1400">
                <a:latin typeface="Arial"/>
                <a:ea typeface="Arial"/>
                <a:cs typeface="Arial"/>
                <a:sym typeface="Arial"/>
              </a:defRPr>
            </a:lvl3pPr>
            <a:lvl4pPr marL="1828800" lvl="3" indent="-304800" algn="l">
              <a:lnSpc>
                <a:spcPct val="90000"/>
              </a:lnSpc>
              <a:spcBef>
                <a:spcPts val="375"/>
              </a:spcBef>
              <a:spcAft>
                <a:spcPts val="0"/>
              </a:spcAft>
              <a:buClr>
                <a:srgbClr val="141A1B"/>
              </a:buClr>
              <a:buSzPts val="1200"/>
              <a:buChar char="•"/>
              <a:defRPr sz="1200">
                <a:latin typeface="Arial"/>
                <a:ea typeface="Arial"/>
                <a:cs typeface="Arial"/>
                <a:sym typeface="Arial"/>
              </a:defRPr>
            </a:lvl4pPr>
            <a:lvl5pPr marL="2286000" lvl="4" indent="-298450" algn="l">
              <a:lnSpc>
                <a:spcPct val="90000"/>
              </a:lnSpc>
              <a:spcBef>
                <a:spcPts val="375"/>
              </a:spcBef>
              <a:spcAft>
                <a:spcPts val="0"/>
              </a:spcAft>
              <a:buClr>
                <a:srgbClr val="141A1B"/>
              </a:buClr>
              <a:buSzPts val="1100"/>
              <a:buChar char="•"/>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47690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제목(중)+내용(블릿수정)">
    <p:spTree>
      <p:nvGrpSpPr>
        <p:cNvPr id="1" name="Shape 1563"/>
        <p:cNvGrpSpPr/>
        <p:nvPr/>
      </p:nvGrpSpPr>
      <p:grpSpPr>
        <a:xfrm>
          <a:off x="0" y="0"/>
          <a:ext cx="0" cy="0"/>
          <a:chOff x="0" y="0"/>
          <a:chExt cx="0" cy="0"/>
        </a:xfrm>
      </p:grpSpPr>
      <p:sp>
        <p:nvSpPr>
          <p:cNvPr id="3" name="Title 1"/>
          <p:cNvSpPr>
            <a:spLocks noGrp="1"/>
          </p:cNvSpPr>
          <p:nvPr>
            <p:ph type="title"/>
          </p:nvPr>
        </p:nvSpPr>
        <p:spPr>
          <a:xfrm>
            <a:off x="510267" y="407694"/>
            <a:ext cx="5876246"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4" name="Content Placeholder 2"/>
          <p:cNvSpPr>
            <a:spLocks noGrp="1"/>
          </p:cNvSpPr>
          <p:nvPr>
            <p:ph idx="1"/>
          </p:nvPr>
        </p:nvSpPr>
        <p:spPr>
          <a:xfrm>
            <a:off x="506706" y="1059582"/>
            <a:ext cx="5879807" cy="3672408"/>
          </a:xfrm>
        </p:spPr>
        <p:txBody>
          <a:bodyPr/>
          <a:lstStyle>
            <a:lvl1pPr marL="171450" marR="0" indent="-171450" algn="l" defTabSz="685800" rtl="0" eaLnBrk="1" fontAlgn="auto" latinLnBrk="1" hangingPunct="1">
              <a:lnSpc>
                <a:spcPct val="90000"/>
              </a:lnSpc>
              <a:spcBef>
                <a:spcPts val="750"/>
              </a:spcBef>
              <a:spcAft>
                <a:spcPts val="0"/>
              </a:spcAft>
              <a:buClr>
                <a:schemeClr val="accent3">
                  <a:lumMod val="75000"/>
                </a:schemeClr>
              </a:buClr>
              <a:buSzTx/>
              <a:buFont typeface="Arial" panose="020B0604020202020204" pitchFamily="34" charset="0"/>
              <a:buChar char="•"/>
              <a:tabLst/>
              <a:defRPr sz="1800">
                <a:latin typeface="Arial" panose="020B0604020202020204" pitchFamily="34" charset="0"/>
                <a:cs typeface="Arial" panose="020B0604020202020204" pitchFamily="34" charset="0"/>
              </a:defRPr>
            </a:lvl1pPr>
            <a:lvl2pPr marL="5143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600">
                <a:latin typeface="Arial" panose="020B0604020202020204" pitchFamily="34" charset="0"/>
                <a:cs typeface="Arial" panose="020B0604020202020204" pitchFamily="34" charset="0"/>
              </a:defRPr>
            </a:lvl2pPr>
            <a:lvl3pPr marL="8572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400">
                <a:latin typeface="Arial" panose="020B0604020202020204" pitchFamily="34" charset="0"/>
                <a:cs typeface="Arial" panose="020B0604020202020204" pitchFamily="34" charset="0"/>
              </a:defRPr>
            </a:lvl3pPr>
            <a:lvl4pPr marL="12001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200">
                <a:latin typeface="Arial" panose="020B0604020202020204" pitchFamily="34" charset="0"/>
                <a:cs typeface="Arial" panose="020B0604020202020204" pitchFamily="34" charset="0"/>
              </a:defRPr>
            </a:lvl4pPr>
            <a:lvl5pPr marL="15430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100">
                <a:latin typeface="Arial" panose="020B0604020202020204" pitchFamily="34" charset="0"/>
                <a:cs typeface="Arial" panose="020B0604020202020204" pitchFamily="34" charset="0"/>
              </a:defRPr>
            </a:lvl5pPr>
          </a:lstStyle>
          <a:p>
            <a:pPr lvl="0"/>
            <a:endParaRPr lang="en-US" altLang="ko-KR" dirty="0"/>
          </a:p>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altLang="ko-KR" dirty="0"/>
          </a:p>
        </p:txBody>
      </p:sp>
    </p:spTree>
    <p:extLst>
      <p:ext uri="{BB962C8B-B14F-4D97-AF65-F5344CB8AC3E}">
        <p14:creationId xmlns:p14="http://schemas.microsoft.com/office/powerpoint/2010/main" val="253324123"/>
      </p:ext>
    </p:extLst>
  </p:cSld>
  <p:clrMapOvr>
    <a:masterClrMapping/>
  </p:clrMapOvr>
  <p:extLst mod="1">
    <p:ext uri="{DCECCB84-F9BA-43D5-87BE-67443E8EF086}">
      <p15:sldGuideLst xmlns:p15="http://schemas.microsoft.com/office/powerpoint/2012/main">
        <p15:guide id="1" orient="horz" pos="1620">
          <p15:clr>
            <a:srgbClr val="FBAE40"/>
          </p15:clr>
        </p15:guide>
        <p15:guide id="2"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목차">
    <p:bg>
      <p:bgPr>
        <a:solidFill>
          <a:schemeClr val="bg1"/>
        </a:solidFill>
        <a:effectLst/>
      </p:bgPr>
    </p:bg>
    <p:spTree>
      <p:nvGrpSpPr>
        <p:cNvPr id="1" name="Shape 1044"/>
        <p:cNvGrpSpPr/>
        <p:nvPr/>
      </p:nvGrpSpPr>
      <p:grpSpPr>
        <a:xfrm>
          <a:off x="0" y="0"/>
          <a:ext cx="0" cy="0"/>
          <a:chOff x="0" y="0"/>
          <a:chExt cx="0" cy="0"/>
        </a:xfrm>
      </p:grpSpPr>
      <p:sp>
        <p:nvSpPr>
          <p:cNvPr id="526" name="Rectangle 3"/>
          <p:cNvSpPr/>
          <p:nvPr userDrawn="1"/>
        </p:nvSpPr>
        <p:spPr>
          <a:xfrm>
            <a:off x="47" y="0"/>
            <a:ext cx="6858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
        <p:nvSpPr>
          <p:cNvPr id="546" name="Parallelogram 4"/>
          <p:cNvSpPr/>
          <p:nvPr userDrawn="1"/>
        </p:nvSpPr>
        <p:spPr>
          <a:xfrm>
            <a:off x="2639108" y="-8164"/>
            <a:ext cx="4218895" cy="5151664"/>
          </a:xfrm>
          <a:prstGeom prst="parallelogram">
            <a:avLst>
              <a:gd name="adj" fmla="val 63482"/>
            </a:avLst>
          </a:prstGeom>
          <a:gradFill>
            <a:gsLst>
              <a:gs pos="0">
                <a:srgbClr val="FFC000">
                  <a:lumMod val="60000"/>
                  <a:lumOff val="40000"/>
                  <a:alpha val="57000"/>
                </a:srgbClr>
              </a:gs>
              <a:gs pos="60000">
                <a:srgbClr val="F5A749">
                  <a:alpha val="0"/>
                </a:srgbClr>
              </a:gs>
              <a:gs pos="100000">
                <a:srgbClr val="ED7D31">
                  <a:alpha val="63000"/>
                </a:srgbClr>
              </a:gs>
            </a:gsLst>
            <a:lin ang="5400000" scaled="0"/>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grpSp>
        <p:nvGrpSpPr>
          <p:cNvPr id="548" name="그룹 547"/>
          <p:cNvGrpSpPr/>
          <p:nvPr userDrawn="1"/>
        </p:nvGrpSpPr>
        <p:grpSpPr>
          <a:xfrm>
            <a:off x="5544239" y="4564539"/>
            <a:ext cx="1100020" cy="317988"/>
            <a:chOff x="6880205" y="4436593"/>
            <a:chExt cx="1960815" cy="425117"/>
          </a:xfrm>
        </p:grpSpPr>
        <p:pic>
          <p:nvPicPr>
            <p:cNvPr id="549" name="그림 548"/>
            <p:cNvPicPr>
              <a:picLocks noChangeAspect="1"/>
            </p:cNvPicPr>
            <p:nvPr/>
          </p:nvPicPr>
          <p:blipFill rotWithShape="1">
            <a:blip r:embed="rId2">
              <a:biLevel thresh="25000"/>
            </a:blip>
            <a:srcRect t="1" r="71107" b="-4698"/>
            <a:stretch/>
          </p:blipFill>
          <p:spPr>
            <a:xfrm>
              <a:off x="6880205" y="4436593"/>
              <a:ext cx="561744" cy="425117"/>
            </a:xfrm>
            <a:prstGeom prst="rect">
              <a:avLst/>
            </a:prstGeom>
          </p:spPr>
        </p:pic>
        <p:pic>
          <p:nvPicPr>
            <p:cNvPr id="550" name="그림 549"/>
            <p:cNvPicPr>
              <a:picLocks noChangeAspect="1"/>
            </p:cNvPicPr>
            <p:nvPr/>
          </p:nvPicPr>
          <p:blipFill rotWithShape="1">
            <a:blip r:embed="rId2">
              <a:biLevel thresh="25000"/>
            </a:blip>
            <a:srcRect l="28039" t="2084"/>
            <a:stretch/>
          </p:blipFill>
          <p:spPr>
            <a:xfrm>
              <a:off x="7441949" y="4436593"/>
              <a:ext cx="1399071" cy="397580"/>
            </a:xfrm>
            <a:prstGeom prst="rect">
              <a:avLst/>
            </a:prstGeom>
          </p:spPr>
        </p:pic>
      </p:grpSp>
      <p:sp>
        <p:nvSpPr>
          <p:cNvPr id="9" name="TextBox 8"/>
          <p:cNvSpPr txBox="1"/>
          <p:nvPr userDrawn="1"/>
        </p:nvSpPr>
        <p:spPr>
          <a:xfrm>
            <a:off x="538725" y="1994452"/>
            <a:ext cx="4884882" cy="3000821"/>
          </a:xfrm>
          <a:prstGeom prst="rect">
            <a:avLst/>
          </a:prstGeom>
          <a:noFill/>
        </p:spPr>
        <p:txBody>
          <a:bodyPr wrap="square" rtlCol="0">
            <a:spAutoFit/>
          </a:bodyPr>
          <a:lstStyle/>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The Domain Problem :  A Commerce Shopping Mall</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Architecture and Approach Overview</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Domain Analysis with DDD and Event Storming</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Service Implementation with Spring Boot and Netflix OSS</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Monolith to </a:t>
            </a:r>
            <a:r>
              <a:rPr kumimoji="0" lang="en-US" altLang="ko-KR" sz="1400" b="0" i="0" u="none" strike="noStrike" kern="1200" cap="none" spc="0" normalizeH="0" baseline="0" noProof="0" dirty="0" err="1">
                <a:ln>
                  <a:noFill/>
                </a:ln>
                <a:solidFill>
                  <a:prstClr val="white"/>
                </a:solidFill>
                <a:effectLst/>
                <a:uLnTx/>
                <a:uFillTx/>
                <a:latin typeface="Calibri" panose="020F0502020204030204"/>
                <a:ea typeface="맑은 고딕" panose="020B0503020000020004" pitchFamily="50" charset="-127"/>
                <a:cs typeface="Arial"/>
                <a:sym typeface="Arial"/>
              </a:rPr>
              <a:t>Microservices</a:t>
            </a:r>
            <a:endPar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endParaRP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Front-end Development in MSA</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Service Composition with Request-Response and Event-driven </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Implementing DevOps Environment with Kubernetes, </a:t>
            </a:r>
            <a:r>
              <a:rPr kumimoji="0" lang="en-US" altLang="ko-KR" sz="1400" b="0" i="0" u="none" strike="noStrike" kern="1200" cap="none" spc="0" normalizeH="0" baseline="0" noProof="0" dirty="0" err="1">
                <a:ln>
                  <a:noFill/>
                </a:ln>
                <a:solidFill>
                  <a:prstClr val="white"/>
                </a:solidFill>
                <a:effectLst/>
                <a:uLnTx/>
                <a:uFillTx/>
                <a:latin typeface="Calibri" panose="020F0502020204030204"/>
                <a:ea typeface="맑은 고딕" panose="020B0503020000020004" pitchFamily="50" charset="-127"/>
                <a:cs typeface="Arial"/>
                <a:sym typeface="Arial"/>
              </a:rPr>
              <a:t>Istio</a:t>
            </a:r>
            <a:endPar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endParaRPr>
          </a:p>
        </p:txBody>
      </p:sp>
      <p:sp>
        <p:nvSpPr>
          <p:cNvPr id="2" name="직사각형 1"/>
          <p:cNvSpPr/>
          <p:nvPr userDrawn="1"/>
        </p:nvSpPr>
        <p:spPr>
          <a:xfrm>
            <a:off x="4239090" y="739140"/>
            <a:ext cx="2422720"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Microservice and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Event-storming-Based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DevOps Project</a:t>
            </a:r>
            <a:endParaRPr kumimoji="0" lang="ko-KR" altLang="en-US"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endParaRPr>
          </a:p>
        </p:txBody>
      </p:sp>
      <p:sp>
        <p:nvSpPr>
          <p:cNvPr id="17" name="직사각형 16"/>
          <p:cNvSpPr/>
          <p:nvPr userDrawn="1"/>
        </p:nvSpPr>
        <p:spPr>
          <a:xfrm>
            <a:off x="620688" y="739140"/>
            <a:ext cx="3773943"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0" cap="none" spc="0" normalizeH="0" baseline="0" noProof="0" dirty="0">
                <a:ln>
                  <a:noFill/>
                </a:ln>
                <a:solidFill>
                  <a:prstClr val="white"/>
                </a:solidFill>
                <a:effectLst/>
                <a:uLnTx/>
                <a:uFillTx/>
                <a:latin typeface="Calibri" panose="020F0502020204030204"/>
                <a:cs typeface="Arial"/>
                <a:sym typeface="Arial"/>
              </a:rPr>
              <a:t>Table of content</a:t>
            </a:r>
            <a:endParaRPr kumimoji="0" lang="ko-KR" altLang="en-US" sz="4800" b="1" i="0" u="none" strike="noStrike" kern="0" cap="none" spc="0" normalizeH="0" baseline="0" noProof="0" dirty="0">
              <a:ln>
                <a:noFill/>
              </a:ln>
              <a:solidFill>
                <a:prstClr val="white"/>
              </a:solidFill>
              <a:effectLst/>
              <a:uLnTx/>
              <a:uFillTx/>
              <a:latin typeface="Calibri" panose="020F0502020204030204"/>
              <a:cs typeface="Arial"/>
              <a:sym typeface="Arial"/>
            </a:endParaRPr>
          </a:p>
        </p:txBody>
      </p:sp>
    </p:spTree>
    <p:extLst>
      <p:ext uri="{BB962C8B-B14F-4D97-AF65-F5344CB8AC3E}">
        <p14:creationId xmlns:p14="http://schemas.microsoft.com/office/powerpoint/2010/main" val="2610032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제목(소)+내용">
    <p:spTree>
      <p:nvGrpSpPr>
        <p:cNvPr id="1" name=""/>
        <p:cNvGrpSpPr/>
        <p:nvPr/>
      </p:nvGrpSpPr>
      <p:grpSpPr>
        <a:xfrm>
          <a:off x="0" y="0"/>
          <a:ext cx="0" cy="0"/>
          <a:chOff x="0" y="0"/>
          <a:chExt cx="0" cy="0"/>
        </a:xfrm>
      </p:grpSpPr>
      <p:sp>
        <p:nvSpPr>
          <p:cNvPr id="7" name="Content Placeholder 2"/>
          <p:cNvSpPr>
            <a:spLocks noGrp="1"/>
          </p:cNvSpPr>
          <p:nvPr>
            <p:ph idx="1"/>
          </p:nvPr>
        </p:nvSpPr>
        <p:spPr>
          <a:xfrm>
            <a:off x="506706" y="1007588"/>
            <a:ext cx="5879807" cy="3724403"/>
          </a:xfrm>
        </p:spPr>
        <p:txBody>
          <a:bodyPr vert="horz" lIns="91440" tIns="45720" rIns="91440" bIns="45720" rtlCol="0">
            <a:noAutofit/>
          </a:bodyPr>
          <a:lstStyle>
            <a:lvl1pPr>
              <a:defRPr lang="en-US" sz="1200" baseline="0" dirty="0"/>
            </a:lvl1pPr>
          </a:lstStyle>
          <a:p>
            <a:pPr lvl="0">
              <a:buClr>
                <a:schemeClr val="tx2"/>
              </a:buClr>
            </a:pPr>
            <a:endParaRPr lang="en-US" dirty="0"/>
          </a:p>
        </p:txBody>
      </p:sp>
      <p:sp>
        <p:nvSpPr>
          <p:cNvPr id="8" name="Title 1"/>
          <p:cNvSpPr>
            <a:spLocks noGrp="1"/>
          </p:cNvSpPr>
          <p:nvPr>
            <p:ph type="title"/>
          </p:nvPr>
        </p:nvSpPr>
        <p:spPr>
          <a:xfrm>
            <a:off x="506706" y="411511"/>
            <a:ext cx="5879807" cy="471651"/>
          </a:xfrm>
        </p:spPr>
        <p:txBody>
          <a:bodyPr>
            <a:noAutofit/>
          </a:bodyPr>
          <a:lstStyle>
            <a:lvl1pPr>
              <a:defRPr sz="2800" b="1">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183797132"/>
      </p:ext>
    </p:extLst>
  </p:cSld>
  <p:clrMapOvr>
    <a:masterClrMapping/>
  </p:clrMapOvr>
  <p:extLst mod="1">
    <p:ext uri="{DCECCB84-F9BA-43D5-87BE-67443E8EF086}">
      <p15:sldGuideLst xmlns:p15="http://schemas.microsoft.com/office/powerpoint/2012/main">
        <p15:guide id="1" orient="horz" pos="1620">
          <p15:clr>
            <a:srgbClr val="FBAE40"/>
          </p15:clr>
        </p15:guide>
        <p15:guide id="2"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제목(중)+내용">
    <p:spTree>
      <p:nvGrpSpPr>
        <p:cNvPr id="1" name="Shape 1563"/>
        <p:cNvGrpSpPr/>
        <p:nvPr/>
      </p:nvGrpSpPr>
      <p:grpSpPr>
        <a:xfrm>
          <a:off x="0" y="0"/>
          <a:ext cx="0" cy="0"/>
          <a:chOff x="0" y="0"/>
          <a:chExt cx="0" cy="0"/>
        </a:xfrm>
      </p:grpSpPr>
      <p:sp>
        <p:nvSpPr>
          <p:cNvPr id="3" name="Title 1"/>
          <p:cNvSpPr>
            <a:spLocks noGrp="1"/>
          </p:cNvSpPr>
          <p:nvPr>
            <p:ph type="title"/>
          </p:nvPr>
        </p:nvSpPr>
        <p:spPr>
          <a:xfrm>
            <a:off x="510267" y="407694"/>
            <a:ext cx="5876246"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6" name="Content Placeholder 2"/>
          <p:cNvSpPr>
            <a:spLocks noGrp="1"/>
          </p:cNvSpPr>
          <p:nvPr>
            <p:ph idx="10"/>
          </p:nvPr>
        </p:nvSpPr>
        <p:spPr>
          <a:xfrm>
            <a:off x="510267" y="1065829"/>
            <a:ext cx="5876246" cy="3666161"/>
          </a:xfrm>
        </p:spPr>
        <p:txBody>
          <a:bodyPr/>
          <a:lstStyle>
            <a:lvl1pPr>
              <a:lnSpc>
                <a:spcPct val="100000"/>
              </a:lnSpc>
              <a:buClr>
                <a:schemeClr val="tx2"/>
              </a:buClr>
              <a:defRPr sz="12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1341338670"/>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빈페이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176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제목(중)+내용">
    <p:spTree>
      <p:nvGrpSpPr>
        <p:cNvPr id="1" name="Shape 1563"/>
        <p:cNvGrpSpPr/>
        <p:nvPr/>
      </p:nvGrpSpPr>
      <p:grpSpPr>
        <a:xfrm>
          <a:off x="0" y="0"/>
          <a:ext cx="0" cy="0"/>
          <a:chOff x="0" y="0"/>
          <a:chExt cx="0" cy="0"/>
        </a:xfrm>
      </p:grpSpPr>
      <p:sp>
        <p:nvSpPr>
          <p:cNvPr id="3" name="Title 1"/>
          <p:cNvSpPr>
            <a:spLocks noGrp="1"/>
          </p:cNvSpPr>
          <p:nvPr>
            <p:ph type="title"/>
          </p:nvPr>
        </p:nvSpPr>
        <p:spPr>
          <a:xfrm>
            <a:off x="510267" y="407694"/>
            <a:ext cx="5876246" cy="651888"/>
          </a:xfrm>
        </p:spPr>
        <p:txBody>
          <a:bodyPr anchor="t">
            <a:noAutofit/>
          </a:bodyPr>
          <a:lstStyle>
            <a:lvl1pPr>
              <a:lnSpc>
                <a:spcPct val="100000"/>
              </a:lnSpc>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4" name="Content Placeholder 2"/>
          <p:cNvSpPr>
            <a:spLocks noGrp="1"/>
          </p:cNvSpPr>
          <p:nvPr>
            <p:ph idx="1"/>
          </p:nvPr>
        </p:nvSpPr>
        <p:spPr>
          <a:xfrm>
            <a:off x="506706" y="1059582"/>
            <a:ext cx="5879807" cy="3672408"/>
          </a:xfrm>
        </p:spPr>
        <p:txBody>
          <a:bodyPr/>
          <a:lstStyle>
            <a:lvl1pPr marL="171450" marR="0" indent="-171450" algn="l" defTabSz="685800" rtl="0" eaLnBrk="1" fontAlgn="auto" latinLnBrk="1" hangingPunct="1">
              <a:lnSpc>
                <a:spcPct val="90000"/>
              </a:lnSpc>
              <a:spcBef>
                <a:spcPts val="750"/>
              </a:spcBef>
              <a:spcAft>
                <a:spcPts val="0"/>
              </a:spcAft>
              <a:buClr>
                <a:schemeClr val="accent3">
                  <a:lumMod val="75000"/>
                </a:schemeClr>
              </a:buClr>
              <a:buSzTx/>
              <a:buFont typeface="Arial" panose="020B0604020202020204" pitchFamily="34" charset="0"/>
              <a:buChar char="•"/>
              <a:tabLst/>
              <a:defRPr sz="1200">
                <a:latin typeface="Arial" panose="020B0604020202020204" pitchFamily="34" charset="0"/>
                <a:cs typeface="Arial" panose="020B0604020202020204" pitchFamily="34" charset="0"/>
              </a:defRPr>
            </a:lvl1pPr>
            <a:lvl2pPr marL="5143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600">
                <a:latin typeface="Arial" panose="020B0604020202020204" pitchFamily="34" charset="0"/>
                <a:cs typeface="Arial" panose="020B0604020202020204" pitchFamily="34" charset="0"/>
              </a:defRPr>
            </a:lvl2pPr>
            <a:lvl3pPr marL="8572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400">
                <a:latin typeface="Arial" panose="020B0604020202020204" pitchFamily="34" charset="0"/>
                <a:cs typeface="Arial" panose="020B0604020202020204" pitchFamily="34" charset="0"/>
              </a:defRPr>
            </a:lvl3pPr>
            <a:lvl4pPr marL="12001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200">
                <a:latin typeface="Arial" panose="020B0604020202020204" pitchFamily="34" charset="0"/>
                <a:cs typeface="Arial" panose="020B0604020202020204" pitchFamily="34" charset="0"/>
              </a:defRPr>
            </a:lvl4pPr>
            <a:lvl5pPr marL="15430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100">
                <a:latin typeface="Arial" panose="020B0604020202020204" pitchFamily="34" charset="0"/>
                <a:cs typeface="Arial" panose="020B0604020202020204" pitchFamily="34" charset="0"/>
              </a:defRPr>
            </a:lvl5pPr>
          </a:lstStyle>
          <a:p>
            <a:pPr lvl="0"/>
            <a:endParaRPr lang="en-US" altLang="ko-KR" dirty="0"/>
          </a:p>
        </p:txBody>
      </p:sp>
    </p:spTree>
    <p:extLst>
      <p:ext uri="{BB962C8B-B14F-4D97-AF65-F5344CB8AC3E}">
        <p14:creationId xmlns:p14="http://schemas.microsoft.com/office/powerpoint/2010/main" val="3927207131"/>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제목(대) + bold">
  <p:cSld name="1_제목(대) + bold">
    <p:spTree>
      <p:nvGrpSpPr>
        <p:cNvPr id="1" name="Shape 47"/>
        <p:cNvGrpSpPr/>
        <p:nvPr/>
      </p:nvGrpSpPr>
      <p:grpSpPr>
        <a:xfrm>
          <a:off x="0" y="0"/>
          <a:ext cx="0" cy="0"/>
          <a:chOff x="0" y="0"/>
          <a:chExt cx="0" cy="0"/>
        </a:xfrm>
      </p:grpSpPr>
      <p:sp>
        <p:nvSpPr>
          <p:cNvPr id="48" name="Google Shape;48;p122"/>
          <p:cNvSpPr txBox="1">
            <a:spLocks noGrp="1"/>
          </p:cNvSpPr>
          <p:nvPr>
            <p:ph type="title"/>
          </p:nvPr>
        </p:nvSpPr>
        <p:spPr>
          <a:xfrm>
            <a:off x="510267" y="416802"/>
            <a:ext cx="5876246" cy="78679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73646"/>
              </a:buClr>
              <a:buSzPts val="3600"/>
              <a:buFont typeface="Calibri"/>
              <a:buNone/>
              <a:defRPr sz="3600" b="1">
                <a:solidFill>
                  <a:srgbClr val="27364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2"/>
          <p:cNvSpPr txBox="1">
            <a:spLocks noGrp="1"/>
          </p:cNvSpPr>
          <p:nvPr>
            <p:ph type="body" idx="1"/>
          </p:nvPr>
        </p:nvSpPr>
        <p:spPr>
          <a:xfrm>
            <a:off x="512676" y="1203598"/>
            <a:ext cx="5879807" cy="3528392"/>
          </a:xfrm>
          <a:prstGeom prst="rect">
            <a:avLst/>
          </a:prstGeom>
          <a:noFill/>
          <a:ln>
            <a:noFill/>
          </a:ln>
        </p:spPr>
        <p:txBody>
          <a:bodyPr spcFirstLastPara="1" wrap="square" lIns="91425" tIns="45700" rIns="91425" bIns="45700" anchor="t" anchorCtr="0">
            <a:noAutofit/>
          </a:bodyPr>
          <a:lstStyle>
            <a:lvl1pPr marL="457200" marR="0" lvl="0" indent="-304800" algn="l">
              <a:lnSpc>
                <a:spcPct val="90000"/>
              </a:lnSpc>
              <a:spcBef>
                <a:spcPts val="750"/>
              </a:spcBef>
              <a:spcAft>
                <a:spcPts val="0"/>
              </a:spcAft>
              <a:buClr>
                <a:srgbClr val="6B7F80"/>
              </a:buClr>
              <a:buSzPts val="1200"/>
              <a:buFont typeface="Arial"/>
              <a:buChar char="•"/>
              <a:defRPr sz="1200">
                <a:latin typeface="Arial"/>
                <a:ea typeface="Arial"/>
                <a:cs typeface="Arial"/>
                <a:sym typeface="Arial"/>
              </a:defRPr>
            </a:lvl1pPr>
            <a:lvl2pPr marL="914400" marR="0" lvl="1" indent="-289560" algn="l">
              <a:lnSpc>
                <a:spcPct val="90000"/>
              </a:lnSpc>
              <a:spcBef>
                <a:spcPts val="375"/>
              </a:spcBef>
              <a:spcAft>
                <a:spcPts val="0"/>
              </a:spcAft>
              <a:buClr>
                <a:srgbClr val="6B7F80"/>
              </a:buClr>
              <a:buSzPts val="960"/>
              <a:buFont typeface="Malgun Gothic"/>
              <a:buChar char="ㅇ"/>
              <a:defRPr sz="1600">
                <a:latin typeface="Arial"/>
                <a:ea typeface="Arial"/>
                <a:cs typeface="Arial"/>
                <a:sym typeface="Arial"/>
              </a:defRPr>
            </a:lvl2pPr>
            <a:lvl3pPr marL="1371600" marR="0" lvl="2" indent="-281939" algn="l">
              <a:lnSpc>
                <a:spcPct val="90000"/>
              </a:lnSpc>
              <a:spcBef>
                <a:spcPts val="375"/>
              </a:spcBef>
              <a:spcAft>
                <a:spcPts val="0"/>
              </a:spcAft>
              <a:buClr>
                <a:srgbClr val="6B7F80"/>
              </a:buClr>
              <a:buSzPts val="840"/>
              <a:buFont typeface="Malgun Gothic"/>
              <a:buChar char="ㅇ"/>
              <a:defRPr sz="1400">
                <a:latin typeface="Arial"/>
                <a:ea typeface="Arial"/>
                <a:cs typeface="Arial"/>
                <a:sym typeface="Arial"/>
              </a:defRPr>
            </a:lvl3pPr>
            <a:lvl4pPr marL="1828800" marR="0" lvl="3" indent="-274319" algn="l">
              <a:lnSpc>
                <a:spcPct val="90000"/>
              </a:lnSpc>
              <a:spcBef>
                <a:spcPts val="375"/>
              </a:spcBef>
              <a:spcAft>
                <a:spcPts val="0"/>
              </a:spcAft>
              <a:buClr>
                <a:srgbClr val="6B7F80"/>
              </a:buClr>
              <a:buSzPts val="720"/>
              <a:buFont typeface="Malgun Gothic"/>
              <a:buChar char="ㅇ"/>
              <a:defRPr sz="1200">
                <a:latin typeface="Arial"/>
                <a:ea typeface="Arial"/>
                <a:cs typeface="Arial"/>
                <a:sym typeface="Arial"/>
              </a:defRPr>
            </a:lvl4pPr>
            <a:lvl5pPr marL="2286000" marR="0" lvl="4" indent="-270510" algn="l">
              <a:lnSpc>
                <a:spcPct val="90000"/>
              </a:lnSpc>
              <a:spcBef>
                <a:spcPts val="375"/>
              </a:spcBef>
              <a:spcAft>
                <a:spcPts val="0"/>
              </a:spcAft>
              <a:buClr>
                <a:srgbClr val="6B7F80"/>
              </a:buClr>
              <a:buSzPts val="660"/>
              <a:buFont typeface="Malgun Gothic"/>
              <a:buChar char="ㅇ"/>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87829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배경">
    <p:spTree>
      <p:nvGrpSpPr>
        <p:cNvPr id="1" name="Shape 3230"/>
        <p:cNvGrpSpPr/>
        <p:nvPr/>
      </p:nvGrpSpPr>
      <p:grpSpPr>
        <a:xfrm>
          <a:off x="0" y="0"/>
          <a:ext cx="0" cy="0"/>
          <a:chOff x="0" y="0"/>
          <a:chExt cx="0" cy="0"/>
        </a:xfrm>
      </p:grpSpPr>
      <p:sp>
        <p:nvSpPr>
          <p:cNvPr id="278" name="Rectangle 3"/>
          <p:cNvSpPr/>
          <p:nvPr userDrawn="1"/>
        </p:nvSpPr>
        <p:spPr>
          <a:xfrm>
            <a:off x="1636" y="0"/>
            <a:ext cx="6858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Tree>
    <p:extLst>
      <p:ext uri="{BB962C8B-B14F-4D97-AF65-F5344CB8AC3E}">
        <p14:creationId xmlns:p14="http://schemas.microsoft.com/office/powerpoint/2010/main" val="679267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배경+제목+내용+따옴표">
    <p:spTree>
      <p:nvGrpSpPr>
        <p:cNvPr id="1" name="Shape 1044"/>
        <p:cNvGrpSpPr/>
        <p:nvPr/>
      </p:nvGrpSpPr>
      <p:grpSpPr>
        <a:xfrm>
          <a:off x="0" y="0"/>
          <a:ext cx="0" cy="0"/>
          <a:chOff x="0" y="0"/>
          <a:chExt cx="0" cy="0"/>
        </a:xfrm>
      </p:grpSpPr>
      <p:sp>
        <p:nvSpPr>
          <p:cNvPr id="521" name="Rectangle 3"/>
          <p:cNvSpPr/>
          <p:nvPr userDrawn="1"/>
        </p:nvSpPr>
        <p:spPr>
          <a:xfrm>
            <a:off x="-770" y="0"/>
            <a:ext cx="6858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schemeClr val="bg1"/>
              </a:solidFill>
              <a:effectLst/>
              <a:uLnTx/>
              <a:uFillTx/>
              <a:latin typeface="Lato Medium" panose="020F0502020204030203" pitchFamily="34" charset="0"/>
              <a:ea typeface="+mn-ea"/>
              <a:cs typeface="Arial"/>
              <a:sym typeface="Arial"/>
            </a:endParaRPr>
          </a:p>
        </p:txBody>
      </p:sp>
      <p:sp>
        <p:nvSpPr>
          <p:cNvPr id="5" name="Content Placeholder 2"/>
          <p:cNvSpPr>
            <a:spLocks noGrp="1"/>
          </p:cNvSpPr>
          <p:nvPr>
            <p:ph idx="1"/>
          </p:nvPr>
        </p:nvSpPr>
        <p:spPr>
          <a:xfrm>
            <a:off x="1052736" y="1635646"/>
            <a:ext cx="5333777" cy="286232"/>
          </a:xfrm>
        </p:spPr>
        <p:txBody>
          <a:bodyPr>
            <a:sp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stStyle>
          <a:p>
            <a:pPr lvl="0"/>
            <a:endParaRPr lang="en-US" dirty="0"/>
          </a:p>
        </p:txBody>
      </p:sp>
      <p:sp>
        <p:nvSpPr>
          <p:cNvPr id="6" name="Title 1"/>
          <p:cNvSpPr>
            <a:spLocks noGrp="1"/>
          </p:cNvSpPr>
          <p:nvPr>
            <p:ph type="title"/>
          </p:nvPr>
        </p:nvSpPr>
        <p:spPr>
          <a:xfrm>
            <a:off x="1052736" y="803956"/>
            <a:ext cx="5333777" cy="471651"/>
          </a:xfrm>
        </p:spPr>
        <p:txBody>
          <a:bodyPr>
            <a:noAutofit/>
          </a:bodyPr>
          <a:lstStyle>
            <a:lvl1pPr>
              <a:defRPr sz="3200" b="1">
                <a:solidFill>
                  <a:schemeClr val="bg1"/>
                </a:solidFill>
                <a:latin typeface="Calibri" panose="020F0502020204030204" pitchFamily="34" charset="0"/>
                <a:cs typeface="Calibri" panose="020F0502020204030204" pitchFamily="34" charset="0"/>
              </a:defRPr>
            </a:lvl1pPr>
          </a:lstStyle>
          <a:p>
            <a:endParaRPr lang="en-US" dirty="0"/>
          </a:p>
        </p:txBody>
      </p:sp>
      <p:grpSp>
        <p:nvGrpSpPr>
          <p:cNvPr id="11" name="그룹 10"/>
          <p:cNvGrpSpPr/>
          <p:nvPr userDrawn="1"/>
        </p:nvGrpSpPr>
        <p:grpSpPr>
          <a:xfrm>
            <a:off x="574285" y="627535"/>
            <a:ext cx="370439" cy="313969"/>
            <a:chOff x="385959" y="1159483"/>
            <a:chExt cx="493918" cy="313969"/>
          </a:xfrm>
          <a:solidFill>
            <a:schemeClr val="bg1"/>
          </a:solidFill>
        </p:grpSpPr>
        <p:sp>
          <p:nvSpPr>
            <p:cNvPr id="12" name="Freeform 18"/>
            <p:cNvSpPr/>
            <p:nvPr/>
          </p:nvSpPr>
          <p:spPr>
            <a:xfrm>
              <a:off x="673125" y="1159483"/>
              <a:ext cx="206752" cy="313969"/>
            </a:xfrm>
            <a:custGeom>
              <a:avLst/>
              <a:gdLst>
                <a:gd name="connsiteX0" fmla="*/ 0 w 2724151"/>
                <a:gd name="connsiteY0" fmla="*/ 3127636 h 5181601"/>
                <a:gd name="connsiteX1" fmla="*/ 51536 w 2724151"/>
                <a:gd name="connsiteY1" fmla="*/ 3268443 h 5181601"/>
                <a:gd name="connsiteX2" fmla="*/ 2219326 w 2724151"/>
                <a:gd name="connsiteY2" fmla="*/ 4705351 h 5181601"/>
                <a:gd name="connsiteX3" fmla="*/ 2693472 w 2724151"/>
                <a:gd name="connsiteY3" fmla="*/ 4657553 h 5181601"/>
                <a:gd name="connsiteX4" fmla="*/ 2724151 w 2724151"/>
                <a:gd name="connsiteY4" fmla="*/ 4649665 h 5181601"/>
                <a:gd name="connsiteX5" fmla="*/ 2724151 w 2724151"/>
                <a:gd name="connsiteY5" fmla="*/ 5181601 h 5181601"/>
                <a:gd name="connsiteX6" fmla="*/ 0 w 2724151"/>
                <a:gd name="connsiteY6" fmla="*/ 5181601 h 5181601"/>
                <a:gd name="connsiteX7" fmla="*/ 2219326 w 2724151"/>
                <a:gd name="connsiteY7" fmla="*/ 0 h 5181601"/>
                <a:gd name="connsiteX8" fmla="*/ 2311401 w 2724151"/>
                <a:gd name="connsiteY8" fmla="*/ 4650 h 5181601"/>
                <a:gd name="connsiteX9" fmla="*/ 2311401 w 2724151"/>
                <a:gd name="connsiteY9" fmla="*/ 1302551 h 5181601"/>
                <a:gd name="connsiteX10" fmla="*/ 2301496 w 2724151"/>
                <a:gd name="connsiteY10" fmla="*/ 1302551 h 5181601"/>
                <a:gd name="connsiteX11" fmla="*/ 1424001 w 2724151"/>
                <a:gd name="connsiteY11" fmla="*/ 2180046 h 5181601"/>
                <a:gd name="connsiteX12" fmla="*/ 1424001 w 2724151"/>
                <a:gd name="connsiteY12" fmla="*/ 2524126 h 5181601"/>
                <a:gd name="connsiteX13" fmla="*/ 2724151 w 2724151"/>
                <a:gd name="connsiteY13" fmla="*/ 2524126 h 5181601"/>
                <a:gd name="connsiteX14" fmla="*/ 2724151 w 2724151"/>
                <a:gd name="connsiteY14" fmla="*/ 4649664 h 5181601"/>
                <a:gd name="connsiteX15" fmla="*/ 2693472 w 2724151"/>
                <a:gd name="connsiteY15" fmla="*/ 4657552 h 5181601"/>
                <a:gd name="connsiteX16" fmla="*/ 2219326 w 2724151"/>
                <a:gd name="connsiteY16" fmla="*/ 4705350 h 5181601"/>
                <a:gd name="connsiteX17" fmla="*/ 51536 w 2724151"/>
                <a:gd name="connsiteY17" fmla="*/ 3268442 h 5181601"/>
                <a:gd name="connsiteX18" fmla="*/ 0 w 2724151"/>
                <a:gd name="connsiteY18" fmla="*/ 3127635 h 5181601"/>
                <a:gd name="connsiteX19" fmla="*/ 0 w 2724151"/>
                <a:gd name="connsiteY19" fmla="*/ 2524126 h 5181601"/>
                <a:gd name="connsiteX20" fmla="*/ 0 w 2724151"/>
                <a:gd name="connsiteY20" fmla="*/ 2180046 h 5181601"/>
                <a:gd name="connsiteX21" fmla="*/ 393059 w 2724151"/>
                <a:gd name="connsiteY21" fmla="*/ 893258 h 5181601"/>
                <a:gd name="connsiteX22" fmla="*/ 499344 w 2724151"/>
                <a:gd name="connsiteY22" fmla="*/ 751126 h 5181601"/>
                <a:gd name="connsiteX23" fmla="*/ 555733 w 2724151"/>
                <a:gd name="connsiteY23" fmla="*/ 689082 h 5181601"/>
                <a:gd name="connsiteX24" fmla="*/ 2219326 w 2724151"/>
                <a:gd name="connsiteY24" fmla="*/ 0 h 51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24151" h="5181601">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ctr" defTabSz="914400" rtl="0" eaLnBrk="1" fontAlgn="auto" latinLnBrk="0" hangingPunct="1">
                <a:lnSpc>
                  <a:spcPct val="100000"/>
                </a:lnSpc>
                <a:spcBef>
                  <a:spcPts val="0"/>
                </a:spcBef>
                <a:spcAft>
                  <a:spcPts val="0"/>
                </a:spcAft>
                <a:buClrTx/>
                <a:buSzTx/>
                <a:buFont typeface="Arial" charset="0"/>
                <a:buChar char="•"/>
                <a:tabLst/>
                <a:defRPr/>
              </a:pPr>
              <a:endParaRPr kumimoji="0" lang="en-IN" sz="105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cs typeface="NanumMyeongjo" charset="-127"/>
                <a:sym typeface="Arial"/>
              </a:endParaRPr>
            </a:p>
          </p:txBody>
        </p:sp>
        <p:sp>
          <p:nvSpPr>
            <p:cNvPr id="13" name="Freeform 38"/>
            <p:cNvSpPr/>
            <p:nvPr/>
          </p:nvSpPr>
          <p:spPr>
            <a:xfrm>
              <a:off x="385959" y="1159483"/>
              <a:ext cx="206752" cy="313969"/>
            </a:xfrm>
            <a:custGeom>
              <a:avLst/>
              <a:gdLst>
                <a:gd name="connsiteX0" fmla="*/ 0 w 2724151"/>
                <a:gd name="connsiteY0" fmla="*/ 3127636 h 5181601"/>
                <a:gd name="connsiteX1" fmla="*/ 51536 w 2724151"/>
                <a:gd name="connsiteY1" fmla="*/ 3268443 h 5181601"/>
                <a:gd name="connsiteX2" fmla="*/ 2219326 w 2724151"/>
                <a:gd name="connsiteY2" fmla="*/ 4705351 h 5181601"/>
                <a:gd name="connsiteX3" fmla="*/ 2693472 w 2724151"/>
                <a:gd name="connsiteY3" fmla="*/ 4657553 h 5181601"/>
                <a:gd name="connsiteX4" fmla="*/ 2724151 w 2724151"/>
                <a:gd name="connsiteY4" fmla="*/ 4649665 h 5181601"/>
                <a:gd name="connsiteX5" fmla="*/ 2724151 w 2724151"/>
                <a:gd name="connsiteY5" fmla="*/ 5181601 h 5181601"/>
                <a:gd name="connsiteX6" fmla="*/ 0 w 2724151"/>
                <a:gd name="connsiteY6" fmla="*/ 5181601 h 5181601"/>
                <a:gd name="connsiteX7" fmla="*/ 2219326 w 2724151"/>
                <a:gd name="connsiteY7" fmla="*/ 0 h 5181601"/>
                <a:gd name="connsiteX8" fmla="*/ 2311401 w 2724151"/>
                <a:gd name="connsiteY8" fmla="*/ 4650 h 5181601"/>
                <a:gd name="connsiteX9" fmla="*/ 2311401 w 2724151"/>
                <a:gd name="connsiteY9" fmla="*/ 1302551 h 5181601"/>
                <a:gd name="connsiteX10" fmla="*/ 2301496 w 2724151"/>
                <a:gd name="connsiteY10" fmla="*/ 1302551 h 5181601"/>
                <a:gd name="connsiteX11" fmla="*/ 1424001 w 2724151"/>
                <a:gd name="connsiteY11" fmla="*/ 2180046 h 5181601"/>
                <a:gd name="connsiteX12" fmla="*/ 1424001 w 2724151"/>
                <a:gd name="connsiteY12" fmla="*/ 2524126 h 5181601"/>
                <a:gd name="connsiteX13" fmla="*/ 2724151 w 2724151"/>
                <a:gd name="connsiteY13" fmla="*/ 2524126 h 5181601"/>
                <a:gd name="connsiteX14" fmla="*/ 2724151 w 2724151"/>
                <a:gd name="connsiteY14" fmla="*/ 4649664 h 5181601"/>
                <a:gd name="connsiteX15" fmla="*/ 2693472 w 2724151"/>
                <a:gd name="connsiteY15" fmla="*/ 4657552 h 5181601"/>
                <a:gd name="connsiteX16" fmla="*/ 2219326 w 2724151"/>
                <a:gd name="connsiteY16" fmla="*/ 4705350 h 5181601"/>
                <a:gd name="connsiteX17" fmla="*/ 51536 w 2724151"/>
                <a:gd name="connsiteY17" fmla="*/ 3268442 h 5181601"/>
                <a:gd name="connsiteX18" fmla="*/ 0 w 2724151"/>
                <a:gd name="connsiteY18" fmla="*/ 3127635 h 5181601"/>
                <a:gd name="connsiteX19" fmla="*/ 0 w 2724151"/>
                <a:gd name="connsiteY19" fmla="*/ 2524126 h 5181601"/>
                <a:gd name="connsiteX20" fmla="*/ 0 w 2724151"/>
                <a:gd name="connsiteY20" fmla="*/ 2180046 h 5181601"/>
                <a:gd name="connsiteX21" fmla="*/ 393059 w 2724151"/>
                <a:gd name="connsiteY21" fmla="*/ 893258 h 5181601"/>
                <a:gd name="connsiteX22" fmla="*/ 499344 w 2724151"/>
                <a:gd name="connsiteY22" fmla="*/ 751126 h 5181601"/>
                <a:gd name="connsiteX23" fmla="*/ 555733 w 2724151"/>
                <a:gd name="connsiteY23" fmla="*/ 689082 h 5181601"/>
                <a:gd name="connsiteX24" fmla="*/ 2219326 w 2724151"/>
                <a:gd name="connsiteY24" fmla="*/ 0 h 51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24151" h="5181601">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ctr" defTabSz="914400" rtl="0" eaLnBrk="1" fontAlgn="auto" latinLnBrk="0" hangingPunct="1">
                <a:lnSpc>
                  <a:spcPct val="100000"/>
                </a:lnSpc>
                <a:spcBef>
                  <a:spcPts val="0"/>
                </a:spcBef>
                <a:spcAft>
                  <a:spcPts val="0"/>
                </a:spcAft>
                <a:buClrTx/>
                <a:buSzTx/>
                <a:buFont typeface="Arial" charset="0"/>
                <a:buChar char="•"/>
                <a:tabLst/>
                <a:defRPr/>
              </a:pPr>
              <a:endParaRPr kumimoji="0" lang="en-IN" sz="105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cs typeface="NanumMyeongjo" charset="-127"/>
                <a:sym typeface="Arial"/>
              </a:endParaRPr>
            </a:p>
          </p:txBody>
        </p:sp>
      </p:grpSp>
    </p:spTree>
    <p:extLst>
      <p:ext uri="{BB962C8B-B14F-4D97-AF65-F5344CB8AC3E}">
        <p14:creationId xmlns:p14="http://schemas.microsoft.com/office/powerpoint/2010/main" val="239613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거버닝 유">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976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배경+제목+내용">
    <p:spTree>
      <p:nvGrpSpPr>
        <p:cNvPr id="1" name="Shape 1044"/>
        <p:cNvGrpSpPr/>
        <p:nvPr/>
      </p:nvGrpSpPr>
      <p:grpSpPr>
        <a:xfrm>
          <a:off x="0" y="0"/>
          <a:ext cx="0" cy="0"/>
          <a:chOff x="0" y="0"/>
          <a:chExt cx="0" cy="0"/>
        </a:xfrm>
      </p:grpSpPr>
      <p:sp>
        <p:nvSpPr>
          <p:cNvPr id="521" name="Rectangle 3"/>
          <p:cNvSpPr/>
          <p:nvPr userDrawn="1"/>
        </p:nvSpPr>
        <p:spPr>
          <a:xfrm>
            <a:off x="-770" y="0"/>
            <a:ext cx="6858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schemeClr val="bg1"/>
              </a:solidFill>
              <a:effectLst/>
              <a:uLnTx/>
              <a:uFillTx/>
              <a:latin typeface="Lato Medium" panose="020F0502020204030203" pitchFamily="34" charset="0"/>
              <a:ea typeface="+mn-ea"/>
              <a:cs typeface="Arial"/>
              <a:sym typeface="Arial"/>
            </a:endParaRPr>
          </a:p>
        </p:txBody>
      </p:sp>
      <p:sp>
        <p:nvSpPr>
          <p:cNvPr id="5" name="Content Placeholder 2"/>
          <p:cNvSpPr>
            <a:spLocks noGrp="1"/>
          </p:cNvSpPr>
          <p:nvPr>
            <p:ph idx="1"/>
          </p:nvPr>
        </p:nvSpPr>
        <p:spPr>
          <a:xfrm>
            <a:off x="506706" y="1635646"/>
            <a:ext cx="5879807" cy="286232"/>
          </a:xfrm>
        </p:spPr>
        <p:txBody>
          <a:bodyPr>
            <a:sp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stStyle>
          <a:p>
            <a:pPr lvl="0"/>
            <a:endParaRPr lang="en-US" dirty="0"/>
          </a:p>
        </p:txBody>
      </p:sp>
      <p:sp>
        <p:nvSpPr>
          <p:cNvPr id="6" name="Title 1"/>
          <p:cNvSpPr>
            <a:spLocks noGrp="1"/>
          </p:cNvSpPr>
          <p:nvPr>
            <p:ph type="title"/>
          </p:nvPr>
        </p:nvSpPr>
        <p:spPr>
          <a:xfrm>
            <a:off x="512676" y="803956"/>
            <a:ext cx="5873837" cy="471651"/>
          </a:xfrm>
        </p:spPr>
        <p:txBody>
          <a:bodyPr>
            <a:noAutofit/>
          </a:bodyPr>
          <a:lstStyle>
            <a:lvl1pPr>
              <a:defRPr sz="3200" b="1">
                <a:solidFill>
                  <a:schemeClr val="bg1"/>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71699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10267" y="1059584"/>
            <a:ext cx="5876246" cy="3672407"/>
          </a:xfrm>
        </p:spPr>
        <p:txBody>
          <a:bodyPr vert="horz" lIns="91440" tIns="45720" rIns="91440" bIns="45720" rtlCol="0">
            <a:noAutofit/>
          </a:bodyPr>
          <a:lstStyle>
            <a:lvl1pPr>
              <a:defRPr lang="ko-KR" altLang="en-US" sz="1400" dirty="0"/>
            </a:lvl1pPr>
          </a:lstStyle>
          <a:p>
            <a:pPr lvl="0">
              <a:buClr>
                <a:schemeClr val="tx2"/>
              </a:buClr>
            </a:pPr>
            <a:endParaRPr lang="ko-KR" altLang="en-US" dirty="0"/>
          </a:p>
        </p:txBody>
      </p:sp>
      <p:sp>
        <p:nvSpPr>
          <p:cNvPr id="4" name="Title 1"/>
          <p:cNvSpPr>
            <a:spLocks noGrp="1"/>
          </p:cNvSpPr>
          <p:nvPr>
            <p:ph type="title"/>
          </p:nvPr>
        </p:nvSpPr>
        <p:spPr>
          <a:xfrm>
            <a:off x="510267" y="407694"/>
            <a:ext cx="5876246"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763065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Shape 3914"/>
          <p:cNvSpPr txBox="1">
            <a:spLocks/>
          </p:cNvSpPr>
          <p:nvPr userDrawn="1"/>
        </p:nvSpPr>
        <p:spPr>
          <a:xfrm>
            <a:off x="480173" y="322288"/>
            <a:ext cx="5954918" cy="41972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ct val="100000"/>
              <a:buFont typeface="Dosis Light"/>
              <a:buNone/>
              <a:defRPr sz="2800" b="0" i="0" u="none" strike="noStrike" cap="none">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pPr marL="0" marR="0" lvl="0" indent="0" algn="l" defTabSz="342884"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34495E">
                    <a:lumMod val="75000"/>
                  </a:srgbClr>
                </a:solidFill>
                <a:effectLst/>
                <a:uLnTx/>
                <a:uFillTx/>
                <a:latin typeface="Calibri" panose="020F0502020204030204" pitchFamily="34" charset="0"/>
                <a:ea typeface="맑은 고딕" panose="020B0503020000020004" pitchFamily="50" charset="-127"/>
                <a:cs typeface="Calibri" panose="020F0502020204030204" pitchFamily="34" charset="0"/>
                <a:sym typeface="Dosis Light"/>
              </a:rPr>
              <a:t>Requirements / Check</a:t>
            </a:r>
          </a:p>
        </p:txBody>
      </p:sp>
      <p:graphicFrame>
        <p:nvGraphicFramePr>
          <p:cNvPr id="5" name="표 4"/>
          <p:cNvGraphicFramePr>
            <a:graphicFrameLocks noGrp="1"/>
          </p:cNvGraphicFramePr>
          <p:nvPr userDrawn="1"/>
        </p:nvGraphicFramePr>
        <p:xfrm>
          <a:off x="480173" y="998220"/>
          <a:ext cx="5954918" cy="3626169"/>
        </p:xfrm>
        <a:graphic>
          <a:graphicData uri="http://schemas.openxmlformats.org/drawingml/2006/table">
            <a:tbl>
              <a:tblPr firstRow="1" bandRow="1">
                <a:tableStyleId>{D2F45FEE-C7A9-450E-8499-31EBD5A4BD26}</a:tableStyleId>
              </a:tblPr>
              <a:tblGrid>
                <a:gridCol w="997682">
                  <a:extLst>
                    <a:ext uri="{9D8B030D-6E8A-4147-A177-3AD203B41FA5}">
                      <a16:colId xmlns:a16="http://schemas.microsoft.com/office/drawing/2014/main" val="20000"/>
                    </a:ext>
                  </a:extLst>
                </a:gridCol>
                <a:gridCol w="2517401">
                  <a:extLst>
                    <a:ext uri="{9D8B030D-6E8A-4147-A177-3AD203B41FA5}">
                      <a16:colId xmlns:a16="http://schemas.microsoft.com/office/drawing/2014/main" val="20001"/>
                    </a:ext>
                  </a:extLst>
                </a:gridCol>
                <a:gridCol w="2439834">
                  <a:extLst>
                    <a:ext uri="{9D8B030D-6E8A-4147-A177-3AD203B41FA5}">
                      <a16:colId xmlns:a16="http://schemas.microsoft.com/office/drawing/2014/main" val="20002"/>
                    </a:ext>
                  </a:extLst>
                </a:gridCol>
              </a:tblGrid>
              <a:tr h="289802">
                <a:tc>
                  <a:txBody>
                    <a:bodyPr/>
                    <a:lstStyle/>
                    <a:p>
                      <a:pPr latinLnBrk="1"/>
                      <a:r>
                        <a:rPr lang="en-US" altLang="ko-KR" sz="1200"/>
                        <a:t>Category</a:t>
                      </a:r>
                      <a:endParaRPr lang="ko-KR" altLang="en-US" sz="1200"/>
                    </a:p>
                  </a:txBody>
                  <a:tcPr marL="67761" marR="67761" marT="45174" marB="45174"/>
                </a:tc>
                <a:tc>
                  <a:txBody>
                    <a:bodyPr/>
                    <a:lstStyle/>
                    <a:p>
                      <a:pPr latinLnBrk="1"/>
                      <a:r>
                        <a:rPr lang="en-US" altLang="ko-KR" sz="1200"/>
                        <a:t>Requirement</a:t>
                      </a:r>
                      <a:endParaRPr lang="ko-KR" altLang="en-US" sz="1200"/>
                    </a:p>
                  </a:txBody>
                  <a:tcPr marL="67761" marR="67761" marT="45174" marB="45174"/>
                </a:tc>
                <a:tc>
                  <a:txBody>
                    <a:bodyPr/>
                    <a:lstStyle/>
                    <a:p>
                      <a:pPr latinLnBrk="1"/>
                      <a:r>
                        <a:rPr lang="en-US" altLang="ko-KR" sz="1200"/>
                        <a:t>Solution</a:t>
                      </a:r>
                      <a:endParaRPr lang="ko-KR" altLang="en-US" sz="1200"/>
                    </a:p>
                  </a:txBody>
                  <a:tcPr marL="67761" marR="67761" marT="45174" marB="45174"/>
                </a:tc>
                <a:extLst>
                  <a:ext uri="{0D108BD9-81ED-4DB2-BD59-A6C34878D82A}">
                    <a16:rowId xmlns:a16="http://schemas.microsoft.com/office/drawing/2014/main" val="10000"/>
                  </a:ext>
                </a:extLst>
              </a:tr>
              <a:tr h="289802">
                <a:tc rowSpan="4">
                  <a:txBody>
                    <a:bodyPr/>
                    <a:lstStyle/>
                    <a:p>
                      <a:pPr latinLnBrk="1"/>
                      <a:r>
                        <a:rPr lang="en-US" altLang="ko-KR" sz="1200"/>
                        <a:t>Maintainability &amp; Scalability</a:t>
                      </a:r>
                      <a:endParaRPr lang="ko-KR" altLang="en-US" sz="1200"/>
                    </a:p>
                  </a:txBody>
                  <a:tcPr marL="67761" marR="67761"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24*365</a:t>
                      </a:r>
                      <a:r>
                        <a:rPr lang="en-US" altLang="ko-KR" sz="1200" baseline="0"/>
                        <a:t> Zero Down time</a:t>
                      </a:r>
                      <a:endParaRPr lang="ko-KR" altLang="en-US" sz="1200"/>
                    </a:p>
                  </a:txBody>
                  <a:tcPr marL="67761" marR="67761"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Self-Healing, Horizontally Scale</a:t>
                      </a:r>
                      <a:endParaRPr lang="ko-KR" altLang="en-US" sz="1200"/>
                    </a:p>
                  </a:txBody>
                  <a:tcPr marL="67761" marR="67761" marT="45174" marB="45174"/>
                </a:tc>
                <a:extLst>
                  <a:ext uri="{0D108BD9-81ED-4DB2-BD59-A6C34878D82A}">
                    <a16:rowId xmlns:a16="http://schemas.microsoft.com/office/drawing/2014/main" val="10001"/>
                  </a:ext>
                </a:extLst>
              </a:tr>
              <a:tr h="493392">
                <a:tc vMerge="1">
                  <a:txBody>
                    <a:bodyPr/>
                    <a:lstStyle/>
                    <a:p>
                      <a:pPr latinLnBrk="1"/>
                      <a:endParaRPr lang="ko-KR" altLang="en-US" dirty="0"/>
                    </a:p>
                  </a:txBody>
                  <a:tcPr/>
                </a:tc>
                <a:tc rowSpan="3">
                  <a:txBody>
                    <a:bodyPr/>
                    <a:lstStyle/>
                    <a:p>
                      <a:pPr latinLnBrk="1"/>
                      <a:r>
                        <a:rPr lang="en-US" altLang="ko-KR" sz="1200"/>
                        <a:t>Minimal Dev-</a:t>
                      </a:r>
                      <a:r>
                        <a:rPr lang="en-US" altLang="ko-KR" sz="1200" baseline="0"/>
                        <a:t>Ops, Dev-Dev team side effects in deploy time</a:t>
                      </a:r>
                    </a:p>
                    <a:p>
                      <a:pPr latinLnBrk="1"/>
                      <a:endParaRPr lang="en-US" altLang="ko-KR" sz="1200" baseline="0"/>
                    </a:p>
                    <a:p>
                      <a:pPr latinLnBrk="1"/>
                      <a:r>
                        <a:rPr lang="en-US" altLang="ko-KR" sz="1200" baseline="0"/>
                        <a:t>(more than 100 deploys per day)</a:t>
                      </a:r>
                      <a:endParaRPr lang="ko-KR" altLang="en-US" sz="1200"/>
                    </a:p>
                  </a:txBody>
                  <a:tcPr marL="67761" marR="67761"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Loos</a:t>
                      </a:r>
                      <a:r>
                        <a:rPr lang="en-US" altLang="ko-KR" sz="1200" baseline="0"/>
                        <a:t>e coupled design (</a:t>
                      </a:r>
                      <a:r>
                        <a:rPr lang="en-US" altLang="ko-KR" sz="1200" strike="noStrike" baseline="0"/>
                        <a:t>HATEOAS API</a:t>
                      </a:r>
                      <a:r>
                        <a:rPr lang="en-US" altLang="ko-KR" sz="1200" baseline="0"/>
                        <a:t>, Service Decomposition), </a:t>
                      </a:r>
                      <a:r>
                        <a:rPr lang="en-US" altLang="ko-KR" sz="1200" baseline="0" err="1"/>
                        <a:t>PubSub</a:t>
                      </a:r>
                      <a:endParaRPr lang="ko-KR" altLang="en-US" sz="1200"/>
                    </a:p>
                  </a:txBody>
                  <a:tcPr marL="67761" marR="67761" marT="45174" marB="45174"/>
                </a:tc>
                <a:extLst>
                  <a:ext uri="{0D108BD9-81ED-4DB2-BD59-A6C34878D82A}">
                    <a16:rowId xmlns:a16="http://schemas.microsoft.com/office/drawing/2014/main" val="10002"/>
                  </a:ext>
                </a:extLst>
              </a:tr>
              <a:tr h="493392">
                <a:tc vMerge="1">
                  <a:txBody>
                    <a:bodyPr/>
                    <a:lstStyle/>
                    <a:p>
                      <a:pPr latinLnBrk="1"/>
                      <a:endParaRPr lang="ko-KR" altLang="en-US" dirty="0"/>
                    </a:p>
                  </a:txBody>
                  <a:tcPr/>
                </a:tc>
                <a:tc vMerge="1">
                  <a:txBody>
                    <a:bodyPr/>
                    <a:lstStyle/>
                    <a:p>
                      <a:endParaRPr lang="ko-KR" altLang="en-US" dirty="0"/>
                    </a:p>
                  </a:txBody>
                  <a:tcPr/>
                </a:tc>
                <a:tc>
                  <a:txBody>
                    <a:bodyPr/>
                    <a:lstStyle/>
                    <a:p>
                      <a:r>
                        <a:rPr lang="en-US" altLang="ko-KR" sz="1200"/>
                        <a:t>Auto Provisioning</a:t>
                      </a:r>
                      <a:r>
                        <a:rPr lang="en-US" altLang="ko-KR" sz="1200" baseline="0"/>
                        <a:t> (by </a:t>
                      </a:r>
                      <a:r>
                        <a:rPr lang="en-US" altLang="ko-KR" sz="1200" baseline="0" err="1"/>
                        <a:t>docker</a:t>
                      </a:r>
                      <a:r>
                        <a:rPr lang="en-US" altLang="ko-KR" sz="1200" baseline="0"/>
                        <a:t> containerizing)</a:t>
                      </a:r>
                      <a:endParaRPr lang="ko-KR" altLang="en-US" sz="1200"/>
                    </a:p>
                  </a:txBody>
                  <a:tcPr marL="67761" marR="67761" marT="45174" marB="45174"/>
                </a:tc>
                <a:extLst>
                  <a:ext uri="{0D108BD9-81ED-4DB2-BD59-A6C34878D82A}">
                    <a16:rowId xmlns:a16="http://schemas.microsoft.com/office/drawing/2014/main" val="10003"/>
                  </a:ext>
                </a:extLst>
              </a:tr>
              <a:tr h="289802">
                <a:tc vMerge="1">
                  <a:txBody>
                    <a:bodyPr/>
                    <a:lstStyle/>
                    <a:p>
                      <a:pPr latinLnBrk="1"/>
                      <a:endParaRPr lang="ko-KR" altLang="en-US" dirty="0"/>
                    </a:p>
                  </a:txBody>
                  <a:tcPr/>
                </a:tc>
                <a:tc vMerge="1">
                  <a:txBody>
                    <a:bodyPr/>
                    <a:lstStyle/>
                    <a:p>
                      <a:endParaRPr lang="ko-KR" altLang="en-US" dirty="0"/>
                    </a:p>
                  </a:txBody>
                  <a:tcPr/>
                </a:tc>
                <a:tc>
                  <a:txBody>
                    <a:bodyPr/>
                    <a:lstStyle/>
                    <a:p>
                      <a:r>
                        <a:rPr lang="en-US" altLang="ko-KR" sz="1200"/>
                        <a:t>DevOps CI/CD</a:t>
                      </a:r>
                      <a:endParaRPr lang="ko-KR" altLang="en-US" sz="1200"/>
                    </a:p>
                  </a:txBody>
                  <a:tcPr marL="67761" marR="67761" marT="45174" marB="45174"/>
                </a:tc>
                <a:extLst>
                  <a:ext uri="{0D108BD9-81ED-4DB2-BD59-A6C34878D82A}">
                    <a16:rowId xmlns:a16="http://schemas.microsoft.com/office/drawing/2014/main" val="10004"/>
                  </a:ext>
                </a:extLst>
              </a:tr>
              <a:tr h="289802">
                <a:tc rowSpan="2">
                  <a:txBody>
                    <a:bodyPr/>
                    <a:lstStyle/>
                    <a:p>
                      <a:pPr latinLnBrk="1"/>
                      <a:r>
                        <a:rPr lang="en-US" altLang="ko-KR" sz="1200"/>
                        <a:t>Scalability &amp;</a:t>
                      </a:r>
                      <a:r>
                        <a:rPr lang="en-US" altLang="ko-KR" sz="1200" baseline="0"/>
                        <a:t> </a:t>
                      </a:r>
                      <a:r>
                        <a:rPr lang="en-US" altLang="ko-KR" sz="1200"/>
                        <a:t>Reusability</a:t>
                      </a:r>
                      <a:endParaRPr lang="ko-KR" altLang="en-US" sz="1200"/>
                    </a:p>
                  </a:txBody>
                  <a:tcPr marL="67761" marR="67761" marT="45174" marB="45174"/>
                </a:tc>
                <a:tc>
                  <a:txBody>
                    <a:bodyPr/>
                    <a:lstStyle/>
                    <a:p>
                      <a:r>
                        <a:rPr lang="en-US" altLang="ko-KR" sz="1200"/>
                        <a:t>Multi-channel Support</a:t>
                      </a:r>
                      <a:endParaRPr lang="ko-KR" altLang="en-US" sz="1200"/>
                    </a:p>
                  </a:txBody>
                  <a:tcPr marL="67761" marR="67761" marT="45174" marB="45174"/>
                </a:tc>
                <a:tc>
                  <a:txBody>
                    <a:bodyPr/>
                    <a:lstStyle/>
                    <a:p>
                      <a:r>
                        <a:rPr lang="en-US" altLang="ko-KR" sz="1200"/>
                        <a:t>Responsive Web,</a:t>
                      </a:r>
                      <a:r>
                        <a:rPr lang="en-US" altLang="ko-KR" sz="1200" baseline="0"/>
                        <a:t> Chat Bot</a:t>
                      </a:r>
                      <a:endParaRPr lang="ko-KR" altLang="en-US" sz="1200"/>
                    </a:p>
                  </a:txBody>
                  <a:tcPr marL="67761" marR="67761" marT="45174" marB="45174"/>
                </a:tc>
                <a:extLst>
                  <a:ext uri="{0D108BD9-81ED-4DB2-BD59-A6C34878D82A}">
                    <a16:rowId xmlns:a16="http://schemas.microsoft.com/office/drawing/2014/main" val="10005"/>
                  </a:ext>
                </a:extLst>
              </a:tr>
              <a:tr h="493392">
                <a:tc vMerge="1">
                  <a:txBody>
                    <a:bodyPr/>
                    <a:lstStyle/>
                    <a:p>
                      <a:pPr latinLnBrk="1"/>
                      <a:endParaRPr lang="ko-KR" altLang="en-US" dirty="0"/>
                    </a:p>
                  </a:txBody>
                  <a:tcPr/>
                </a:tc>
                <a:tc>
                  <a:txBody>
                    <a:bodyPr/>
                    <a:lstStyle/>
                    <a:p>
                      <a:r>
                        <a:rPr lang="en-US" altLang="ko-KR" sz="1200"/>
                        <a:t>Dynamic</a:t>
                      </a:r>
                      <a:r>
                        <a:rPr lang="en-US" altLang="ko-KR" sz="1200" baseline="0"/>
                        <a:t> Service Composition</a:t>
                      </a:r>
                      <a:endParaRPr lang="ko-KR" altLang="en-US" sz="1200"/>
                    </a:p>
                  </a:txBody>
                  <a:tcPr marL="67761" marR="67761" marT="45174" marB="45174"/>
                </a:tc>
                <a:tc>
                  <a:txBody>
                    <a:bodyPr/>
                    <a:lstStyle/>
                    <a:p>
                      <a:r>
                        <a:rPr lang="en-US" altLang="ko-KR" sz="1200"/>
                        <a:t>Dynamic Discovery/Composition,</a:t>
                      </a:r>
                      <a:r>
                        <a:rPr lang="en-US" altLang="ko-KR" sz="1200" baseline="0"/>
                        <a:t> </a:t>
                      </a:r>
                      <a:r>
                        <a:rPr lang="en-US" altLang="ko-KR" sz="1200"/>
                        <a:t>BPM</a:t>
                      </a:r>
                      <a:endParaRPr lang="ko-KR" altLang="en-US" sz="1200"/>
                    </a:p>
                  </a:txBody>
                  <a:tcPr marL="67761" marR="67761" marT="45174" marB="45174"/>
                </a:tc>
                <a:extLst>
                  <a:ext uri="{0D108BD9-81ED-4DB2-BD59-A6C34878D82A}">
                    <a16:rowId xmlns:a16="http://schemas.microsoft.com/office/drawing/2014/main" val="10006"/>
                  </a:ext>
                </a:extLst>
              </a:tr>
              <a:tr h="696983">
                <a:tc>
                  <a:txBody>
                    <a:bodyPr/>
                    <a:lstStyle/>
                    <a:p>
                      <a:pPr latinLnBrk="1"/>
                      <a:r>
                        <a:rPr lang="en-US" altLang="ko-KR" sz="1200"/>
                        <a:t>Usability &amp; Performance</a:t>
                      </a:r>
                      <a:endParaRPr lang="ko-KR" altLang="en-US" sz="1200"/>
                    </a:p>
                  </a:txBody>
                  <a:tcPr marL="67761" marR="67761" marT="45174" marB="45174"/>
                </a:tc>
                <a:tc>
                  <a:txBody>
                    <a:bodyPr/>
                    <a:lstStyle/>
                    <a:p>
                      <a:pPr latinLnBrk="1"/>
                      <a:r>
                        <a:rPr lang="en-US" altLang="ko-KR" sz="1200"/>
                        <a:t>Fast browsing, Single Page,</a:t>
                      </a:r>
                      <a:r>
                        <a:rPr lang="en-US" altLang="ko-KR" sz="1200" baseline="0"/>
                        <a:t> </a:t>
                      </a:r>
                      <a:r>
                        <a:rPr lang="en-US" altLang="ko-KR" sz="1200"/>
                        <a:t>DDoS</a:t>
                      </a:r>
                      <a:r>
                        <a:rPr lang="en-US" altLang="ko-KR" sz="1200" baseline="0"/>
                        <a:t> protection, Inter-</a:t>
                      </a:r>
                      <a:r>
                        <a:rPr lang="en-US" altLang="ko-KR" sz="1200" baseline="0" err="1"/>
                        <a:t>microservice</a:t>
                      </a:r>
                      <a:r>
                        <a:rPr lang="en-US" altLang="ko-KR" sz="1200" baseline="0"/>
                        <a:t> integration</a:t>
                      </a:r>
                      <a:endParaRPr lang="ko-KR" altLang="en-US" sz="1200"/>
                    </a:p>
                  </a:txBody>
                  <a:tcPr marL="67761" marR="67761" marT="45174" marB="45174"/>
                </a:tc>
                <a:tc>
                  <a:txBody>
                    <a:bodyPr/>
                    <a:lstStyle/>
                    <a:p>
                      <a:pPr latinLnBrk="1"/>
                      <a:r>
                        <a:rPr lang="en-US" altLang="ko-KR" sz="1200"/>
                        <a:t>Client-side UI rendering, API Gateway, Circuit</a:t>
                      </a:r>
                      <a:r>
                        <a:rPr lang="en-US" altLang="ko-KR" sz="1200" baseline="0"/>
                        <a:t> Breaker, Event-driven Arch.</a:t>
                      </a:r>
                      <a:endParaRPr lang="ko-KR" altLang="en-US" sz="1200"/>
                    </a:p>
                  </a:txBody>
                  <a:tcPr marL="67761" marR="67761" marT="45174" marB="45174"/>
                </a:tc>
                <a:extLst>
                  <a:ext uri="{0D108BD9-81ED-4DB2-BD59-A6C34878D82A}">
                    <a16:rowId xmlns:a16="http://schemas.microsoft.com/office/drawing/2014/main" val="10007"/>
                  </a:ext>
                </a:extLst>
              </a:tr>
              <a:tr h="289802">
                <a:tc>
                  <a:txBody>
                    <a:bodyPr/>
                    <a:lstStyle/>
                    <a:p>
                      <a:pPr latinLnBrk="1"/>
                      <a:r>
                        <a:rPr lang="en-US" altLang="ko-KR" sz="1200"/>
                        <a:t>Security</a:t>
                      </a:r>
                      <a:endParaRPr lang="ko-KR" altLang="en-US" sz="1200"/>
                    </a:p>
                  </a:txBody>
                  <a:tcPr marL="67761" marR="67761" marT="45174" marB="45174"/>
                </a:tc>
                <a:tc>
                  <a:txBody>
                    <a:bodyPr/>
                    <a:lstStyle/>
                    <a:p>
                      <a:pPr latinLnBrk="1"/>
                      <a:r>
                        <a:rPr lang="en-US" altLang="ko-KR" sz="1200"/>
                        <a:t>For all</a:t>
                      </a:r>
                      <a:r>
                        <a:rPr lang="en-US" altLang="ko-KR" sz="1200" baseline="0"/>
                        <a:t> </a:t>
                      </a:r>
                      <a:r>
                        <a:rPr lang="en-US" altLang="ko-KR" sz="1200"/>
                        <a:t>services</a:t>
                      </a:r>
                      <a:r>
                        <a:rPr lang="en-US" altLang="ko-KR" sz="1200" baseline="0"/>
                        <a:t> including 3</a:t>
                      </a:r>
                      <a:r>
                        <a:rPr lang="en-US" altLang="ko-KR" sz="1200" baseline="30000"/>
                        <a:t>rd</a:t>
                      </a:r>
                      <a:r>
                        <a:rPr lang="en-US" altLang="ko-KR" sz="1200" baseline="0"/>
                        <a:t>-party ACL</a:t>
                      </a:r>
                      <a:endParaRPr lang="ko-KR" altLang="en-US" sz="1200"/>
                    </a:p>
                  </a:txBody>
                  <a:tcPr marL="67761" marR="67761" marT="45174" marB="45174"/>
                </a:tc>
                <a:tc>
                  <a:txBody>
                    <a:bodyPr/>
                    <a:lstStyle/>
                    <a:p>
                      <a:pPr latinLnBrk="1"/>
                      <a:r>
                        <a:rPr lang="en-US" altLang="ko-KR" sz="1200"/>
                        <a:t>Access Token, IAM</a:t>
                      </a:r>
                      <a:endParaRPr lang="ko-KR" altLang="en-US" sz="1200"/>
                    </a:p>
                  </a:txBody>
                  <a:tcPr marL="67761" marR="67761" marT="45174" marB="45174"/>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66124049"/>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마스터 가이드">
    <p:bg>
      <p:bgPr>
        <a:solidFill>
          <a:schemeClr val="bg2"/>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71488" y="915566"/>
            <a:ext cx="5915025" cy="3816424"/>
          </a:xfrm>
          <a:ln>
            <a:noFill/>
          </a:ln>
        </p:spPr>
        <p:txBody>
          <a:bodyPr anchor="t">
            <a:normAutofit/>
          </a:bodyPr>
          <a:lstStyle>
            <a:lvl1pPr algn="l">
              <a:lnSpc>
                <a:spcPct val="100000"/>
              </a:lnSpc>
              <a:defRPr sz="1200" b="0" baseline="0">
                <a:solidFill>
                  <a:schemeClr val="accent3">
                    <a:lumMod val="75000"/>
                  </a:schemeClr>
                </a:solidFill>
                <a:latin typeface="+mn-ea"/>
                <a:ea typeface="+mn-ea"/>
              </a:defRPr>
            </a:lvl1pPr>
          </a:lstStyle>
          <a:p>
            <a:r>
              <a:rPr lang="en-US" altLang="ko-KR" dirty="0"/>
              <a:t/>
            </a:r>
            <a:br>
              <a:rPr lang="en-US" altLang="ko-KR" dirty="0"/>
            </a:br>
            <a:r>
              <a:rPr lang="ko-KR" altLang="en-US" dirty="0"/>
              <a:t>■ 컬러</a:t>
            </a:r>
            <a:br>
              <a:rPr lang="ko-KR" altLang="en-US" dirty="0"/>
            </a:br>
            <a:r>
              <a:rPr lang="en-US" altLang="ko-KR" dirty="0"/>
              <a:t>- </a:t>
            </a:r>
            <a:r>
              <a:rPr lang="ko-KR" altLang="en-US" dirty="0"/>
              <a:t>템플릿 테마 사용 </a:t>
            </a:r>
            <a:r>
              <a:rPr lang="en-US" altLang="ko-KR" dirty="0"/>
              <a:t>(</a:t>
            </a:r>
            <a:r>
              <a:rPr lang="ko-KR" altLang="en-US" dirty="0"/>
              <a:t>파</a:t>
            </a:r>
            <a:r>
              <a:rPr lang="en-US" altLang="ko-KR" dirty="0"/>
              <a:t>,</a:t>
            </a:r>
            <a:r>
              <a:rPr lang="ko-KR" altLang="en-US" dirty="0"/>
              <a:t>빨</a:t>
            </a:r>
            <a:r>
              <a:rPr lang="en-US" altLang="ko-KR" dirty="0"/>
              <a:t>,</a:t>
            </a:r>
            <a:r>
              <a:rPr lang="ko-KR" altLang="en-US" dirty="0"/>
              <a:t>회</a:t>
            </a:r>
            <a:r>
              <a:rPr lang="en-US" altLang="ko-KR" dirty="0"/>
              <a:t>,</a:t>
            </a:r>
            <a:r>
              <a:rPr lang="ko-KR" altLang="en-US" dirty="0"/>
              <a:t>주</a:t>
            </a:r>
            <a:r>
              <a:rPr lang="en-US" altLang="ko-KR" dirty="0"/>
              <a:t>,</a:t>
            </a:r>
            <a:r>
              <a:rPr lang="ko-KR" altLang="en-US" dirty="0"/>
              <a:t>보</a:t>
            </a:r>
            <a:r>
              <a:rPr lang="en-US" altLang="ko-KR" dirty="0"/>
              <a:t>,</a:t>
            </a:r>
            <a:r>
              <a:rPr lang="ko-KR" altLang="en-US" dirty="0"/>
              <a:t>초</a:t>
            </a:r>
            <a:r>
              <a:rPr lang="en-US" altLang="ko-KR" dirty="0"/>
              <a:t>)</a:t>
            </a:r>
            <a:br>
              <a:rPr lang="en-US" altLang="ko-KR" dirty="0"/>
            </a:br>
            <a:r>
              <a:rPr lang="en-US" altLang="ko-KR" dirty="0"/>
              <a:t/>
            </a:r>
            <a:br>
              <a:rPr lang="en-US" altLang="ko-KR" dirty="0"/>
            </a:br>
            <a:r>
              <a:rPr lang="en-US" altLang="ko-KR" dirty="0"/>
              <a:t>* “</a:t>
            </a:r>
            <a:r>
              <a:rPr lang="ko-KR" altLang="en-US" dirty="0" err="1"/>
              <a:t>포스트잇</a:t>
            </a:r>
            <a:r>
              <a:rPr lang="en-US" altLang="ko-KR" dirty="0"/>
              <a:t>”</a:t>
            </a:r>
            <a:r>
              <a:rPr lang="ko-KR" altLang="en-US" dirty="0"/>
              <a:t> 컬러는 기존대로 유지함</a:t>
            </a:r>
            <a:br>
              <a:rPr lang="ko-KR" altLang="en-US" dirty="0"/>
            </a:br>
            <a:r>
              <a:rPr lang="en-US" altLang="ko-KR" dirty="0"/>
              <a:t/>
            </a:r>
            <a:br>
              <a:rPr lang="en-US" altLang="ko-KR" dirty="0"/>
            </a:br>
            <a:r>
              <a:rPr lang="ko-KR" altLang="en-US" dirty="0"/>
              <a:t/>
            </a:r>
            <a:br>
              <a:rPr lang="ko-KR" altLang="en-US" dirty="0"/>
            </a:br>
            <a:r>
              <a:rPr lang="ko-KR" altLang="en-US" dirty="0"/>
              <a:t>■ 폰트</a:t>
            </a:r>
            <a:br>
              <a:rPr lang="ko-KR" altLang="en-US" dirty="0"/>
            </a:br>
            <a:r>
              <a:rPr lang="en-US" altLang="ko-KR" dirty="0"/>
              <a:t>- </a:t>
            </a:r>
            <a:r>
              <a:rPr lang="ko-KR" altLang="en-US" dirty="0"/>
              <a:t>타입 </a:t>
            </a:r>
            <a:r>
              <a:rPr lang="en-US" altLang="ko-KR" dirty="0"/>
              <a:t>: </a:t>
            </a:r>
            <a:r>
              <a:rPr lang="ko-KR" altLang="en-US" dirty="0"/>
              <a:t>제목</a:t>
            </a:r>
            <a:r>
              <a:rPr lang="en-US" altLang="ko-KR" dirty="0"/>
              <a:t>&amp;</a:t>
            </a:r>
            <a:r>
              <a:rPr lang="ko-KR" altLang="en-US" dirty="0"/>
              <a:t>강조 </a:t>
            </a:r>
            <a:r>
              <a:rPr lang="en-US" altLang="ko-KR" dirty="0"/>
              <a:t>- Calibri / </a:t>
            </a:r>
            <a:r>
              <a:rPr lang="ko-KR" altLang="en-US" dirty="0"/>
              <a:t>내용 </a:t>
            </a:r>
            <a:r>
              <a:rPr lang="en-US" altLang="ko-KR" dirty="0"/>
              <a:t>– Arial (</a:t>
            </a:r>
            <a:r>
              <a:rPr lang="ko-KR" altLang="en-US" dirty="0"/>
              <a:t>영어</a:t>
            </a:r>
            <a:r>
              <a:rPr lang="en-US" altLang="ko-KR" dirty="0"/>
              <a:t>), </a:t>
            </a:r>
            <a:r>
              <a:rPr lang="ko-KR" altLang="en-US" dirty="0" err="1"/>
              <a:t>맑은고딕</a:t>
            </a:r>
            <a:r>
              <a:rPr lang="en-US" altLang="ko-KR" dirty="0"/>
              <a:t> (</a:t>
            </a:r>
            <a:r>
              <a:rPr lang="ko-KR" altLang="en-US" dirty="0"/>
              <a:t>한국어</a:t>
            </a:r>
            <a:r>
              <a:rPr lang="en-US" altLang="ko-KR" dirty="0"/>
              <a:t>) </a:t>
            </a:r>
            <a:br>
              <a:rPr lang="en-US" altLang="ko-KR" dirty="0"/>
            </a:br>
            <a:r>
              <a:rPr lang="en-US" altLang="ko-KR" dirty="0"/>
              <a:t>- </a:t>
            </a:r>
            <a:r>
              <a:rPr lang="ko-KR" altLang="en-US" dirty="0"/>
              <a:t>사이즈 </a:t>
            </a:r>
            <a:r>
              <a:rPr lang="en-US" altLang="ko-KR" dirty="0"/>
              <a:t>: 36, 32, 28, 24 (</a:t>
            </a:r>
            <a:r>
              <a:rPr lang="ko-KR" altLang="en-US" dirty="0"/>
              <a:t>제목</a:t>
            </a:r>
            <a:r>
              <a:rPr lang="en-US" altLang="ko-KR" dirty="0"/>
              <a:t>) / 20, 18, 16, 14, 12, 11 (</a:t>
            </a:r>
            <a:r>
              <a:rPr lang="ko-KR" altLang="en-US" dirty="0"/>
              <a:t>내용</a:t>
            </a:r>
            <a:r>
              <a:rPr lang="en-US" altLang="ko-KR" dirty="0"/>
              <a:t>)</a:t>
            </a:r>
            <a:br>
              <a:rPr lang="en-US" altLang="ko-KR" dirty="0"/>
            </a:br>
            <a:r>
              <a:rPr lang="en-US" altLang="ko-KR" dirty="0"/>
              <a:t/>
            </a:r>
            <a:br>
              <a:rPr lang="en-US" altLang="ko-KR" dirty="0"/>
            </a:br>
            <a:r>
              <a:rPr lang="en-US" altLang="ko-KR" dirty="0"/>
              <a:t>* </a:t>
            </a:r>
            <a:r>
              <a:rPr lang="ko-KR" altLang="en-US" dirty="0"/>
              <a:t>영어</a:t>
            </a:r>
            <a:r>
              <a:rPr lang="en-US" altLang="ko-KR" dirty="0"/>
              <a:t>, </a:t>
            </a:r>
            <a:r>
              <a:rPr lang="ko-KR" altLang="en-US" dirty="0"/>
              <a:t>한국어 혼용 사용할 때 마스터 서식 반영 안됨</a:t>
            </a:r>
            <a:br>
              <a:rPr lang="ko-KR" altLang="en-US" dirty="0"/>
            </a:br>
            <a:r>
              <a:rPr lang="ko-KR" altLang="en-US" dirty="0"/>
              <a:t>* 저작권은 둘다 무료이나 </a:t>
            </a:r>
            <a:r>
              <a:rPr lang="ko-KR" altLang="en-US" dirty="0" err="1"/>
              <a:t>맑은고딕만</a:t>
            </a:r>
            <a:r>
              <a:rPr lang="ko-KR" altLang="en-US" dirty="0"/>
              <a:t> 시스템폰트임</a:t>
            </a:r>
            <a:br>
              <a:rPr lang="ko-KR" altLang="en-US" dirty="0"/>
            </a:br>
            <a:r>
              <a:rPr lang="ko-KR" altLang="en-US" dirty="0"/>
              <a:t>* 폰트 </a:t>
            </a:r>
            <a:r>
              <a:rPr lang="ko-KR" altLang="en-US" dirty="0" err="1"/>
              <a:t>변경시</a:t>
            </a:r>
            <a:r>
              <a:rPr lang="ko-KR" altLang="en-US" dirty="0"/>
              <a:t> </a:t>
            </a:r>
            <a:r>
              <a:rPr lang="en-US" altLang="ko-KR" dirty="0"/>
              <a:t>"</a:t>
            </a:r>
            <a:r>
              <a:rPr lang="ko-KR" altLang="en-US" dirty="0" err="1"/>
              <a:t>트루타입</a:t>
            </a:r>
            <a:r>
              <a:rPr lang="en-US" altLang="ko-KR" dirty="0"/>
              <a:t>(TTF)" </a:t>
            </a:r>
            <a:r>
              <a:rPr lang="ko-KR" altLang="en-US" dirty="0"/>
              <a:t>만 사용가능</a:t>
            </a:r>
            <a:br>
              <a:rPr lang="ko-KR" altLang="en-US" dirty="0"/>
            </a:br>
            <a:r>
              <a:rPr lang="en-US" altLang="ko-KR" dirty="0"/>
              <a:t/>
            </a:r>
            <a:br>
              <a:rPr lang="en-US" altLang="ko-KR" dirty="0"/>
            </a:br>
            <a:r>
              <a:rPr lang="ko-KR" altLang="en-US" dirty="0"/>
              <a:t/>
            </a:r>
            <a:br>
              <a:rPr lang="ko-KR" altLang="en-US" dirty="0"/>
            </a:br>
            <a:r>
              <a:rPr lang="ko-KR" altLang="en-US" dirty="0"/>
              <a:t>■ 기타</a:t>
            </a:r>
            <a:br>
              <a:rPr lang="ko-KR" altLang="en-US" dirty="0"/>
            </a:br>
            <a:r>
              <a:rPr lang="ko-KR" altLang="en-US" dirty="0"/>
              <a:t>* 일부 </a:t>
            </a:r>
            <a:r>
              <a:rPr lang="ko-KR" altLang="en-US" dirty="0" err="1"/>
              <a:t>유니크한</a:t>
            </a:r>
            <a:r>
              <a:rPr lang="ko-KR" altLang="en-US" dirty="0"/>
              <a:t> 값 있을 수 있음</a:t>
            </a:r>
          </a:p>
        </p:txBody>
      </p:sp>
      <p:sp>
        <p:nvSpPr>
          <p:cNvPr id="3" name="직사각형 2"/>
          <p:cNvSpPr/>
          <p:nvPr userDrawn="1"/>
        </p:nvSpPr>
        <p:spPr>
          <a:xfrm>
            <a:off x="471488" y="339503"/>
            <a:ext cx="5915025" cy="461665"/>
          </a:xfrm>
          <a:prstGeom prst="rect">
            <a:avLst/>
          </a:prstGeom>
        </p:spPr>
        <p:txBody>
          <a:bodyPr wrap="square">
            <a:spAutoFit/>
          </a:bodyPr>
          <a:lstStyle/>
          <a:p>
            <a:r>
              <a:rPr lang="en-US" altLang="ko-KR" sz="2400" b="1" dirty="0">
                <a:solidFill>
                  <a:schemeClr val="accent3">
                    <a:lumMod val="75000"/>
                  </a:schemeClr>
                </a:solidFill>
                <a:latin typeface="+mn-ea"/>
                <a:ea typeface="+mn-ea"/>
              </a:rPr>
              <a:t>&lt;</a:t>
            </a:r>
            <a:r>
              <a:rPr lang="ko-KR" altLang="en-US" sz="2400" b="1" dirty="0">
                <a:solidFill>
                  <a:schemeClr val="accent3">
                    <a:lumMod val="75000"/>
                  </a:schemeClr>
                </a:solidFill>
                <a:latin typeface="+mn-ea"/>
                <a:ea typeface="+mn-ea"/>
              </a:rPr>
              <a:t>마스터 가이드</a:t>
            </a:r>
            <a:r>
              <a:rPr lang="en-US" altLang="ko-KR" sz="2400" b="1" dirty="0">
                <a:solidFill>
                  <a:schemeClr val="accent3">
                    <a:lumMod val="75000"/>
                  </a:schemeClr>
                </a:solidFill>
                <a:latin typeface="+mn-ea"/>
                <a:ea typeface="+mn-ea"/>
              </a:rPr>
              <a:t>&gt;</a:t>
            </a:r>
            <a:endParaRPr lang="ko-KR" altLang="en-US" sz="2400" b="1" dirty="0">
              <a:solidFill>
                <a:schemeClr val="accent3">
                  <a:lumMod val="75000"/>
                </a:schemeClr>
              </a:solidFill>
              <a:latin typeface="+mn-ea"/>
              <a:ea typeface="+mn-ea"/>
            </a:endParaRPr>
          </a:p>
        </p:txBody>
      </p:sp>
    </p:spTree>
    <p:extLst>
      <p:ext uri="{BB962C8B-B14F-4D97-AF65-F5344CB8AC3E}">
        <p14:creationId xmlns:p14="http://schemas.microsoft.com/office/powerpoint/2010/main" val="335834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83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V. EOS 사례">
    <p:spTree>
      <p:nvGrpSpPr>
        <p:cNvPr id="1" name=""/>
        <p:cNvGrpSpPr/>
        <p:nvPr/>
      </p:nvGrpSpPr>
      <p:grpSpPr>
        <a:xfrm>
          <a:off x="0" y="0"/>
          <a:ext cx="0" cy="0"/>
          <a:chOff x="0" y="0"/>
          <a:chExt cx="0" cy="0"/>
        </a:xfrm>
      </p:grpSpPr>
      <p:grpSp>
        <p:nvGrpSpPr>
          <p:cNvPr id="2" name="그룹 29"/>
          <p:cNvGrpSpPr/>
          <p:nvPr userDrawn="1"/>
        </p:nvGrpSpPr>
        <p:grpSpPr>
          <a:xfrm>
            <a:off x="-5379" y="-3"/>
            <a:ext cx="6868757" cy="1175738"/>
            <a:chOff x="-8386" y="-5"/>
            <a:chExt cx="10710172" cy="1728408"/>
          </a:xfrm>
        </p:grpSpPr>
        <p:sp>
          <p:nvSpPr>
            <p:cNvPr id="31" name="직사각형 30"/>
            <p:cNvSpPr/>
            <p:nvPr/>
          </p:nvSpPr>
          <p:spPr>
            <a:xfrm>
              <a:off x="0" y="-5"/>
              <a:ext cx="10693400" cy="1728408"/>
            </a:xfrm>
            <a:prstGeom prst="rect">
              <a:avLst/>
            </a:prstGeom>
            <a:pattFill prst="dkUpDiag">
              <a:fgClr>
                <a:srgbClr val="D2D2D2"/>
              </a:fgClr>
              <a:bgClr>
                <a:schemeClr val="bg1"/>
              </a:bgClr>
            </a:pattFill>
            <a:ln w="12700" algn="ctr">
              <a:noFill/>
              <a:miter lim="800000"/>
              <a:headEnd/>
              <a:tailEnd/>
            </a:ln>
          </p:spPr>
          <p:txBody>
            <a:bodyPr wrap="none" lIns="0" tIns="0" rIns="0" bIns="0" anchor="ctr"/>
            <a:lstStyle/>
            <a:p>
              <a:endParaRPr lang="ko-KR" altLang="en-US" sz="1050" dirty="0">
                <a:solidFill>
                  <a:schemeClr val="tx1"/>
                </a:solidFill>
                <a:latin typeface="나눔고딕" panose="020D0304000000000000" pitchFamily="50" charset="-127"/>
                <a:ea typeface="나눔고딕" panose="020D0304000000000000" pitchFamily="50" charset="-127"/>
              </a:endParaRPr>
            </a:p>
          </p:txBody>
        </p:sp>
        <p:pic>
          <p:nvPicPr>
            <p:cNvPr id="32" name="Picture 2" descr="C:\Users\kim\Desktop\한국투자증권.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451" t="6401" b="3032"/>
            <a:stretch/>
          </p:blipFill>
          <p:spPr bwMode="auto">
            <a:xfrm>
              <a:off x="0" y="0"/>
              <a:ext cx="1181100" cy="172840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직선 연결선 32"/>
            <p:cNvCxnSpPr/>
            <p:nvPr/>
          </p:nvCxnSpPr>
          <p:spPr>
            <a:xfrm>
              <a:off x="-8386" y="1722053"/>
              <a:ext cx="10710172" cy="0"/>
            </a:xfrm>
            <a:prstGeom prst="line">
              <a:avLst/>
            </a:prstGeom>
            <a:ln w="19050">
              <a:solidFill>
                <a:srgbClr val="6A2C00"/>
              </a:solidFill>
            </a:ln>
          </p:spPr>
          <p:style>
            <a:lnRef idx="1">
              <a:schemeClr val="accent1"/>
            </a:lnRef>
            <a:fillRef idx="0">
              <a:schemeClr val="accent1"/>
            </a:fillRef>
            <a:effectRef idx="0">
              <a:schemeClr val="accent1"/>
            </a:effectRef>
            <a:fontRef idx="minor">
              <a:schemeClr val="tx1"/>
            </a:fontRef>
          </p:style>
        </p:cxnSp>
      </p:grpSp>
      <p:sp>
        <p:nvSpPr>
          <p:cNvPr id="17" name="Rectangle 133"/>
          <p:cNvSpPr>
            <a:spLocks noChangeArrowheads="1"/>
          </p:cNvSpPr>
          <p:nvPr userDrawn="1"/>
        </p:nvSpPr>
        <p:spPr bwMode="auto">
          <a:xfrm>
            <a:off x="3153093" y="4887863"/>
            <a:ext cx="551816" cy="94193"/>
          </a:xfrm>
          <a:prstGeom prst="rect">
            <a:avLst/>
          </a:prstGeom>
          <a:noFill/>
          <a:ln w="9525">
            <a:noFill/>
            <a:miter lim="800000"/>
            <a:headEnd/>
            <a:tailEnd/>
          </a:ln>
        </p:spPr>
        <p:txBody>
          <a:bodyPr lIns="0" tIns="0" rIns="0" bIns="0" anchor="ctr">
            <a:spAutoFit/>
          </a:bodyPr>
          <a:lstStyle/>
          <a:p>
            <a:pPr marL="0" marR="0" indent="0" algn="ctr" defTabSz="677276" rtl="0" eaLnBrk="1" fontAlgn="base" latinLnBrk="0" hangingPunct="1">
              <a:lnSpc>
                <a:spcPct val="100000"/>
              </a:lnSpc>
              <a:spcBef>
                <a:spcPct val="0"/>
              </a:spcBef>
              <a:spcAft>
                <a:spcPct val="0"/>
              </a:spcAft>
              <a:buClrTx/>
              <a:buSzTx/>
              <a:buFontTx/>
              <a:buNone/>
              <a:tabLst/>
              <a:defRPr/>
            </a:pPr>
            <a:r>
              <a:rPr lang="en-US" altLang="ko-KR" sz="612" spc="204" dirty="0">
                <a:solidFill>
                  <a:schemeClr val="tx1">
                    <a:lumMod val="85000"/>
                    <a:lumOff val="15000"/>
                  </a:schemeClr>
                </a:solidFill>
                <a:latin typeface="Times New Roman" pitchFamily="18" charset="0"/>
                <a:ea typeface="나눔고딕" panose="020D0304000000000000" pitchFamily="50" charset="-127"/>
              </a:rPr>
              <a:t>Ⅴ-</a:t>
            </a:r>
            <a:fld id="{EB9D616E-CD80-464A-8C64-983253614CB1}" type="slidenum">
              <a:rPr lang="en-US" altLang="ko-KR" sz="612" spc="204" smtClean="0">
                <a:solidFill>
                  <a:schemeClr val="tx1">
                    <a:lumMod val="85000"/>
                    <a:lumOff val="15000"/>
                  </a:schemeClr>
                </a:solidFill>
                <a:latin typeface="Times New Roman" pitchFamily="18" charset="0"/>
                <a:ea typeface="나눔고딕" panose="020D0304000000000000" pitchFamily="50" charset="-127"/>
              </a:rPr>
              <a:pPr marL="0" marR="0" indent="0" algn="ctr" defTabSz="677276" rtl="0" eaLnBrk="1" fontAlgn="base" latinLnBrk="0" hangingPunct="1">
                <a:lnSpc>
                  <a:spcPct val="100000"/>
                </a:lnSpc>
                <a:spcBef>
                  <a:spcPct val="0"/>
                </a:spcBef>
                <a:spcAft>
                  <a:spcPct val="0"/>
                </a:spcAft>
                <a:buClrTx/>
                <a:buSzTx/>
                <a:buFontTx/>
                <a:buNone/>
                <a:tabLst/>
                <a:defRPr/>
              </a:pPr>
              <a:t>‹#›</a:t>
            </a:fld>
            <a:endParaRPr lang="en-US" altLang="ko-KR" sz="612" spc="204" dirty="0">
              <a:solidFill>
                <a:schemeClr val="tx1">
                  <a:lumMod val="85000"/>
                  <a:lumOff val="15000"/>
                </a:schemeClr>
              </a:solidFill>
              <a:latin typeface="Times New Roman" pitchFamily="18" charset="0"/>
              <a:ea typeface="나눔고딕" panose="020D0304000000000000" pitchFamily="50" charset="-127"/>
            </a:endParaRPr>
          </a:p>
        </p:txBody>
      </p:sp>
      <p:sp>
        <p:nvSpPr>
          <p:cNvPr id="42" name="텍스트 개체 틀 12"/>
          <p:cNvSpPr>
            <a:spLocks noGrp="1"/>
          </p:cNvSpPr>
          <p:nvPr>
            <p:ph type="body" sz="quarter" idx="15"/>
          </p:nvPr>
        </p:nvSpPr>
        <p:spPr>
          <a:xfrm>
            <a:off x="358220" y="740804"/>
            <a:ext cx="6141560" cy="318389"/>
          </a:xfrm>
          <a:prstGeom prst="rect">
            <a:avLst/>
          </a:prstGeom>
          <a:noFill/>
          <a:ln w="9525">
            <a:noFill/>
            <a:miter lim="800000"/>
            <a:headEnd/>
            <a:tailEnd/>
          </a:ln>
        </p:spPr>
        <p:txBody>
          <a:bodyPr wrap="square" lIns="0" tIns="0" rIns="0" bIns="0" anchor="t"/>
          <a:lstStyle>
            <a:lvl1pPr marL="0" marR="0" indent="0" algn="l" defTabSz="709493" rtl="0" eaLnBrk="0" fontAlgn="base" latinLnBrk="1" hangingPunct="0">
              <a:lnSpc>
                <a:spcPct val="100000"/>
              </a:lnSpc>
              <a:spcBef>
                <a:spcPts val="204"/>
              </a:spcBef>
              <a:spcAft>
                <a:spcPct val="0"/>
              </a:spcAft>
              <a:buClrTx/>
              <a:buSzTx/>
              <a:buFontTx/>
              <a:buNone/>
              <a:tabLst/>
              <a:defRPr kumimoji="0" lang="ko-KR" altLang="en-US" sz="953" kern="1200" dirty="0" smtClean="0">
                <a:solidFill>
                  <a:schemeClr val="tx1">
                    <a:lumMod val="85000"/>
                    <a:lumOff val="15000"/>
                  </a:schemeClr>
                </a:solidFill>
                <a:latin typeface="나눔고딕 ExtraBold" pitchFamily="50" charset="-127"/>
                <a:ea typeface="나눔고딕 ExtraBold" pitchFamily="50" charset="-127"/>
                <a:cs typeface="+mn-cs"/>
              </a:defRPr>
            </a:lvl1pPr>
          </a:lstStyle>
          <a:p>
            <a:pPr lvl="0"/>
            <a:r>
              <a:rPr lang="ko-KR" altLang="en-US" dirty="0"/>
              <a:t>마스터 텍스트 스타일을 편집합니다</a:t>
            </a:r>
          </a:p>
        </p:txBody>
      </p:sp>
      <p:sp>
        <p:nvSpPr>
          <p:cNvPr id="21" name="텍스트 개체 틀 12"/>
          <p:cNvSpPr>
            <a:spLocks noGrp="1"/>
          </p:cNvSpPr>
          <p:nvPr>
            <p:ph type="body" sz="quarter" idx="12"/>
          </p:nvPr>
        </p:nvSpPr>
        <p:spPr>
          <a:xfrm>
            <a:off x="358471" y="388592"/>
            <a:ext cx="5379575" cy="146933"/>
          </a:xfrm>
          <a:prstGeom prst="rect">
            <a:avLst/>
          </a:prstGeom>
          <a:noFill/>
          <a:ln w="9525">
            <a:noFill/>
            <a:miter lim="800000"/>
            <a:headEnd/>
            <a:tailEnd/>
          </a:ln>
        </p:spPr>
        <p:txBody>
          <a:bodyPr wrap="square" lIns="0" tIns="0" rIns="0" bIns="0" anchor="ctr"/>
          <a:lstStyle>
            <a:lvl1pPr marL="233258" marR="0" indent="-233258" algn="l" defTabSz="709493" rtl="0" eaLnBrk="0" fontAlgn="base" latinLnBrk="1" hangingPunct="0">
              <a:lnSpc>
                <a:spcPct val="100000"/>
              </a:lnSpc>
              <a:spcBef>
                <a:spcPct val="0"/>
              </a:spcBef>
              <a:spcAft>
                <a:spcPct val="0"/>
              </a:spcAft>
              <a:buClrTx/>
              <a:buSzTx/>
              <a:buFontTx/>
              <a:buNone/>
              <a:tabLst/>
              <a:defRPr kumimoji="0" lang="ko-KR" altLang="en-US" sz="816" kern="1200" dirty="0" smtClean="0">
                <a:solidFill>
                  <a:schemeClr val="tx1">
                    <a:lumMod val="85000"/>
                    <a:lumOff val="15000"/>
                  </a:schemeClr>
                </a:solidFill>
                <a:latin typeface="KoPub돋움체 Bold" panose="02020603020101020101" pitchFamily="18" charset="-127"/>
                <a:ea typeface="KoPub돋움체 Bold" panose="02020603020101020101" pitchFamily="18" charset="-127"/>
                <a:cs typeface="+mn-cs"/>
              </a:defRPr>
            </a:lvl1pPr>
          </a:lstStyle>
          <a:p>
            <a:pPr lvl="0"/>
            <a:r>
              <a:rPr lang="ko-KR" altLang="en-US" dirty="0"/>
              <a:t>마스터 텍스트 스타일을 편집합니다</a:t>
            </a:r>
          </a:p>
        </p:txBody>
      </p:sp>
      <p:sp>
        <p:nvSpPr>
          <p:cNvPr id="22" name="텍스트 개체 틀 12"/>
          <p:cNvSpPr>
            <a:spLocks noGrp="1"/>
          </p:cNvSpPr>
          <p:nvPr>
            <p:ph type="body" sz="quarter" idx="13"/>
          </p:nvPr>
        </p:nvSpPr>
        <p:spPr>
          <a:xfrm>
            <a:off x="358471" y="538973"/>
            <a:ext cx="5379575" cy="146933"/>
          </a:xfrm>
          <a:prstGeom prst="rect">
            <a:avLst/>
          </a:prstGeom>
          <a:noFill/>
          <a:ln w="9525">
            <a:noFill/>
            <a:miter lim="800000"/>
            <a:headEnd/>
            <a:tailEnd/>
          </a:ln>
        </p:spPr>
        <p:txBody>
          <a:bodyPr wrap="square" lIns="0" tIns="0" rIns="0" bIns="0" anchor="ctr"/>
          <a:lstStyle>
            <a:lvl1pPr marL="233258" marR="0" indent="-233258" algn="l" defTabSz="709493" rtl="0" eaLnBrk="0" fontAlgn="base" latinLnBrk="1" hangingPunct="0">
              <a:lnSpc>
                <a:spcPct val="100000"/>
              </a:lnSpc>
              <a:spcBef>
                <a:spcPct val="0"/>
              </a:spcBef>
              <a:spcAft>
                <a:spcPct val="0"/>
              </a:spcAft>
              <a:buClrTx/>
              <a:buSzTx/>
              <a:buFontTx/>
              <a:buNone/>
              <a:tabLst/>
              <a:defRPr kumimoji="0" lang="ko-KR" altLang="en-US" sz="816" kern="1200" dirty="0" smtClean="0">
                <a:solidFill>
                  <a:schemeClr val="tx1">
                    <a:lumMod val="85000"/>
                    <a:lumOff val="15000"/>
                  </a:schemeClr>
                </a:solidFill>
                <a:latin typeface="KoPub돋움체 Bold" panose="02020603020101020101" pitchFamily="18" charset="-127"/>
                <a:ea typeface="KoPub돋움체 Bold" panose="02020603020101020101" pitchFamily="18" charset="-127"/>
                <a:cs typeface="+mn-cs"/>
              </a:defRPr>
            </a:lvl1pPr>
          </a:lstStyle>
          <a:p>
            <a:pPr lvl="0"/>
            <a:r>
              <a:rPr lang="ko-KR" altLang="en-US" dirty="0"/>
              <a:t>마스터 텍스트 스타일을 편집합니다</a:t>
            </a:r>
          </a:p>
        </p:txBody>
      </p:sp>
      <p:sp>
        <p:nvSpPr>
          <p:cNvPr id="24" name="직사각형 23"/>
          <p:cNvSpPr/>
          <p:nvPr userDrawn="1"/>
        </p:nvSpPr>
        <p:spPr bwMode="auto">
          <a:xfrm>
            <a:off x="4906789" y="388592"/>
            <a:ext cx="1593065" cy="146933"/>
          </a:xfrm>
          <a:prstGeom prst="rect">
            <a:avLst/>
          </a:prstGeom>
          <a:noFill/>
          <a:ln w="9525">
            <a:noFill/>
            <a:miter lim="800000"/>
            <a:headEnd/>
            <a:tailEnd/>
          </a:ln>
        </p:spPr>
        <p:txBody>
          <a:bodyPr lIns="0" tIns="0" rIns="0" bIns="0" anchor="ctr" anchorCtr="0">
            <a:scene3d>
              <a:camera prst="orthographicFront"/>
              <a:lightRig rig="brightRoom" dir="tl"/>
            </a:scene3d>
            <a:sp3d prstMaterial="flat">
              <a:extrusionClr>
                <a:schemeClr val="bg1"/>
              </a:extrusionClr>
              <a:contourClr>
                <a:schemeClr val="bg1"/>
              </a:contourClr>
            </a:sp3d>
          </a:bodyPr>
          <a:lstStyle/>
          <a:p>
            <a:pPr marL="233258" marR="0" indent="-233258" algn="r" defTabSz="709493" rtl="0" eaLnBrk="0" fontAlgn="base" latinLnBrk="1" hangingPunct="0">
              <a:lnSpc>
                <a:spcPct val="100000"/>
              </a:lnSpc>
              <a:spcBef>
                <a:spcPct val="0"/>
              </a:spcBef>
              <a:spcAft>
                <a:spcPct val="0"/>
              </a:spcAft>
              <a:buClrTx/>
              <a:buSzTx/>
              <a:buFontTx/>
              <a:buNone/>
              <a:tabLst/>
              <a:defRPr/>
            </a:pPr>
            <a:r>
              <a:rPr kumimoji="0" lang="en-US" altLang="ko-KR" sz="884" kern="1200" dirty="0">
                <a:solidFill>
                  <a:schemeClr val="tx1">
                    <a:lumMod val="85000"/>
                    <a:lumOff val="15000"/>
                  </a:schemeClr>
                </a:solidFill>
                <a:latin typeface="KoPub돋움체 Bold" panose="02020603020101020101" pitchFamily="18" charset="-127"/>
                <a:ea typeface="KoPub돋움체 Bold" panose="02020603020101020101" pitchFamily="18" charset="-127"/>
                <a:cs typeface="+mn-cs"/>
              </a:rPr>
              <a:t>Ⅴ.  EOS </a:t>
            </a:r>
            <a:r>
              <a:rPr kumimoji="0" lang="ko-KR" altLang="en-US" sz="884" kern="1200" dirty="0">
                <a:solidFill>
                  <a:schemeClr val="tx1">
                    <a:lumMod val="85000"/>
                    <a:lumOff val="15000"/>
                  </a:schemeClr>
                </a:solidFill>
                <a:latin typeface="KoPub돋움체 Bold" panose="02020603020101020101" pitchFamily="18" charset="-127"/>
                <a:ea typeface="KoPub돋움체 Bold" panose="02020603020101020101" pitchFamily="18" charset="-127"/>
                <a:cs typeface="+mn-cs"/>
              </a:rPr>
              <a:t>사례</a:t>
            </a:r>
          </a:p>
        </p:txBody>
      </p:sp>
      <p:grpSp>
        <p:nvGrpSpPr>
          <p:cNvPr id="4" name="그룹 17"/>
          <p:cNvGrpSpPr/>
          <p:nvPr userDrawn="1"/>
        </p:nvGrpSpPr>
        <p:grpSpPr>
          <a:xfrm>
            <a:off x="4813766" y="4861141"/>
            <a:ext cx="1685408" cy="182982"/>
            <a:chOff x="7505910" y="7158931"/>
            <a:chExt cx="2627988" cy="268998"/>
          </a:xfrm>
        </p:grpSpPr>
        <p:pic>
          <p:nvPicPr>
            <p:cNvPr id="19" name="Picture 2" descr="E:\모스트비주얼\PD작업\첨부2 합병회사 CI\SK crp Comm K.png"/>
            <p:cNvPicPr>
              <a:picLocks noChangeAspect="1" noChangeArrowheads="1"/>
            </p:cNvPicPr>
            <p:nvPr/>
          </p:nvPicPr>
          <p:blipFill>
            <a:blip r:embed="rId3" cstate="print"/>
            <a:srcRect/>
            <a:stretch>
              <a:fillRect/>
            </a:stretch>
          </p:blipFill>
          <p:spPr bwMode="auto">
            <a:xfrm>
              <a:off x="9739188" y="7158931"/>
              <a:ext cx="394710" cy="157792"/>
            </a:xfrm>
            <a:prstGeom prst="rect">
              <a:avLst/>
            </a:prstGeom>
            <a:noFill/>
          </p:spPr>
        </p:pic>
        <p:sp>
          <p:nvSpPr>
            <p:cNvPr id="20" name="Text Box 9"/>
            <p:cNvSpPr txBox="1">
              <a:spLocks noChangeArrowheads="1"/>
            </p:cNvSpPr>
            <p:nvPr/>
          </p:nvSpPr>
          <p:spPr bwMode="auto">
            <a:xfrm>
              <a:off x="7505910" y="7243365"/>
              <a:ext cx="2282629" cy="184564"/>
            </a:xfrm>
            <a:prstGeom prst="rect">
              <a:avLst/>
            </a:prstGeom>
            <a:noFill/>
            <a:ln w="9525">
              <a:noFill/>
              <a:miter lim="800000"/>
              <a:headEnd/>
              <a:tailEnd/>
            </a:ln>
          </p:spPr>
          <p:txBody>
            <a:bodyPr tIns="0" bIns="0">
              <a:spAutoFit/>
            </a:bodyPr>
            <a:lstStyle/>
            <a:p>
              <a:pPr marL="63499" indent="-63499" algn="r" defTabSz="709539" rtl="0" fontAlgn="auto" latinLnBrk="0">
                <a:spcBef>
                  <a:spcPts val="0"/>
                </a:spcBef>
                <a:spcAft>
                  <a:spcPts val="0"/>
                </a:spcAft>
                <a:defRPr/>
              </a:pPr>
              <a:r>
                <a:rPr kumimoji="0" lang="en-US" altLang="ko-KR" sz="408" b="0" kern="1200" dirty="0">
                  <a:solidFill>
                    <a:srgbClr val="525252"/>
                  </a:solidFill>
                  <a:latin typeface="Arial" pitchFamily="34" charset="0"/>
                  <a:ea typeface="KoPub돋움체 Light" panose="02020603020101020101" pitchFamily="18" charset="-127"/>
                  <a:cs typeface="+mn-cs"/>
                </a:rPr>
                <a:t>Copyright(c) 2020 SK holdings Co.,</a:t>
              </a:r>
              <a:r>
                <a:rPr kumimoji="0" lang="en-US" altLang="ko-KR" sz="408" b="0" kern="1200" dirty="0" err="1">
                  <a:solidFill>
                    <a:srgbClr val="525252"/>
                  </a:solidFill>
                  <a:latin typeface="Arial" pitchFamily="34" charset="0"/>
                  <a:ea typeface="KoPub돋움체 Light" panose="02020603020101020101" pitchFamily="18" charset="-127"/>
                  <a:cs typeface="+mn-cs"/>
                </a:rPr>
                <a:t>Ltd.All</a:t>
              </a:r>
              <a:r>
                <a:rPr kumimoji="0" lang="en-US" altLang="ko-KR" sz="408" b="0" kern="1200" dirty="0">
                  <a:solidFill>
                    <a:srgbClr val="525252"/>
                  </a:solidFill>
                  <a:latin typeface="Arial" pitchFamily="34" charset="0"/>
                  <a:ea typeface="KoPub돋움체 Light" panose="02020603020101020101" pitchFamily="18" charset="-127"/>
                  <a:cs typeface="+mn-cs"/>
                </a:rPr>
                <a:t> rights reserved</a:t>
              </a:r>
            </a:p>
          </p:txBody>
        </p:sp>
      </p:grpSp>
    </p:spTree>
    <p:extLst>
      <p:ext uri="{BB962C8B-B14F-4D97-AF65-F5344CB8AC3E}">
        <p14:creationId xmlns:p14="http://schemas.microsoft.com/office/powerpoint/2010/main" val="148867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4999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265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dirty="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23573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44160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33"/>
          <p:cNvSpPr>
            <a:spLocks noChangeArrowheads="1"/>
          </p:cNvSpPr>
          <p:nvPr userDrawn="1"/>
        </p:nvSpPr>
        <p:spPr bwMode="auto">
          <a:xfrm>
            <a:off x="3153094" y="4897708"/>
            <a:ext cx="551816" cy="80791"/>
          </a:xfrm>
          <a:prstGeom prst="rect">
            <a:avLst/>
          </a:prstGeom>
          <a:noFill/>
          <a:ln w="9525">
            <a:noFill/>
            <a:miter lim="800000"/>
            <a:headEnd/>
            <a:tailEnd/>
          </a:ln>
        </p:spPr>
        <p:txBody>
          <a:bodyPr lIns="0" tIns="0" rIns="0" bIns="0" anchor="ctr">
            <a:spAutoFit/>
          </a:bodyPr>
          <a:lstStyle/>
          <a:p>
            <a:pPr marL="0" marR="0" indent="0" algn="ctr" defTabSz="685670" rtl="0" eaLnBrk="1" fontAlgn="base" latinLnBrk="0" hangingPunct="1">
              <a:lnSpc>
                <a:spcPct val="100000"/>
              </a:lnSpc>
              <a:spcBef>
                <a:spcPct val="0"/>
              </a:spcBef>
              <a:spcAft>
                <a:spcPct val="0"/>
              </a:spcAft>
              <a:buClrTx/>
              <a:buSzTx/>
              <a:buFontTx/>
              <a:buNone/>
              <a:tabLst/>
              <a:defRPr/>
            </a:pPr>
            <a:r>
              <a:rPr lang="en-US" altLang="ko-KR" sz="525" spc="0" dirty="0">
                <a:ln>
                  <a:solidFill>
                    <a:schemeClr val="accent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rPr>
              <a:t>Ⅰ- </a:t>
            </a:r>
            <a:fld id="{985D6359-8943-468D-BD04-02B47A526BF3}" type="slidenum">
              <a:rPr lang="en-US" altLang="ko-KR" sz="525" spc="0" smtClean="0">
                <a:ln>
                  <a:solidFill>
                    <a:schemeClr val="tx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rPr>
              <a:pPr marL="0" marR="0" indent="0" algn="ctr" defTabSz="685670" rtl="0" eaLnBrk="1" fontAlgn="base" latinLnBrk="0" hangingPunct="1">
                <a:lnSpc>
                  <a:spcPct val="100000"/>
                </a:lnSpc>
                <a:spcBef>
                  <a:spcPct val="0"/>
                </a:spcBef>
                <a:spcAft>
                  <a:spcPct val="0"/>
                </a:spcAft>
                <a:buClrTx/>
                <a:buSzTx/>
                <a:buFontTx/>
                <a:buNone/>
                <a:tabLst/>
                <a:defRPr/>
              </a:pPr>
              <a:t>‹#›</a:t>
            </a:fld>
            <a:endParaRPr lang="en-US" altLang="ko-KR" sz="525" spc="0" dirty="0">
              <a:ln>
                <a:solidFill>
                  <a:schemeClr val="accent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endParaRPr>
          </a:p>
        </p:txBody>
      </p:sp>
      <p:grpSp>
        <p:nvGrpSpPr>
          <p:cNvPr id="19" name="그룹 18"/>
          <p:cNvGrpSpPr/>
          <p:nvPr userDrawn="1"/>
        </p:nvGrpSpPr>
        <p:grpSpPr>
          <a:xfrm>
            <a:off x="4881135" y="4892420"/>
            <a:ext cx="1618556" cy="160578"/>
            <a:chOff x="7827980" y="7188994"/>
            <a:chExt cx="2523749" cy="236061"/>
          </a:xfrm>
        </p:grpSpPr>
        <p:sp>
          <p:nvSpPr>
            <p:cNvPr id="20" name="Text Box 9"/>
            <p:cNvSpPr txBox="1">
              <a:spLocks noChangeArrowheads="1"/>
            </p:cNvSpPr>
            <p:nvPr userDrawn="1"/>
          </p:nvSpPr>
          <p:spPr bwMode="auto">
            <a:xfrm>
              <a:off x="7827980" y="7221452"/>
              <a:ext cx="2282630" cy="203603"/>
            </a:xfrm>
            <a:prstGeom prst="rect">
              <a:avLst/>
            </a:prstGeom>
            <a:noFill/>
            <a:ln w="9525">
              <a:noFill/>
              <a:miter lim="800000"/>
              <a:headEnd/>
              <a:tailEnd/>
            </a:ln>
          </p:spPr>
          <p:txBody>
            <a:bodyPr tIns="0" bIns="0">
              <a:spAutoFit/>
            </a:bodyPr>
            <a:lstStyle/>
            <a:p>
              <a:pPr marL="64286" indent="-64286" algn="r" defTabSz="718334" rtl="0" fontAlgn="auto" latinLnBrk="0">
                <a:spcBef>
                  <a:spcPts val="0"/>
                </a:spcBef>
                <a:spcAft>
                  <a:spcPts val="0"/>
                </a:spcAft>
                <a:defRPr/>
              </a:pPr>
              <a:r>
                <a:rPr kumimoji="0" lang="en-US" altLang="ko-KR" sz="450" b="0" kern="1200" dirty="0">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Copyright(c) 2020 SK holdings </a:t>
              </a:r>
              <a:r>
                <a:rPr kumimoji="0" lang="en-US" altLang="ko-KR" sz="450" b="0" kern="1200" dirty="0" err="1">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Co.,Ltd.All</a:t>
              </a:r>
              <a:r>
                <a:rPr kumimoji="0" lang="en-US" altLang="ko-KR" sz="450" b="0" kern="1200" dirty="0">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 rights reserved</a:t>
              </a:r>
            </a:p>
          </p:txBody>
        </p:sp>
        <p:pic>
          <p:nvPicPr>
            <p:cNvPr id="21" name="Picture 2" descr="E:\모스트비주얼\PD작업\첨부2 합병회사 CI\SK crp Comm K.png"/>
            <p:cNvPicPr>
              <a:picLocks noChangeAspect="1" noChangeArrowheads="1"/>
            </p:cNvPicPr>
            <p:nvPr userDrawn="1"/>
          </p:nvPicPr>
          <p:blipFill>
            <a:blip r:embed="rId7" cstate="print"/>
            <a:srcRect/>
            <a:stretch>
              <a:fillRect/>
            </a:stretch>
          </p:blipFill>
          <p:spPr bwMode="auto">
            <a:xfrm>
              <a:off x="10058461" y="7188994"/>
              <a:ext cx="293268" cy="117238"/>
            </a:xfrm>
            <a:prstGeom prst="rect">
              <a:avLst/>
            </a:prstGeom>
            <a:noFill/>
          </p:spPr>
        </p:pic>
      </p:grpSp>
      <p:sp>
        <p:nvSpPr>
          <p:cNvPr id="22" name="TextBox 12"/>
          <p:cNvSpPr txBox="1"/>
          <p:nvPr userDrawn="1"/>
        </p:nvSpPr>
        <p:spPr>
          <a:xfrm>
            <a:off x="103572" y="4897708"/>
            <a:ext cx="2029285" cy="80791"/>
          </a:xfrm>
          <a:prstGeom prst="rect">
            <a:avLst/>
          </a:prstGeom>
          <a:noFill/>
        </p:spPr>
        <p:txBody>
          <a:bodyPr wrap="square" lIns="0" tIns="0" rIns="0" bIns="0" anchor="ctr">
            <a:spAutoFit/>
            <a:scene3d>
              <a:camera prst="orthographicFront"/>
              <a:lightRig rig="threePt" dir="t"/>
            </a:scene3d>
            <a:sp3d>
              <a:bevelT w="1270"/>
            </a:sp3d>
          </a:bodyPr>
          <a:lstStyle>
            <a:defPPr>
              <a:defRPr lang="ko-KR"/>
            </a:defPPr>
            <a:lvl1pPr marL="0" algn="l" defTabSz="923773" rtl="0" eaLnBrk="1" latinLnBrk="1" hangingPunct="1">
              <a:defRPr sz="1800" kern="1200">
                <a:solidFill>
                  <a:schemeClr val="tx1"/>
                </a:solidFill>
                <a:latin typeface="+mn-lt"/>
                <a:ea typeface="+mn-ea"/>
                <a:cs typeface="+mn-cs"/>
              </a:defRPr>
            </a:lvl1pPr>
            <a:lvl2pPr marL="461886" algn="l" defTabSz="923773" rtl="0" eaLnBrk="1" latinLnBrk="1" hangingPunct="1">
              <a:defRPr sz="1800" kern="1200">
                <a:solidFill>
                  <a:schemeClr val="tx1"/>
                </a:solidFill>
                <a:latin typeface="+mn-lt"/>
                <a:ea typeface="+mn-ea"/>
                <a:cs typeface="+mn-cs"/>
              </a:defRPr>
            </a:lvl2pPr>
            <a:lvl3pPr marL="923773" algn="l" defTabSz="923773" rtl="0" eaLnBrk="1" latinLnBrk="1" hangingPunct="1">
              <a:defRPr sz="1800" kern="1200">
                <a:solidFill>
                  <a:schemeClr val="tx1"/>
                </a:solidFill>
                <a:latin typeface="+mn-lt"/>
                <a:ea typeface="+mn-ea"/>
                <a:cs typeface="+mn-cs"/>
              </a:defRPr>
            </a:lvl3pPr>
            <a:lvl4pPr marL="1385659" algn="l" defTabSz="923773" rtl="0" eaLnBrk="1" latinLnBrk="1" hangingPunct="1">
              <a:defRPr sz="1800" kern="1200">
                <a:solidFill>
                  <a:schemeClr val="tx1"/>
                </a:solidFill>
                <a:latin typeface="+mn-lt"/>
                <a:ea typeface="+mn-ea"/>
                <a:cs typeface="+mn-cs"/>
              </a:defRPr>
            </a:lvl4pPr>
            <a:lvl5pPr marL="1847545" algn="l" defTabSz="923773" rtl="0" eaLnBrk="1" latinLnBrk="1" hangingPunct="1">
              <a:defRPr sz="1800" kern="1200">
                <a:solidFill>
                  <a:schemeClr val="tx1"/>
                </a:solidFill>
                <a:latin typeface="+mn-lt"/>
                <a:ea typeface="+mn-ea"/>
                <a:cs typeface="+mn-cs"/>
              </a:defRPr>
            </a:lvl5pPr>
            <a:lvl6pPr marL="2309431" algn="l" defTabSz="923773" rtl="0" eaLnBrk="1" latinLnBrk="1" hangingPunct="1">
              <a:defRPr sz="1800" kern="1200">
                <a:solidFill>
                  <a:schemeClr val="tx1"/>
                </a:solidFill>
                <a:latin typeface="+mn-lt"/>
                <a:ea typeface="+mn-ea"/>
                <a:cs typeface="+mn-cs"/>
              </a:defRPr>
            </a:lvl6pPr>
            <a:lvl7pPr marL="2771318" algn="l" defTabSz="923773" rtl="0" eaLnBrk="1" latinLnBrk="1" hangingPunct="1">
              <a:defRPr sz="1800" kern="1200">
                <a:solidFill>
                  <a:schemeClr val="tx1"/>
                </a:solidFill>
                <a:latin typeface="+mn-lt"/>
                <a:ea typeface="+mn-ea"/>
                <a:cs typeface="+mn-cs"/>
              </a:defRPr>
            </a:lvl7pPr>
            <a:lvl8pPr marL="3233204" algn="l" defTabSz="923773" rtl="0" eaLnBrk="1" latinLnBrk="1" hangingPunct="1">
              <a:defRPr sz="1800" kern="1200">
                <a:solidFill>
                  <a:schemeClr val="tx1"/>
                </a:solidFill>
                <a:latin typeface="+mn-lt"/>
                <a:ea typeface="+mn-ea"/>
                <a:cs typeface="+mn-cs"/>
              </a:defRPr>
            </a:lvl8pPr>
            <a:lvl9pPr marL="3695090" algn="l" defTabSz="923773" rtl="0" eaLnBrk="1" latinLnBrk="1" hangingPunct="1">
              <a:defRPr sz="1800" kern="1200">
                <a:solidFill>
                  <a:schemeClr val="tx1"/>
                </a:solidFill>
                <a:latin typeface="+mn-lt"/>
                <a:ea typeface="+mn-ea"/>
                <a:cs typeface="+mn-cs"/>
              </a:defRPr>
            </a:lvl9pPr>
          </a:lstStyle>
          <a:p>
            <a:pPr algn="l">
              <a:defRPr/>
            </a:pPr>
            <a:r>
              <a:rPr lang="ko-KR" altLang="en-US" sz="525" dirty="0" smtClean="0">
                <a:solidFill>
                  <a:schemeClr val="tx1">
                    <a:lumMod val="75000"/>
                    <a:lumOff val="25000"/>
                  </a:schemeClr>
                </a:solidFill>
                <a:latin typeface="KoPub돋움체 Medium" pitchFamily="18" charset="-127"/>
                <a:ea typeface="KoPub돋움체 Medium" pitchFamily="18" charset="-127"/>
              </a:rPr>
              <a:t>증권</a:t>
            </a:r>
            <a:r>
              <a:rPr lang="en-US" altLang="ko-KR" sz="525" dirty="0" smtClean="0">
                <a:solidFill>
                  <a:schemeClr val="tx1">
                    <a:lumMod val="75000"/>
                    <a:lumOff val="25000"/>
                  </a:schemeClr>
                </a:solidFill>
                <a:latin typeface="KoPub돋움체 Medium" pitchFamily="18" charset="-127"/>
                <a:ea typeface="KoPub돋움체 Medium" pitchFamily="18" charset="-127"/>
              </a:rPr>
              <a:t>MSA </a:t>
            </a:r>
            <a:r>
              <a:rPr lang="ko-KR" altLang="en-US" sz="525" dirty="0" smtClean="0">
                <a:solidFill>
                  <a:schemeClr val="tx1">
                    <a:lumMod val="75000"/>
                    <a:lumOff val="25000"/>
                  </a:schemeClr>
                </a:solidFill>
                <a:latin typeface="KoPub돋움체 Medium" pitchFamily="18" charset="-127"/>
                <a:ea typeface="KoPub돋움체 Medium" pitchFamily="18" charset="-127"/>
              </a:rPr>
              <a:t>실체화</a:t>
            </a:r>
            <a:endParaRPr lang="ko-KR" altLang="en-US" sz="525" dirty="0">
              <a:solidFill>
                <a:schemeClr val="tx1">
                  <a:lumMod val="75000"/>
                  <a:lumOff val="25000"/>
                </a:schemeClr>
              </a:solidFill>
              <a:latin typeface="KoPub돋움체 Medium" pitchFamily="18" charset="-127"/>
              <a:ea typeface="KoPub돋움체 Medium" pitchFamily="18" charset="-127"/>
            </a:endParaRPr>
          </a:p>
        </p:txBody>
      </p:sp>
    </p:spTree>
    <p:extLst>
      <p:ext uri="{BB962C8B-B14F-4D97-AF65-F5344CB8AC3E}">
        <p14:creationId xmlns:p14="http://schemas.microsoft.com/office/powerpoint/2010/main" val="2992123386"/>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Lst>
  <p:txStyles>
    <p:titleStyle>
      <a:lvl1pPr algn="ctr" defTabSz="684523" rtl="0" eaLnBrk="0" fontAlgn="base" latinLnBrk="1" hangingPunct="0">
        <a:spcBef>
          <a:spcPct val="0"/>
        </a:spcBef>
        <a:spcAft>
          <a:spcPct val="0"/>
        </a:spcAft>
        <a:defRPr sz="3300" kern="1200">
          <a:solidFill>
            <a:schemeClr val="tx1"/>
          </a:solidFill>
          <a:latin typeface="+mj-lt"/>
          <a:ea typeface="+mj-ea"/>
          <a:cs typeface="+mj-cs"/>
        </a:defRPr>
      </a:lvl1pPr>
      <a:lvl2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2pPr>
      <a:lvl3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3pPr>
      <a:lvl4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4pPr>
      <a:lvl5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5pPr>
      <a:lvl6pPr marL="342857"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6pPr>
      <a:lvl7pPr marL="685713"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7pPr>
      <a:lvl8pPr marL="1028570"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8pPr>
      <a:lvl9pPr marL="1371427"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9pPr>
    </p:titleStyle>
    <p:bodyStyle>
      <a:lvl1pPr marL="255953" indent="-255953" algn="l" defTabSz="684523" rtl="0" eaLnBrk="0" fontAlgn="base" latinLnBrk="1" hangingPunct="0">
        <a:spcBef>
          <a:spcPct val="20000"/>
        </a:spcBef>
        <a:spcAft>
          <a:spcPct val="0"/>
        </a:spcAft>
        <a:buFont typeface="KoPub돋움체 Medium" pitchFamily="34" charset="0"/>
        <a:buChar char="•"/>
        <a:defRPr sz="2400" kern="1200">
          <a:solidFill>
            <a:schemeClr val="tx1"/>
          </a:solidFill>
          <a:latin typeface="+mn-lt"/>
          <a:ea typeface="+mn-ea"/>
          <a:cs typeface="+mn-cs"/>
        </a:defRPr>
      </a:lvl1pPr>
      <a:lvl2pPr marL="555952" indent="-213095" algn="l" defTabSz="684523" rtl="0" eaLnBrk="0" fontAlgn="base" latinLnBrk="1" hangingPunct="0">
        <a:spcBef>
          <a:spcPct val="20000"/>
        </a:spcBef>
        <a:spcAft>
          <a:spcPct val="0"/>
        </a:spcAft>
        <a:buFont typeface="KoPub돋움체 Medium" pitchFamily="34" charset="0"/>
        <a:buChar char="–"/>
        <a:defRPr sz="2100" kern="1200">
          <a:solidFill>
            <a:schemeClr val="tx1"/>
          </a:solidFill>
          <a:latin typeface="+mn-lt"/>
          <a:ea typeface="+mn-ea"/>
          <a:cs typeface="+mn-cs"/>
        </a:defRPr>
      </a:lvl2pPr>
      <a:lvl3pPr marL="855952" indent="-170238" algn="l" defTabSz="684523" rtl="0" eaLnBrk="0" fontAlgn="base" latinLnBrk="1" hangingPunct="0">
        <a:spcBef>
          <a:spcPct val="20000"/>
        </a:spcBef>
        <a:spcAft>
          <a:spcPct val="0"/>
        </a:spcAft>
        <a:buFont typeface="KoPub돋움체 Medium" pitchFamily="34" charset="0"/>
        <a:buChar char="•"/>
        <a:defRPr sz="1800" kern="1200">
          <a:solidFill>
            <a:schemeClr val="tx1"/>
          </a:solidFill>
          <a:latin typeface="+mn-lt"/>
          <a:ea typeface="+mn-ea"/>
          <a:cs typeface="+mn-cs"/>
        </a:defRPr>
      </a:lvl3pPr>
      <a:lvl4pPr marL="1198808" indent="-170238" algn="l" defTabSz="684523" rtl="0" eaLnBrk="0" fontAlgn="base" latinLnBrk="1" hangingPunct="0">
        <a:spcBef>
          <a:spcPct val="20000"/>
        </a:spcBef>
        <a:spcAft>
          <a:spcPct val="0"/>
        </a:spcAft>
        <a:buFont typeface="KoPub돋움체 Medium" pitchFamily="34" charset="0"/>
        <a:buChar char="–"/>
        <a:defRPr sz="1500" kern="1200">
          <a:solidFill>
            <a:schemeClr val="tx1"/>
          </a:solidFill>
          <a:latin typeface="+mn-lt"/>
          <a:ea typeface="+mn-ea"/>
          <a:cs typeface="+mn-cs"/>
        </a:defRPr>
      </a:lvl4pPr>
      <a:lvl5pPr marL="1541665" indent="-170238" algn="l" defTabSz="684523" rtl="0" eaLnBrk="0" fontAlgn="base" latinLnBrk="1" hangingPunct="0">
        <a:spcBef>
          <a:spcPct val="20000"/>
        </a:spcBef>
        <a:spcAft>
          <a:spcPct val="0"/>
        </a:spcAft>
        <a:buFont typeface="KoPub돋움체 Medium" pitchFamily="34" charset="0"/>
        <a:buChar char="»"/>
        <a:defRPr sz="1500" kern="1200">
          <a:solidFill>
            <a:schemeClr val="tx1"/>
          </a:solidFill>
          <a:latin typeface="+mn-lt"/>
          <a:ea typeface="+mn-ea"/>
          <a:cs typeface="+mn-cs"/>
        </a:defRPr>
      </a:lvl5pPr>
      <a:lvl6pPr marL="1885562"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6pPr>
      <a:lvl7pPr marL="2228390"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7pPr>
      <a:lvl8pPr marL="2571221"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8pPr>
      <a:lvl9pPr marL="2914051"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9pPr>
    </p:bodyStyle>
    <p:otherStyle>
      <a:defPPr>
        <a:defRPr lang="ko-KR"/>
      </a:defPPr>
      <a:lvl1pPr marL="0" algn="l" defTabSz="685660" rtl="0" eaLnBrk="1" latinLnBrk="1" hangingPunct="1">
        <a:defRPr sz="1350" kern="1200">
          <a:solidFill>
            <a:schemeClr val="tx1"/>
          </a:solidFill>
          <a:latin typeface="+mn-lt"/>
          <a:ea typeface="+mn-ea"/>
          <a:cs typeface="+mn-cs"/>
        </a:defRPr>
      </a:lvl1pPr>
      <a:lvl2pPr marL="342830" algn="l" defTabSz="685660" rtl="0" eaLnBrk="1" latinLnBrk="1" hangingPunct="1">
        <a:defRPr sz="1350" kern="1200">
          <a:solidFill>
            <a:schemeClr val="tx1"/>
          </a:solidFill>
          <a:latin typeface="+mn-lt"/>
          <a:ea typeface="+mn-ea"/>
          <a:cs typeface="+mn-cs"/>
        </a:defRPr>
      </a:lvl2pPr>
      <a:lvl3pPr marL="685660" algn="l" defTabSz="685660" rtl="0" eaLnBrk="1" latinLnBrk="1" hangingPunct="1">
        <a:defRPr sz="1350" kern="1200">
          <a:solidFill>
            <a:schemeClr val="tx1"/>
          </a:solidFill>
          <a:latin typeface="+mn-lt"/>
          <a:ea typeface="+mn-ea"/>
          <a:cs typeface="+mn-cs"/>
        </a:defRPr>
      </a:lvl3pPr>
      <a:lvl4pPr marL="1028489" algn="l" defTabSz="685660" rtl="0" eaLnBrk="1" latinLnBrk="1" hangingPunct="1">
        <a:defRPr sz="1350" kern="1200">
          <a:solidFill>
            <a:schemeClr val="tx1"/>
          </a:solidFill>
          <a:latin typeface="+mn-lt"/>
          <a:ea typeface="+mn-ea"/>
          <a:cs typeface="+mn-cs"/>
        </a:defRPr>
      </a:lvl4pPr>
      <a:lvl5pPr marL="1371317" algn="l" defTabSz="685660" rtl="0" eaLnBrk="1" latinLnBrk="1" hangingPunct="1">
        <a:defRPr sz="1350" kern="1200">
          <a:solidFill>
            <a:schemeClr val="tx1"/>
          </a:solidFill>
          <a:latin typeface="+mn-lt"/>
          <a:ea typeface="+mn-ea"/>
          <a:cs typeface="+mn-cs"/>
        </a:defRPr>
      </a:lvl5pPr>
      <a:lvl6pPr marL="1714146" algn="l" defTabSz="685660" rtl="0" eaLnBrk="1" latinLnBrk="1" hangingPunct="1">
        <a:defRPr sz="1350" kern="1200">
          <a:solidFill>
            <a:schemeClr val="tx1"/>
          </a:solidFill>
          <a:latin typeface="+mn-lt"/>
          <a:ea typeface="+mn-ea"/>
          <a:cs typeface="+mn-cs"/>
        </a:defRPr>
      </a:lvl6pPr>
      <a:lvl7pPr marL="2056977" algn="l" defTabSz="685660" rtl="0" eaLnBrk="1" latinLnBrk="1" hangingPunct="1">
        <a:defRPr sz="1350" kern="1200">
          <a:solidFill>
            <a:schemeClr val="tx1"/>
          </a:solidFill>
          <a:latin typeface="+mn-lt"/>
          <a:ea typeface="+mn-ea"/>
          <a:cs typeface="+mn-cs"/>
        </a:defRPr>
      </a:lvl7pPr>
      <a:lvl8pPr marL="2399807" algn="l" defTabSz="685660" rtl="0" eaLnBrk="1" latinLnBrk="1" hangingPunct="1">
        <a:defRPr sz="1350" kern="1200">
          <a:solidFill>
            <a:schemeClr val="tx1"/>
          </a:solidFill>
          <a:latin typeface="+mn-lt"/>
          <a:ea typeface="+mn-ea"/>
          <a:cs typeface="+mn-cs"/>
        </a:defRPr>
      </a:lvl8pPr>
      <a:lvl9pPr marL="2742635" algn="l" defTabSz="68566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3/15/2023</a:t>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TextBox 6"/>
          <p:cNvSpPr txBox="1"/>
          <p:nvPr userDrawn="1"/>
        </p:nvSpPr>
        <p:spPr>
          <a:xfrm>
            <a:off x="6386514" y="4767264"/>
            <a:ext cx="380647" cy="292333"/>
          </a:xfrm>
          <a:prstGeom prst="rect">
            <a:avLst/>
          </a:prstGeom>
          <a:noFill/>
        </p:spPr>
        <p:txBody>
          <a:bodyPr wrap="square" lIns="137105" tIns="68553" rIns="137105" bIns="68553" rtlCol="0">
            <a:spAutoFit/>
          </a:bodyPr>
          <a:lstStyle/>
          <a:p>
            <a:pPr marL="0" marR="0" lvl="0" indent="0" algn="ctr" defTabSz="914400" rtl="0" eaLnBrk="1" fontAlgn="auto" latinLnBrk="0" hangingPunct="1">
              <a:lnSpc>
                <a:spcPct val="50000"/>
              </a:lnSpc>
              <a:spcBef>
                <a:spcPts val="0"/>
              </a:spcBef>
              <a:spcAft>
                <a:spcPts val="0"/>
              </a:spcAft>
              <a:buClrTx/>
              <a:buSzTx/>
              <a:buFontTx/>
              <a:buNone/>
              <a:tabLst/>
              <a:defRPr/>
            </a:pPr>
            <a:fld id="{260E2A6B-A809-4840-BF14-8648BC0BDF87}" type="slidenum">
              <a:rPr kumimoji="0" lang="id-ID" sz="1000" b="0" i="0" u="none" strike="noStrike" kern="0" cap="none" spc="0" normalizeH="0" baseline="0" noProof="0" smtClean="0">
                <a:ln>
                  <a:noFill/>
                </a:ln>
                <a:solidFill>
                  <a:srgbClr val="34495E"/>
                </a:solidFill>
                <a:effectLst/>
                <a:uLnTx/>
                <a:uFillTx/>
                <a:latin typeface="Calibri" panose="020F0502020204030204"/>
                <a:cs typeface="Lato Bold" charset="0"/>
                <a:sym typeface="Arial"/>
              </a:rPr>
              <a:pPr marL="0" marR="0" lvl="0" indent="0" algn="ctr" defTabSz="914400" rtl="0" eaLnBrk="1" fontAlgn="auto" latinLnBrk="0" hangingPunct="1">
                <a:lnSpc>
                  <a:spcPct val="5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34495E"/>
              </a:solidFill>
              <a:effectLst/>
              <a:uLnTx/>
              <a:uFillTx/>
              <a:latin typeface="Calibri" panose="020F0502020204030204"/>
              <a:cs typeface="Lato Bold" charset="0"/>
              <a:sym typeface="Arial"/>
            </a:endParaRPr>
          </a:p>
        </p:txBody>
      </p:sp>
    </p:spTree>
    <p:extLst>
      <p:ext uri="{BB962C8B-B14F-4D97-AF65-F5344CB8AC3E}">
        <p14:creationId xmlns:p14="http://schemas.microsoft.com/office/powerpoint/2010/main" val="1648025599"/>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7" r:id="rId22"/>
    <p:sldLayoutId id="2147484508" r:id="rId23"/>
    <p:sldLayoutId id="2147484470" r:id="rId24"/>
    <p:sldLayoutId id="2147484461" r:id="rId25"/>
    <p:sldLayoutId id="2147484442" r:id="rId26"/>
    <p:sldLayoutId id="2147484397" r:id="rId27"/>
    <p:sldLayoutId id="2147484467" r:id="rId28"/>
  </p:sldLayoutIdLst>
  <p:hf sldNum="0" hdr="0" ftr="0" dt="0"/>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0.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4.xml"/><Relationship Id="rId1" Type="http://schemas.openxmlformats.org/officeDocument/2006/relationships/slideLayout" Target="../slideLayouts/slideLayout17.xml"/><Relationship Id="rId5" Type="http://schemas.openxmlformats.org/officeDocument/2006/relationships/image" Target="../media/image86.jpg"/><Relationship Id="rId4" Type="http://schemas.openxmlformats.org/officeDocument/2006/relationships/image" Target="../media/image85.jpg"/></Relationships>
</file>

<file path=ppt/slides/_rels/slide10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3" Type="http://schemas.openxmlformats.org/officeDocument/2006/relationships/hyperlink" Target="https://miro.com/" TargetMode="External"/><Relationship Id="rId2" Type="http://schemas.openxmlformats.org/officeDocument/2006/relationships/hyperlink" Target="http://www.msaez.io/" TargetMode="Externa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hyperlink" Target="https://alistair.cockburn.us/Hexagonal+architecture" TargetMode="External"/><Relationship Id="rId2" Type="http://schemas.openxmlformats.org/officeDocument/2006/relationships/notesSlide" Target="../notesSlides/notesSlide83.xm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hyperlink" Target="https://www.oreilly.com/library/view/domain-driven-design-distilled/9780134434964/" TargetMode="External"/><Relationship Id="rId7" Type="http://schemas.openxmlformats.org/officeDocument/2006/relationships/hyperlink" Target="https://dataintensive.net/?fbclid=IwAR3OSWkhqRjLI9gBoMpbsk-QGxeLpTYVXIJVCSaw_A5eYrBDc0piKSm4pMM" TargetMode="External"/><Relationship Id="rId2" Type="http://schemas.openxmlformats.org/officeDocument/2006/relationships/hyperlink" Target="https://l.facebook.com/l.php?u=https://www.manning.com/books/microservices-patterns?fbclid=IwAR3ZedLaI8-RuISRBTMpQW817lpACFG6NJg9H5VtJbfMhWFMRO0MfiyIJ_o&amp;h=AT1mEAIstxbW-GR0v-_NREuAoM3zBygz3pyHS9eS-f4-jsP9xpuL0zW24Gu8Gv3gq058mfLhEuxyTAE-nspFK6PytbRuEEH2KInY4FU-JVbfIHff1zAQ3M6qbiSBMq_n1vrrCHWDQq6f5WEdnqAl6bx_" TargetMode="External"/><Relationship Id="rId1" Type="http://schemas.openxmlformats.org/officeDocument/2006/relationships/slideLayout" Target="../slideLayouts/slideLayout24.xml"/><Relationship Id="rId6" Type="http://schemas.openxmlformats.org/officeDocument/2006/relationships/hyperlink" Target="https://www.confluent.io/wp-content/uploads/2016/08/Making_Sense_of_Stream_Processing_Confluent_1.pdf" TargetMode="External"/><Relationship Id="rId5" Type="http://schemas.openxmlformats.org/officeDocument/2006/relationships/hyperlink" Target="http://pepa.holla.cz/wp-cont&#8230;/&#8230;/2016/01/REST-in-Practice.pdf" TargetMode="External"/><Relationship Id="rId4" Type="http://schemas.openxmlformats.org/officeDocument/2006/relationships/hyperlink" Target="https://leanpub.com/introducing_eventstorming"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6.png"/><Relationship Id="rId1" Type="http://schemas.openxmlformats.org/officeDocument/2006/relationships/slideLayout" Target="../slideLayouts/slideLayout17.xml"/><Relationship Id="rId5" Type="http://schemas.openxmlformats.org/officeDocument/2006/relationships/image" Target="../media/image17.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9.tmp"/></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thenewstack.io/10-key-attributes-of-cloud-native-applications/" TargetMode="External"/><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hyperlink" Target="https://blog.redelastic.com/corporate-arts-crafts-modelling-reactive-systems-with-event-storming-73c6236f5dd7"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hyperlink" Target="https://blog.redelastic.com/corporate-arts-crafts-modelling-reactive-systems-with-event-storming-73c6236f5dd7"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tv.naver.com/v/11212897" TargetMode="Externa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0.xml"/><Relationship Id="rId5" Type="http://schemas.openxmlformats.org/officeDocument/2006/relationships/image" Target="../media/image74.jpg"/><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육각형 11"/>
          <p:cNvSpPr/>
          <p:nvPr/>
        </p:nvSpPr>
        <p:spPr>
          <a:xfrm>
            <a:off x="1124744" y="1562692"/>
            <a:ext cx="3240360" cy="2594180"/>
          </a:xfrm>
          <a:prstGeom prst="hexagon">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1" name="육각형 10"/>
          <p:cNvSpPr/>
          <p:nvPr/>
        </p:nvSpPr>
        <p:spPr>
          <a:xfrm>
            <a:off x="1556792" y="1851670"/>
            <a:ext cx="2376264" cy="2016224"/>
          </a:xfrm>
          <a:prstGeom prst="hexagon">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3" name="그룹 2">
            <a:extLst>
              <a:ext uri="{FF2B5EF4-FFF2-40B4-BE49-F238E27FC236}">
                <a16:creationId xmlns:a16="http://schemas.microsoft.com/office/drawing/2014/main" id="{0460A6F2-44D1-C674-05AE-277A96709263}"/>
              </a:ext>
            </a:extLst>
          </p:cNvPr>
          <p:cNvGrpSpPr/>
          <p:nvPr/>
        </p:nvGrpSpPr>
        <p:grpSpPr>
          <a:xfrm>
            <a:off x="175471" y="195487"/>
            <a:ext cx="5494778" cy="297033"/>
            <a:chOff x="514406" y="258683"/>
            <a:chExt cx="7426926" cy="396044"/>
          </a:xfrm>
        </p:grpSpPr>
        <p:sp>
          <p:nvSpPr>
            <p:cNvPr id="4"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hexagonal architecture</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 name="직각 삼각형 4">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6" name="텍스트 개체 틀 12">
            <a:extLst>
              <a:ext uri="{FF2B5EF4-FFF2-40B4-BE49-F238E27FC236}">
                <a16:creationId xmlns:a16="http://schemas.microsoft.com/office/drawing/2014/main" id="{87E2C309-5CE8-5378-B32C-C4ED8F25607A}"/>
              </a:ext>
            </a:extLst>
          </p:cNvPr>
          <p:cNvSpPr txBox="1">
            <a:spLocks/>
          </p:cNvSpPr>
          <p:nvPr/>
        </p:nvSpPr>
        <p:spPr>
          <a:xfrm>
            <a:off x="188640" y="764402"/>
            <a:ext cx="6562204"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Hexagonal Architecture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의 주요 기능은 구성 요소 간의 종속성이 도메인 </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객체 </a:t>
            </a:r>
            <a:r>
              <a:rPr lang="ko-KR" altLang="en-US" sz="1050" b="1"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안쪽 으로</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향한다는 것</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3" name="육각형 12"/>
          <p:cNvSpPr/>
          <p:nvPr/>
        </p:nvSpPr>
        <p:spPr>
          <a:xfrm>
            <a:off x="1963471" y="2283718"/>
            <a:ext cx="1562906" cy="1152128"/>
          </a:xfrm>
          <a:prstGeom prst="hexagon">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4" name="TextBox 13"/>
          <p:cNvSpPr txBox="1"/>
          <p:nvPr/>
        </p:nvSpPr>
        <p:spPr>
          <a:xfrm>
            <a:off x="2492896" y="2052596"/>
            <a:ext cx="726481" cy="246221"/>
          </a:xfrm>
          <a:prstGeom prst="rect">
            <a:avLst/>
          </a:prstGeom>
          <a:noFill/>
        </p:spPr>
        <p:txBody>
          <a:bodyPr wrap="none" rtlCol="0">
            <a:spAutoFit/>
          </a:bodyPr>
          <a:lstStyle/>
          <a:p>
            <a:r>
              <a:rPr lang="en-US" altLang="ko-KR" sz="1000" dirty="0" err="1" smtClean="0">
                <a:latin typeface="KoPub돋움체 Medium" pitchFamily="50" charset="-127"/>
                <a:ea typeface="KoPub돋움체 Medium" pitchFamily="50" charset="-127"/>
              </a:rPr>
              <a:t>UseCase</a:t>
            </a:r>
            <a:endParaRPr lang="ko-KR" altLang="en-US" sz="1000" dirty="0" smtClean="0">
              <a:latin typeface="KoPub돋움체 Medium" pitchFamily="50" charset="-127"/>
              <a:ea typeface="KoPub돋움체 Medium" pitchFamily="50" charset="-127"/>
            </a:endParaRPr>
          </a:p>
        </p:txBody>
      </p:sp>
      <p:sp>
        <p:nvSpPr>
          <p:cNvPr id="15" name="구름 14"/>
          <p:cNvSpPr/>
          <p:nvPr/>
        </p:nvSpPr>
        <p:spPr>
          <a:xfrm>
            <a:off x="332656" y="1596148"/>
            <a:ext cx="576064" cy="327530"/>
          </a:xfrm>
          <a:prstGeom prst="cloud">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web</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6" name="타원 15"/>
          <p:cNvSpPr/>
          <p:nvPr/>
        </p:nvSpPr>
        <p:spPr>
          <a:xfrm>
            <a:off x="1556792" y="1923678"/>
            <a:ext cx="294928" cy="303130"/>
          </a:xfrm>
          <a:prstGeom prst="ellipse">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7" name="타원 16"/>
          <p:cNvSpPr/>
          <p:nvPr/>
        </p:nvSpPr>
        <p:spPr>
          <a:xfrm>
            <a:off x="1556792" y="2411838"/>
            <a:ext cx="294928" cy="303130"/>
          </a:xfrm>
          <a:prstGeom prst="ellipse">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8" name="타원 17"/>
          <p:cNvSpPr/>
          <p:nvPr/>
        </p:nvSpPr>
        <p:spPr>
          <a:xfrm>
            <a:off x="3451840" y="3363838"/>
            <a:ext cx="294928" cy="303130"/>
          </a:xfrm>
          <a:prstGeom prst="ellipse">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9" name="타원 18"/>
          <p:cNvSpPr/>
          <p:nvPr/>
        </p:nvSpPr>
        <p:spPr>
          <a:xfrm>
            <a:off x="3815328" y="3081797"/>
            <a:ext cx="294928" cy="303130"/>
          </a:xfrm>
          <a:prstGeom prst="ellipse">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0" name="원통 19"/>
          <p:cNvSpPr/>
          <p:nvPr/>
        </p:nvSpPr>
        <p:spPr>
          <a:xfrm>
            <a:off x="4797152" y="3363838"/>
            <a:ext cx="648072" cy="785958"/>
          </a:xfrm>
          <a:prstGeom prst="can">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DB</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22" name="직선 화살표 연결선 21"/>
          <p:cNvCxnSpPr>
            <a:stCxn id="15" idx="0"/>
            <a:endCxn id="16" idx="2"/>
          </p:cNvCxnSpPr>
          <p:nvPr/>
        </p:nvCxnSpPr>
        <p:spPr>
          <a:xfrm>
            <a:off x="908240" y="1759913"/>
            <a:ext cx="648552" cy="315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stCxn id="16" idx="4"/>
            <a:endCxn id="17" idx="0"/>
          </p:cNvCxnSpPr>
          <p:nvPr/>
        </p:nvCxnSpPr>
        <p:spPr>
          <a:xfrm>
            <a:off x="1704256" y="2226808"/>
            <a:ext cx="0" cy="18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a:stCxn id="18" idx="7"/>
            <a:endCxn id="19" idx="3"/>
          </p:cNvCxnSpPr>
          <p:nvPr/>
        </p:nvCxnSpPr>
        <p:spPr>
          <a:xfrm flipV="1">
            <a:off x="3703577" y="3340535"/>
            <a:ext cx="154942" cy="6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a:stCxn id="19" idx="5"/>
            <a:endCxn id="20" idx="2"/>
          </p:cNvCxnSpPr>
          <p:nvPr/>
        </p:nvCxnSpPr>
        <p:spPr>
          <a:xfrm>
            <a:off x="4067065" y="3340535"/>
            <a:ext cx="730087" cy="416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49030" y="1887245"/>
            <a:ext cx="904415" cy="246221"/>
          </a:xfrm>
          <a:prstGeom prst="rect">
            <a:avLst/>
          </a:prstGeom>
          <a:noFill/>
        </p:spPr>
        <p:txBody>
          <a:bodyPr wrap="none" rtlCol="0">
            <a:spAutoFit/>
          </a:bodyPr>
          <a:lstStyle/>
          <a:p>
            <a:r>
              <a:rPr lang="en-US" altLang="ko-KR" sz="1000" dirty="0" smtClean="0">
                <a:latin typeface="나눔고딕"/>
                <a:ea typeface="KoPub돋움체 Medium" pitchFamily="50" charset="-127"/>
              </a:rPr>
              <a:t>rest adapter</a:t>
            </a:r>
            <a:endParaRPr lang="ko-KR" altLang="en-US" sz="1000" dirty="0" smtClean="0">
              <a:latin typeface="나눔고딕"/>
              <a:ea typeface="KoPub돋움체 Medium" pitchFamily="50" charset="-127"/>
            </a:endParaRPr>
          </a:p>
        </p:txBody>
      </p:sp>
      <p:sp>
        <p:nvSpPr>
          <p:cNvPr id="32" name="TextBox 31"/>
          <p:cNvSpPr txBox="1"/>
          <p:nvPr/>
        </p:nvSpPr>
        <p:spPr>
          <a:xfrm>
            <a:off x="1614222" y="2483847"/>
            <a:ext cx="764953" cy="246221"/>
          </a:xfrm>
          <a:prstGeom prst="rect">
            <a:avLst/>
          </a:prstGeom>
          <a:noFill/>
        </p:spPr>
        <p:txBody>
          <a:bodyPr wrap="none" rtlCol="0">
            <a:spAutoFit/>
          </a:bodyPr>
          <a:lstStyle/>
          <a:p>
            <a:r>
              <a:rPr lang="en-US" altLang="ko-KR" sz="1000" dirty="0" smtClean="0">
                <a:latin typeface="나눔고딕"/>
                <a:ea typeface="KoPub돋움체 Medium" pitchFamily="50" charset="-127"/>
              </a:rPr>
              <a:t>input port</a:t>
            </a:r>
            <a:endParaRPr lang="ko-KR" altLang="en-US" sz="1000" dirty="0" smtClean="0">
              <a:latin typeface="나눔고딕"/>
              <a:ea typeface="KoPub돋움체 Medium" pitchFamily="50" charset="-127"/>
            </a:endParaRPr>
          </a:p>
        </p:txBody>
      </p:sp>
      <p:sp>
        <p:nvSpPr>
          <p:cNvPr id="33" name="TextBox 32"/>
          <p:cNvSpPr txBox="1"/>
          <p:nvPr/>
        </p:nvSpPr>
        <p:spPr>
          <a:xfrm>
            <a:off x="3112989" y="3457224"/>
            <a:ext cx="846707" cy="246221"/>
          </a:xfrm>
          <a:prstGeom prst="rect">
            <a:avLst/>
          </a:prstGeom>
          <a:noFill/>
        </p:spPr>
        <p:txBody>
          <a:bodyPr wrap="none" rtlCol="0">
            <a:spAutoFit/>
          </a:bodyPr>
          <a:lstStyle/>
          <a:p>
            <a:r>
              <a:rPr lang="en-US" altLang="ko-KR" sz="1000" dirty="0" smtClean="0">
                <a:latin typeface="나눔고딕"/>
                <a:ea typeface="KoPub돋움체 Medium" pitchFamily="50" charset="-127"/>
              </a:rPr>
              <a:t>output port</a:t>
            </a:r>
            <a:endParaRPr lang="ko-KR" altLang="en-US" sz="1000" dirty="0" smtClean="0">
              <a:latin typeface="나눔고딕"/>
              <a:ea typeface="KoPub돋움체 Medium" pitchFamily="50" charset="-127"/>
            </a:endParaRPr>
          </a:p>
        </p:txBody>
      </p:sp>
      <p:sp>
        <p:nvSpPr>
          <p:cNvPr id="34" name="TextBox 33"/>
          <p:cNvSpPr txBox="1"/>
          <p:nvPr/>
        </p:nvSpPr>
        <p:spPr>
          <a:xfrm>
            <a:off x="3885890" y="3040367"/>
            <a:ext cx="931665" cy="246221"/>
          </a:xfrm>
          <a:prstGeom prst="rect">
            <a:avLst/>
          </a:prstGeom>
          <a:noFill/>
        </p:spPr>
        <p:txBody>
          <a:bodyPr wrap="none" rtlCol="0">
            <a:spAutoFit/>
          </a:bodyPr>
          <a:lstStyle/>
          <a:p>
            <a:r>
              <a:rPr lang="en-US" altLang="ko-KR" sz="1000" dirty="0" err="1" smtClean="0">
                <a:latin typeface="나눔고딕"/>
                <a:ea typeface="KoPub돋움체 Medium" pitchFamily="50" charset="-127"/>
              </a:rPr>
              <a:t>Jpa</a:t>
            </a:r>
            <a:r>
              <a:rPr lang="en-US" altLang="ko-KR" sz="1000" dirty="0" smtClean="0">
                <a:latin typeface="나눔고딕"/>
                <a:ea typeface="KoPub돋움체 Medium" pitchFamily="50" charset="-127"/>
              </a:rPr>
              <a:t>-adapter</a:t>
            </a:r>
            <a:endParaRPr lang="ko-KR" altLang="en-US" sz="1000" dirty="0" smtClean="0">
              <a:latin typeface="나눔고딕"/>
              <a:ea typeface="KoPub돋움체 Medium" pitchFamily="50" charset="-127"/>
            </a:endParaRPr>
          </a:p>
        </p:txBody>
      </p:sp>
    </p:spTree>
    <p:extLst>
      <p:ext uri="{BB962C8B-B14F-4D97-AF65-F5344CB8AC3E}">
        <p14:creationId xmlns:p14="http://schemas.microsoft.com/office/powerpoint/2010/main" val="2587450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B6071E0-B445-AEF5-2FE0-D1BC0E0F77B2}"/>
              </a:ext>
            </a:extLst>
          </p:cNvPr>
          <p:cNvPicPr>
            <a:picLocks noChangeAspect="1"/>
          </p:cNvPicPr>
          <p:nvPr/>
        </p:nvPicPr>
        <p:blipFill>
          <a:blip r:embed="rId2"/>
          <a:stretch>
            <a:fillRect/>
          </a:stretch>
        </p:blipFill>
        <p:spPr>
          <a:xfrm>
            <a:off x="-1151880" y="2819082"/>
            <a:ext cx="8820472" cy="1898076"/>
          </a:xfrm>
          <a:prstGeom prst="rect">
            <a:avLst/>
          </a:prstGeom>
        </p:spPr>
      </p:pic>
      <p:pic>
        <p:nvPicPr>
          <p:cNvPr id="3" name="그림 2"/>
          <p:cNvPicPr>
            <a:picLocks noChangeAspect="1"/>
          </p:cNvPicPr>
          <p:nvPr/>
        </p:nvPicPr>
        <p:blipFill>
          <a:blip r:embed="rId3"/>
          <a:stretch>
            <a:fillRect/>
          </a:stretch>
        </p:blipFill>
        <p:spPr>
          <a:xfrm>
            <a:off x="-972368" y="1203598"/>
            <a:ext cx="5328592" cy="1615484"/>
          </a:xfrm>
          <a:prstGeom prst="rect">
            <a:avLst/>
          </a:prstGeom>
        </p:spPr>
      </p:pic>
    </p:spTree>
    <p:extLst>
      <p:ext uri="{BB962C8B-B14F-4D97-AF65-F5344CB8AC3E}">
        <p14:creationId xmlns:p14="http://schemas.microsoft.com/office/powerpoint/2010/main" val="14790756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56"/>
          <p:cNvSpPr/>
          <p:nvPr/>
        </p:nvSpPr>
        <p:spPr>
          <a:xfrm>
            <a:off x="-1143000" y="1491630"/>
            <a:ext cx="9144000" cy="3240360"/>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1719" name="Google Shape;1719;p56"/>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a:t>Bounded Context and Ubiquitous Language </a:t>
            </a:r>
            <a:endParaRPr/>
          </a:p>
        </p:txBody>
      </p:sp>
      <p:graphicFrame>
        <p:nvGraphicFramePr>
          <p:cNvPr id="1720" name="Google Shape;1720;p56"/>
          <p:cNvGraphicFramePr/>
          <p:nvPr/>
        </p:nvGraphicFramePr>
        <p:xfrm>
          <a:off x="-241391" y="1172065"/>
          <a:ext cx="7168000" cy="3271900"/>
        </p:xfrm>
        <a:graphic>
          <a:graphicData uri="http://schemas.openxmlformats.org/drawingml/2006/table">
            <a:tbl>
              <a:tblPr firstRow="1" bandRow="1">
                <a:noFill/>
              </a:tblPr>
              <a:tblGrid>
                <a:gridCol w="2199425">
                  <a:extLst>
                    <a:ext uri="{9D8B030D-6E8A-4147-A177-3AD203B41FA5}">
                      <a16:colId xmlns:a16="http://schemas.microsoft.com/office/drawing/2014/main" val="20000"/>
                    </a:ext>
                  </a:extLst>
                </a:gridCol>
                <a:gridCol w="2592300">
                  <a:extLst>
                    <a:ext uri="{9D8B030D-6E8A-4147-A177-3AD203B41FA5}">
                      <a16:colId xmlns:a16="http://schemas.microsoft.com/office/drawing/2014/main" val="20001"/>
                    </a:ext>
                  </a:extLst>
                </a:gridCol>
                <a:gridCol w="2376275">
                  <a:extLst>
                    <a:ext uri="{9D8B030D-6E8A-4147-A177-3AD203B41FA5}">
                      <a16:colId xmlns:a16="http://schemas.microsoft.com/office/drawing/2014/main" val="20002"/>
                    </a:ext>
                  </a:extLst>
                </a:gridCol>
              </a:tblGrid>
              <a:tr h="351700">
                <a:tc>
                  <a:txBody>
                    <a:bodyPr/>
                    <a:lstStyle/>
                    <a:p>
                      <a:pPr marL="0" marR="0" lvl="0" indent="0" algn="ctr" rtl="0">
                        <a:lnSpc>
                          <a:spcPct val="100000"/>
                        </a:lnSpc>
                        <a:spcBef>
                          <a:spcPts val="0"/>
                        </a:spcBef>
                        <a:spcAft>
                          <a:spcPts val="0"/>
                        </a:spcAft>
                        <a:buClr>
                          <a:srgbClr val="000000"/>
                        </a:buClr>
                        <a:buSzPts val="1400"/>
                        <a:buFont typeface="Arial"/>
                        <a:buNone/>
                      </a:pPr>
                      <a:endParaRPr sz="1400" b="0"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   SW</a:t>
                      </a:r>
                      <a:endParaRPr sz="14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CONSTRUCTION</a:t>
                      </a:r>
                      <a:endParaRPr sz="1400" b="1"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A Project</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1"/>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An Architecture</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2"/>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
                      </a:r>
                      <a:br>
                        <a:rPr lang="en-US" sz="1600" b="0" u="none" strike="noStrike" cap="none">
                          <a:latin typeface="Malgun Gothic"/>
                          <a:ea typeface="Malgun Gothic"/>
                          <a:cs typeface="Malgun Gothic"/>
                          <a:sym typeface="Malgun Gothic"/>
                        </a:rPr>
                      </a:br>
                      <a:r>
                        <a:rPr lang="en-US" sz="1600" b="0" u="none" strike="noStrike" cap="none">
                          <a:latin typeface="Malgun Gothic"/>
                          <a:ea typeface="Malgun Gothic"/>
                          <a:cs typeface="Malgun Gothic"/>
                          <a:sym typeface="Malgun Gothic"/>
                        </a:rPr>
                        <a:t>A Developer</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3"/>
                  </a:ext>
                </a:extLst>
              </a:tr>
            </a:tbl>
          </a:graphicData>
        </a:graphic>
      </p:graphicFrame>
      <p:grpSp>
        <p:nvGrpSpPr>
          <p:cNvPr id="1721" name="Google Shape;1721;p56"/>
          <p:cNvGrpSpPr/>
          <p:nvPr/>
        </p:nvGrpSpPr>
        <p:grpSpPr>
          <a:xfrm>
            <a:off x="2415576" y="1704494"/>
            <a:ext cx="4253784" cy="2814632"/>
            <a:chOff x="3558576" y="1704494"/>
            <a:chExt cx="4253784" cy="2814632"/>
          </a:xfrm>
        </p:grpSpPr>
        <p:sp>
          <p:nvSpPr>
            <p:cNvPr id="1722" name="Google Shape;1722;p56"/>
            <p:cNvSpPr/>
            <p:nvPr/>
          </p:nvSpPr>
          <p:spPr>
            <a:xfrm>
              <a:off x="3558576" y="2639224"/>
              <a:ext cx="1874680" cy="865469"/>
            </a:xfrm>
            <a:prstGeom prst="rect">
              <a:avLst/>
            </a:prstGeom>
            <a:solidFill>
              <a:schemeClr val="l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nvGrpSpPr>
            <p:cNvPr id="1723" name="Google Shape;1723;p56"/>
            <p:cNvGrpSpPr/>
            <p:nvPr/>
          </p:nvGrpSpPr>
          <p:grpSpPr>
            <a:xfrm>
              <a:off x="3563888" y="1704494"/>
              <a:ext cx="4248472" cy="2814632"/>
              <a:chOff x="3563888" y="1704494"/>
              <a:chExt cx="4248472" cy="2814632"/>
            </a:xfrm>
          </p:grpSpPr>
          <p:pic>
            <p:nvPicPr>
              <p:cNvPr id="1724" name="Google Shape;1724;p56" descr="mage result for software project team"/>
              <p:cNvPicPr preferRelativeResize="0"/>
              <p:nvPr/>
            </p:nvPicPr>
            <p:blipFill rotWithShape="1">
              <a:blip r:embed="rId3">
                <a:alphaModFix/>
              </a:blip>
              <a:srcRect l="24699" r="14304"/>
              <a:stretch/>
            </p:blipFill>
            <p:spPr>
              <a:xfrm>
                <a:off x="4499992" y="1715944"/>
                <a:ext cx="933264" cy="852657"/>
              </a:xfrm>
              <a:prstGeom prst="rect">
                <a:avLst/>
              </a:prstGeom>
              <a:noFill/>
              <a:ln>
                <a:noFill/>
              </a:ln>
            </p:spPr>
          </p:pic>
          <p:grpSp>
            <p:nvGrpSpPr>
              <p:cNvPr id="1725" name="Google Shape;1725;p56"/>
              <p:cNvGrpSpPr/>
              <p:nvPr/>
            </p:nvGrpSpPr>
            <p:grpSpPr>
              <a:xfrm>
                <a:off x="3563888" y="1704494"/>
                <a:ext cx="4248472" cy="2814632"/>
                <a:chOff x="3563887" y="1704484"/>
                <a:chExt cx="4248472" cy="2814632"/>
              </a:xfrm>
            </p:grpSpPr>
            <p:grpSp>
              <p:nvGrpSpPr>
                <p:cNvPr id="1726" name="Google Shape;1726;p56"/>
                <p:cNvGrpSpPr/>
                <p:nvPr/>
              </p:nvGrpSpPr>
              <p:grpSpPr>
                <a:xfrm>
                  <a:off x="3579203" y="1707656"/>
                  <a:ext cx="4233156" cy="2811460"/>
                  <a:chOff x="3309581" y="1561555"/>
                  <a:chExt cx="4570014" cy="3092605"/>
                </a:xfrm>
              </p:grpSpPr>
              <p:pic>
                <p:nvPicPr>
                  <p:cNvPr id="1727" name="Google Shape;1727;p56" descr="mage result for software project team"/>
                  <p:cNvPicPr preferRelativeResize="0"/>
                  <p:nvPr/>
                </p:nvPicPr>
                <p:blipFill rotWithShape="1">
                  <a:blip r:embed="rId3">
                    <a:alphaModFix/>
                  </a:blip>
                  <a:srcRect l="23982" t="25500" r="8889" b="13643"/>
                  <a:stretch/>
                </p:blipFill>
                <p:spPr>
                  <a:xfrm>
                    <a:off x="3309581" y="3645932"/>
                    <a:ext cx="2004656" cy="1004752"/>
                  </a:xfrm>
                  <a:prstGeom prst="rect">
                    <a:avLst/>
                  </a:prstGeom>
                  <a:noFill/>
                  <a:ln>
                    <a:noFill/>
                  </a:ln>
                </p:spPr>
              </p:pic>
              <p:pic>
                <p:nvPicPr>
                  <p:cNvPr id="1728" name="Google Shape;1728;p56" descr="mage result for construction project"/>
                  <p:cNvPicPr preferRelativeResize="0"/>
                  <p:nvPr/>
                </p:nvPicPr>
                <p:blipFill rotWithShape="1">
                  <a:blip r:embed="rId4">
                    <a:alphaModFix/>
                  </a:blip>
                  <a:srcRect t="29413" b="1191"/>
                  <a:stretch/>
                </p:blipFill>
                <p:spPr>
                  <a:xfrm>
                    <a:off x="5858404" y="1561555"/>
                    <a:ext cx="2021191" cy="934436"/>
                  </a:xfrm>
                  <a:prstGeom prst="rect">
                    <a:avLst/>
                  </a:prstGeom>
                  <a:noFill/>
                  <a:ln>
                    <a:noFill/>
                  </a:ln>
                </p:spPr>
              </p:pic>
              <p:pic>
                <p:nvPicPr>
                  <p:cNvPr id="1729" name="Google Shape;1729;p56" descr="mage result for construction architecture"/>
                  <p:cNvPicPr preferRelativeResize="0"/>
                  <p:nvPr/>
                </p:nvPicPr>
                <p:blipFill rotWithShape="1">
                  <a:blip r:embed="rId5">
                    <a:alphaModFix/>
                  </a:blip>
                  <a:srcRect/>
                  <a:stretch/>
                </p:blipFill>
                <p:spPr>
                  <a:xfrm>
                    <a:off x="5858404" y="2591271"/>
                    <a:ext cx="2021191" cy="947015"/>
                  </a:xfrm>
                  <a:prstGeom prst="rect">
                    <a:avLst/>
                  </a:prstGeom>
                  <a:noFill/>
                  <a:ln>
                    <a:noFill/>
                  </a:ln>
                </p:spPr>
              </p:pic>
              <p:pic>
                <p:nvPicPr>
                  <p:cNvPr id="1730" name="Google Shape;1730;p56" descr="mage result for construction developer"/>
                  <p:cNvPicPr preferRelativeResize="0"/>
                  <p:nvPr/>
                </p:nvPicPr>
                <p:blipFill rotWithShape="1">
                  <a:blip r:embed="rId6">
                    <a:alphaModFix/>
                  </a:blip>
                  <a:srcRect b="27777"/>
                  <a:stretch/>
                </p:blipFill>
                <p:spPr>
                  <a:xfrm>
                    <a:off x="5861083" y="3633564"/>
                    <a:ext cx="2015840" cy="1020596"/>
                  </a:xfrm>
                  <a:prstGeom prst="rect">
                    <a:avLst/>
                  </a:prstGeom>
                  <a:noFill/>
                  <a:ln>
                    <a:noFill/>
                  </a:ln>
                </p:spPr>
              </p:pic>
              <p:pic>
                <p:nvPicPr>
                  <p:cNvPr id="1731" name="Google Shape;1731;p56" descr="mage result for uml"/>
                  <p:cNvPicPr preferRelativeResize="0"/>
                  <p:nvPr/>
                </p:nvPicPr>
                <p:blipFill rotWithShape="1">
                  <a:blip r:embed="rId7">
                    <a:alphaModFix/>
                  </a:blip>
                  <a:srcRect/>
                  <a:stretch/>
                </p:blipFill>
                <p:spPr>
                  <a:xfrm>
                    <a:off x="3526259" y="2591268"/>
                    <a:ext cx="1632501" cy="947016"/>
                  </a:xfrm>
                  <a:prstGeom prst="rect">
                    <a:avLst/>
                  </a:prstGeom>
                  <a:noFill/>
                  <a:ln>
                    <a:noFill/>
                  </a:ln>
                </p:spPr>
              </p:pic>
            </p:grpSp>
            <p:pic>
              <p:nvPicPr>
                <p:cNvPr id="1732" name="Google Shape;1732;p56" descr="mage result for software project team"/>
                <p:cNvPicPr preferRelativeResize="0"/>
                <p:nvPr/>
              </p:nvPicPr>
              <p:blipFill rotWithShape="1">
                <a:blip r:embed="rId3">
                  <a:alphaModFix/>
                </a:blip>
                <a:srcRect l="24699" r="14304"/>
                <a:stretch/>
              </p:blipFill>
              <p:spPr>
                <a:xfrm>
                  <a:off x="3563887" y="1704484"/>
                  <a:ext cx="933264" cy="852657"/>
                </a:xfrm>
                <a:prstGeom prst="rect">
                  <a:avLst/>
                </a:prstGeom>
                <a:noFill/>
                <a:ln>
                  <a:noFill/>
                </a:ln>
              </p:spPr>
            </p:pic>
          </p:grpSp>
        </p:grpSp>
      </p:grpSp>
    </p:spTree>
    <p:extLst>
      <p:ext uri="{BB962C8B-B14F-4D97-AF65-F5344CB8AC3E}">
        <p14:creationId xmlns:p14="http://schemas.microsoft.com/office/powerpoint/2010/main" val="564104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A1CAC-0E57-AC48-8B8D-E4DB5310CF98}"/>
              </a:ext>
            </a:extLst>
          </p:cNvPr>
          <p:cNvSpPr>
            <a:spLocks noGrp="1"/>
          </p:cNvSpPr>
          <p:nvPr>
            <p:ph type="title"/>
          </p:nvPr>
        </p:nvSpPr>
        <p:spPr/>
        <p:txBody>
          <a:bodyPr/>
          <a:lstStyle/>
          <a:p>
            <a:r>
              <a:rPr kumimoji="1" lang="en-US" altLang="ko-Kore-KR" dirty="0"/>
              <a:t>Cognitive Cost</a:t>
            </a:r>
            <a:endParaRPr kumimoji="1" lang="ko-Kore-KR" altLang="en-US" dirty="0"/>
          </a:p>
        </p:txBody>
      </p:sp>
      <p:cxnSp>
        <p:nvCxnSpPr>
          <p:cNvPr id="5" name="직선 화살표 연결선 4">
            <a:extLst>
              <a:ext uri="{FF2B5EF4-FFF2-40B4-BE49-F238E27FC236}">
                <a16:creationId xmlns:a16="http://schemas.microsoft.com/office/drawing/2014/main" id="{C911271A-DA39-8D45-8A96-610A546059B5}"/>
              </a:ext>
            </a:extLst>
          </p:cNvPr>
          <p:cNvCxnSpPr/>
          <p:nvPr/>
        </p:nvCxnSpPr>
        <p:spPr>
          <a:xfrm flipV="1">
            <a:off x="872928" y="1796365"/>
            <a:ext cx="0" cy="225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58A3D440-A802-8446-A2DB-D7E74FCD4F48}"/>
              </a:ext>
            </a:extLst>
          </p:cNvPr>
          <p:cNvCxnSpPr>
            <a:cxnSpLocks/>
          </p:cNvCxnSpPr>
          <p:nvPr/>
        </p:nvCxnSpPr>
        <p:spPr>
          <a:xfrm flipV="1">
            <a:off x="987228" y="4168345"/>
            <a:ext cx="4862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자유형 7">
            <a:extLst>
              <a:ext uri="{FF2B5EF4-FFF2-40B4-BE49-F238E27FC236}">
                <a16:creationId xmlns:a16="http://schemas.microsoft.com/office/drawing/2014/main" id="{3770322A-E6D5-674C-BE3E-6632224F83D8}"/>
              </a:ext>
            </a:extLst>
          </p:cNvPr>
          <p:cNvSpPr/>
          <p:nvPr/>
        </p:nvSpPr>
        <p:spPr>
          <a:xfrm>
            <a:off x="1030723" y="1456501"/>
            <a:ext cx="4667082" cy="2585405"/>
          </a:xfrm>
          <a:custGeom>
            <a:avLst/>
            <a:gdLst>
              <a:gd name="connsiteX0" fmla="*/ 0 w 6222776"/>
              <a:gd name="connsiteY0" fmla="*/ 3447207 h 3447207"/>
              <a:gd name="connsiteX1" fmla="*/ 2152482 w 6222776"/>
              <a:gd name="connsiteY1" fmla="*/ 3252998 h 3447207"/>
              <a:gd name="connsiteX2" fmla="*/ 4644829 w 6222776"/>
              <a:gd name="connsiteY2" fmla="*/ 2281954 h 3447207"/>
              <a:gd name="connsiteX3" fmla="*/ 6222776 w 6222776"/>
              <a:gd name="connsiteY3" fmla="*/ 0 h 3447207"/>
            </a:gdLst>
            <a:ahLst/>
            <a:cxnLst>
              <a:cxn ang="0">
                <a:pos x="connsiteX0" y="connsiteY0"/>
              </a:cxn>
              <a:cxn ang="0">
                <a:pos x="connsiteX1" y="connsiteY1"/>
              </a:cxn>
              <a:cxn ang="0">
                <a:pos x="connsiteX2" y="connsiteY2"/>
              </a:cxn>
              <a:cxn ang="0">
                <a:pos x="connsiteX3" y="connsiteY3"/>
              </a:cxn>
            </a:cxnLst>
            <a:rect l="l" t="t" r="r" b="b"/>
            <a:pathLst>
              <a:path w="6222776" h="3447207">
                <a:moveTo>
                  <a:pt x="0" y="3447207"/>
                </a:moveTo>
                <a:cubicBezTo>
                  <a:pt x="689172" y="3447207"/>
                  <a:pt x="1378344" y="3447207"/>
                  <a:pt x="2152482" y="3252998"/>
                </a:cubicBezTo>
                <a:cubicBezTo>
                  <a:pt x="2926620" y="3058789"/>
                  <a:pt x="3966447" y="2824120"/>
                  <a:pt x="4644829" y="2281954"/>
                </a:cubicBezTo>
                <a:cubicBezTo>
                  <a:pt x="5323211" y="1739788"/>
                  <a:pt x="5915279" y="335819"/>
                  <a:pt x="62227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
        <p:nvSpPr>
          <p:cNvPr id="10" name="TextBox 9">
            <a:extLst>
              <a:ext uri="{FF2B5EF4-FFF2-40B4-BE49-F238E27FC236}">
                <a16:creationId xmlns:a16="http://schemas.microsoft.com/office/drawing/2014/main" id="{DB3C2488-B84A-474C-8B25-63FF2C1F8161}"/>
              </a:ext>
            </a:extLst>
          </p:cNvPr>
          <p:cNvSpPr txBox="1"/>
          <p:nvPr/>
        </p:nvSpPr>
        <p:spPr>
          <a:xfrm>
            <a:off x="5570355" y="4375701"/>
            <a:ext cx="1483098" cy="415498"/>
          </a:xfrm>
          <a:prstGeom prst="rect">
            <a:avLst/>
          </a:prstGeom>
          <a:noFill/>
        </p:spPr>
        <p:txBody>
          <a:bodyPr wrap="none" rtlCol="0">
            <a:spAutoFit/>
          </a:bodyPr>
          <a:lstStyle/>
          <a:p>
            <a:r>
              <a:rPr kumimoji="1" lang="en-US" altLang="ko-Kore-KR" sz="1050" dirty="0"/>
              <a:t>Size of domain model</a:t>
            </a:r>
          </a:p>
          <a:p>
            <a:r>
              <a:rPr kumimoji="1" lang="en-US" altLang="ko-Kore-KR" sz="1050" dirty="0"/>
              <a:t>(problem space)</a:t>
            </a:r>
            <a:endParaRPr kumimoji="1" lang="ko-Kore-KR" altLang="en-US" sz="1050" dirty="0"/>
          </a:p>
        </p:txBody>
      </p:sp>
      <p:sp>
        <p:nvSpPr>
          <p:cNvPr id="11" name="TextBox 10">
            <a:extLst>
              <a:ext uri="{FF2B5EF4-FFF2-40B4-BE49-F238E27FC236}">
                <a16:creationId xmlns:a16="http://schemas.microsoft.com/office/drawing/2014/main" id="{AAED0283-AFE2-EF42-B0C6-FA4235F3DED3}"/>
              </a:ext>
            </a:extLst>
          </p:cNvPr>
          <p:cNvSpPr txBox="1"/>
          <p:nvPr/>
        </p:nvSpPr>
        <p:spPr>
          <a:xfrm>
            <a:off x="376846" y="1456499"/>
            <a:ext cx="822661" cy="253916"/>
          </a:xfrm>
          <a:prstGeom prst="rect">
            <a:avLst/>
          </a:prstGeom>
          <a:noFill/>
        </p:spPr>
        <p:txBody>
          <a:bodyPr wrap="none" rtlCol="0">
            <a:spAutoFit/>
          </a:bodyPr>
          <a:lstStyle/>
          <a:p>
            <a:r>
              <a:rPr kumimoji="1" lang="en-US" altLang="ko-Kore-KR" sz="1050" dirty="0"/>
              <a:t>complexity</a:t>
            </a:r>
            <a:endParaRPr kumimoji="1" lang="ko-Kore-KR" altLang="en-US" sz="1050" dirty="0"/>
          </a:p>
        </p:txBody>
      </p:sp>
      <p:sp>
        <p:nvSpPr>
          <p:cNvPr id="12" name="직사각형 11">
            <a:extLst>
              <a:ext uri="{FF2B5EF4-FFF2-40B4-BE49-F238E27FC236}">
                <a16:creationId xmlns:a16="http://schemas.microsoft.com/office/drawing/2014/main" id="{DC2BCE90-5130-1B47-9BE1-47B1E304D2FF}"/>
              </a:ext>
            </a:extLst>
          </p:cNvPr>
          <p:cNvSpPr/>
          <p:nvPr/>
        </p:nvSpPr>
        <p:spPr>
          <a:xfrm>
            <a:off x="4289788" y="1578635"/>
            <a:ext cx="1505119" cy="2451887"/>
          </a:xfrm>
          <a:prstGeom prst="rect">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
        <p:nvSpPr>
          <p:cNvPr id="13" name="직사각형 12">
            <a:extLst>
              <a:ext uri="{FF2B5EF4-FFF2-40B4-BE49-F238E27FC236}">
                <a16:creationId xmlns:a16="http://schemas.microsoft.com/office/drawing/2014/main" id="{1083E83B-9186-D547-AF70-2FDF6A473371}"/>
              </a:ext>
            </a:extLst>
          </p:cNvPr>
          <p:cNvSpPr/>
          <p:nvPr/>
        </p:nvSpPr>
        <p:spPr>
          <a:xfrm>
            <a:off x="1030723" y="3413761"/>
            <a:ext cx="3101270" cy="616761"/>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Tree>
    <p:extLst>
      <p:ext uri="{BB962C8B-B14F-4D97-AF65-F5344CB8AC3E}">
        <p14:creationId xmlns:p14="http://schemas.microsoft.com/office/powerpoint/2010/main" val="2928820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57"/>
          <p:cNvSpPr/>
          <p:nvPr/>
        </p:nvSpPr>
        <p:spPr>
          <a:xfrm>
            <a:off x="-387423" y="1172955"/>
            <a:ext cx="7704856" cy="3482805"/>
          </a:xfrm>
          <a:prstGeom prst="rect">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a:buClr>
                <a:srgbClr val="000000"/>
              </a:buClr>
              <a:buSzPts val="1400"/>
            </a:pPr>
            <a:endParaRPr>
              <a:solidFill>
                <a:schemeClr val="lt1"/>
              </a:solidFill>
            </a:endParaRPr>
          </a:p>
        </p:txBody>
      </p:sp>
      <p:sp>
        <p:nvSpPr>
          <p:cNvPr id="1738" name="Google Shape;1738;p57"/>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In Monolith :  Single Model Fits All</a:t>
            </a:r>
            <a:endParaRPr dirty="0"/>
          </a:p>
        </p:txBody>
      </p:sp>
      <p:sp>
        <p:nvSpPr>
          <p:cNvPr id="1739" name="Google Shape;1739;p57"/>
          <p:cNvSpPr/>
          <p:nvPr/>
        </p:nvSpPr>
        <p:spPr>
          <a:xfrm>
            <a:off x="11895" y="1703988"/>
            <a:ext cx="3273091" cy="2664296"/>
          </a:xfrm>
          <a:prstGeom prst="roundRect">
            <a:avLst>
              <a:gd name="adj" fmla="val 0"/>
            </a:avLst>
          </a:prstGeom>
          <a:solidFill>
            <a:srgbClr val="F2F2F2"/>
          </a:solidFill>
          <a:ln>
            <a:noFill/>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Order</a:t>
            </a:r>
            <a:br>
              <a:rPr lang="en-US" dirty="0">
                <a:solidFill>
                  <a:schemeClr val="accent1"/>
                </a:solidFill>
                <a:latin typeface="Malgun Gothic"/>
                <a:ea typeface="Malgun Gothic"/>
                <a:cs typeface="Malgun Gothic"/>
                <a:sym typeface="Malgun Gothic"/>
              </a:rPr>
            </a:br>
            <a:r>
              <a:rPr lang="en-US" dirty="0">
                <a:solidFill>
                  <a:schemeClr val="accent1"/>
                </a:solidFill>
                <a:latin typeface="Malgun Gothic"/>
                <a:ea typeface="Malgun Gothic"/>
                <a:cs typeface="Malgun Gothic"/>
                <a:sym typeface="Malgun Gothic"/>
              </a:rPr>
              <a:t>(core domain)</a:t>
            </a:r>
            <a:endParaRPr dirty="0">
              <a:solidFill>
                <a:schemeClr val="accent1"/>
              </a:solidFill>
              <a:latin typeface="Malgun Gothic"/>
              <a:ea typeface="Malgun Gothic"/>
              <a:cs typeface="Malgun Gothic"/>
              <a:sym typeface="Malgun Gothic"/>
            </a:endParaRPr>
          </a:p>
        </p:txBody>
      </p:sp>
      <p:grpSp>
        <p:nvGrpSpPr>
          <p:cNvPr id="1740" name="Google Shape;1740;p57"/>
          <p:cNvGrpSpPr/>
          <p:nvPr/>
        </p:nvGrpSpPr>
        <p:grpSpPr>
          <a:xfrm>
            <a:off x="291416" y="2457975"/>
            <a:ext cx="2697975" cy="1682916"/>
            <a:chOff x="1417914" y="2246009"/>
            <a:chExt cx="2697975" cy="2053933"/>
          </a:xfrm>
        </p:grpSpPr>
        <p:sp>
          <p:nvSpPr>
            <p:cNvPr id="1741" name="Google Shape;1741;p57"/>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qty</a:t>
              </a:r>
              <a:endParaRPr sz="825" b="1" dirty="0">
                <a:solidFill>
                  <a:schemeClr val="lt1"/>
                </a:solidFill>
                <a:latin typeface="Malgun Gothic"/>
                <a:ea typeface="Malgun Gothic"/>
                <a:cs typeface="Malgun Gothic"/>
                <a:sym typeface="Malgun Gothic"/>
              </a:endParaRPr>
            </a:p>
          </p:txBody>
        </p:sp>
        <p:sp>
          <p:nvSpPr>
            <p:cNvPr id="1742" name="Google Shape;1742;p57"/>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Customer</a:t>
              </a:r>
              <a:endParaRPr sz="1050" b="1" dirty="0">
                <a:solidFill>
                  <a:schemeClr val="lt1"/>
                </a:solidFill>
                <a:latin typeface="Malgun Gothic"/>
                <a:ea typeface="Malgun Gothic"/>
                <a:cs typeface="Malgun Gothic"/>
                <a:sym typeface="Malgun Gothic"/>
              </a:endParaRPr>
            </a:p>
          </p:txBody>
        </p:sp>
        <p:sp>
          <p:nvSpPr>
            <p:cNvPr id="1743" name="Google Shape;1743;p57"/>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Pay</a:t>
              </a:r>
              <a:endParaRPr sz="1200" b="1" dirty="0">
                <a:solidFill>
                  <a:schemeClr val="lt1"/>
                </a:solidFill>
                <a:latin typeface="Malgun Gothic"/>
                <a:ea typeface="Malgun Gothic"/>
                <a:cs typeface="Malgun Gothic"/>
                <a:sym typeface="Malgun Gothic"/>
              </a:endParaRPr>
            </a:p>
          </p:txBody>
        </p:sp>
      </p:grpSp>
      <p:sp>
        <p:nvSpPr>
          <p:cNvPr id="1744" name="Google Shape;1744;p57"/>
          <p:cNvSpPr/>
          <p:nvPr/>
        </p:nvSpPr>
        <p:spPr>
          <a:xfrm>
            <a:off x="3645026" y="1703988"/>
            <a:ext cx="3273091" cy="2664296"/>
          </a:xfrm>
          <a:prstGeom prst="roundRect">
            <a:avLst>
              <a:gd name="adj" fmla="val 0"/>
            </a:avLst>
          </a:prstGeom>
          <a:solidFill>
            <a:srgbClr val="F2F2F2"/>
          </a:solidFill>
          <a:ln>
            <a:noFill/>
          </a:ln>
        </p:spPr>
        <p:txBody>
          <a:bodyPr spcFirstLastPara="1" wrap="square" lIns="216000" tIns="72000" rIns="144000" bIns="72000" anchor="t" anchorCtr="0">
            <a:noAutofit/>
          </a:bodyPr>
          <a:lstStyle/>
          <a:p>
            <a:pPr algn="ctr">
              <a:buClr>
                <a:schemeClr val="accent1"/>
              </a:buClr>
              <a:buSzPts val="1400"/>
            </a:pPr>
            <a:r>
              <a:rPr lang="en-US" dirty="0">
                <a:solidFill>
                  <a:schemeClr val="accent1"/>
                </a:solidFill>
              </a:rPr>
              <a:t>Delivery</a:t>
            </a:r>
            <a:endParaRPr dirty="0"/>
          </a:p>
          <a:p>
            <a:pPr algn="ctr">
              <a:buClr>
                <a:schemeClr val="accent1"/>
              </a:buClr>
              <a:buSzPts val="1400"/>
            </a:pPr>
            <a:r>
              <a:rPr lang="en-US" dirty="0">
                <a:solidFill>
                  <a:schemeClr val="accent1"/>
                </a:solidFill>
              </a:rPr>
              <a:t>(supporting sub domain)</a:t>
            </a:r>
            <a:endParaRPr dirty="0">
              <a:solidFill>
                <a:schemeClr val="accent1"/>
              </a:solidFill>
            </a:endParaRPr>
          </a:p>
        </p:txBody>
      </p:sp>
      <p:grpSp>
        <p:nvGrpSpPr>
          <p:cNvPr id="1745" name="Google Shape;1745;p57"/>
          <p:cNvGrpSpPr/>
          <p:nvPr/>
        </p:nvGrpSpPr>
        <p:grpSpPr>
          <a:xfrm>
            <a:off x="3944052" y="2429365"/>
            <a:ext cx="2650030" cy="1705140"/>
            <a:chOff x="5160916" y="3141428"/>
            <a:chExt cx="2650030" cy="2081056"/>
          </a:xfrm>
        </p:grpSpPr>
        <p:sp>
          <p:nvSpPr>
            <p:cNvPr id="1746" name="Google Shape;1746;p57"/>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lgn="ctr">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address</a:t>
              </a:r>
            </a:p>
            <a:p>
              <a:pPr marL="214313" indent="-214313" algn="ctr">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cautions</a:t>
              </a:r>
              <a:endParaRPr sz="1050" b="1" dirty="0">
                <a:solidFill>
                  <a:schemeClr val="lt1"/>
                </a:solidFill>
                <a:latin typeface="Malgun Gothic"/>
                <a:ea typeface="Malgun Gothic"/>
                <a:cs typeface="Malgun Gothic"/>
                <a:sym typeface="Malgun Gothic"/>
              </a:endParaRPr>
            </a:p>
          </p:txBody>
        </p:sp>
        <p:sp>
          <p:nvSpPr>
            <p:cNvPr id="1747" name="Google Shape;1747;p57"/>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Customer</a:t>
              </a:r>
              <a:endParaRPr sz="1050" b="1" dirty="0">
                <a:solidFill>
                  <a:schemeClr val="lt1"/>
                </a:solidFill>
                <a:latin typeface="Malgun Gothic"/>
                <a:ea typeface="Malgun Gothic"/>
                <a:cs typeface="Malgun Gothic"/>
                <a:sym typeface="Malgun Gothic"/>
              </a:endParaRPr>
            </a:p>
          </p:txBody>
        </p:sp>
        <p:sp>
          <p:nvSpPr>
            <p:cNvPr id="1748" name="Google Shape;1748;p57"/>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Address</a:t>
              </a:r>
              <a:endParaRPr sz="1200" b="1" dirty="0">
                <a:solidFill>
                  <a:schemeClr val="lt1"/>
                </a:solidFill>
                <a:latin typeface="Malgun Gothic"/>
                <a:ea typeface="Malgun Gothic"/>
                <a:cs typeface="Malgun Gothic"/>
                <a:sym typeface="Malgun Gothic"/>
              </a:endParaRPr>
            </a:p>
          </p:txBody>
        </p:sp>
      </p:grpSp>
      <p:sp>
        <p:nvSpPr>
          <p:cNvPr id="1749" name="Google Shape;1749;p57"/>
          <p:cNvSpPr/>
          <p:nvPr/>
        </p:nvSpPr>
        <p:spPr>
          <a:xfrm>
            <a:off x="23604" y="1291936"/>
            <a:ext cx="6894512" cy="307736"/>
          </a:xfrm>
          <a:prstGeom prst="rect">
            <a:avLst/>
          </a:prstGeom>
          <a:noFill/>
          <a:ln>
            <a:noFill/>
          </a:ln>
        </p:spPr>
        <p:txBody>
          <a:bodyPr spcFirstLastPara="1" wrap="square" lIns="91425" tIns="45700" rIns="91425" bIns="45700" anchor="t" anchorCtr="0">
            <a:spAutoFit/>
          </a:bodyPr>
          <a:lstStyle/>
          <a:p>
            <a:pPr algn="ctr">
              <a:buClr>
                <a:schemeClr val="dk1"/>
              </a:buClr>
              <a:buSzPts val="1400"/>
            </a:pPr>
            <a:r>
              <a:rPr lang="en-US" b="1">
                <a:solidFill>
                  <a:schemeClr val="dk1"/>
                </a:solidFill>
                <a:latin typeface="Calibri"/>
                <a:ea typeface="Calibri"/>
                <a:cs typeface="Calibri"/>
                <a:sym typeface="Calibri"/>
              </a:rPr>
              <a:t>Single Deployment Unit</a:t>
            </a:r>
            <a:r>
              <a:rPr lang="en-US" sz="1100" b="1">
                <a:solidFill>
                  <a:schemeClr val="dk1"/>
                </a:solidFill>
                <a:latin typeface="Calibri"/>
                <a:ea typeface="Calibri"/>
                <a:cs typeface="Calibri"/>
                <a:sym typeface="Calibri"/>
              </a:rPr>
              <a:t>  </a:t>
            </a:r>
            <a:endParaRPr b="1">
              <a:solidFill>
                <a:schemeClr val="dk1"/>
              </a:solidFill>
              <a:latin typeface="Calibri"/>
              <a:ea typeface="Calibri"/>
              <a:cs typeface="Calibri"/>
              <a:sym typeface="Calibri"/>
            </a:endParaRPr>
          </a:p>
        </p:txBody>
      </p:sp>
      <p:sp>
        <p:nvSpPr>
          <p:cNvPr id="15" name="Google Shape;1746;p57">
            <a:extLst>
              <a:ext uri="{FF2B5EF4-FFF2-40B4-BE49-F238E27FC236}">
                <a16:creationId xmlns:a16="http://schemas.microsoft.com/office/drawing/2014/main" id="{560F19A8-552A-CD4C-B57B-16DEE24E195C}"/>
              </a:ext>
            </a:extLst>
          </p:cNvPr>
          <p:cNvSpPr/>
          <p:nvPr/>
        </p:nvSpPr>
        <p:spPr>
          <a:xfrm>
            <a:off x="2695710" y="1800748"/>
            <a:ext cx="1481282" cy="915908"/>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750"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750" b="1" dirty="0">
                <a:solidFill>
                  <a:schemeClr val="lt1"/>
                </a:solidFill>
                <a:latin typeface="Malgun Gothic"/>
                <a:ea typeface="Malgun Gothic"/>
                <a:cs typeface="Malgun Gothic"/>
                <a:sym typeface="Malgun Gothic"/>
              </a:rPr>
              <a:t>qty</a:t>
            </a:r>
          </a:p>
          <a:p>
            <a:pPr marL="214313" indent="-214313">
              <a:buClr>
                <a:schemeClr val="lt1"/>
              </a:buClr>
              <a:buSzPts val="1200"/>
              <a:buFont typeface="Arial" panose="020B0604020202020204" pitchFamily="34" charset="0"/>
              <a:buChar char="•"/>
            </a:pPr>
            <a:r>
              <a:rPr lang="en-US" sz="750" b="1" dirty="0" err="1">
                <a:solidFill>
                  <a:schemeClr val="lt1"/>
                </a:solidFill>
                <a:latin typeface="Malgun Gothic"/>
                <a:ea typeface="Malgun Gothic"/>
                <a:cs typeface="Malgun Gothic"/>
                <a:sym typeface="Malgun Gothic"/>
              </a:rPr>
              <a:t>deliveryAddress</a:t>
            </a:r>
            <a:endParaRPr lang="en-US" sz="750" b="1" dirty="0">
              <a:solidFill>
                <a:schemeClr val="lt1"/>
              </a:solidFill>
              <a:latin typeface="Malgun Gothic"/>
              <a:ea typeface="Malgun Gothic"/>
              <a:cs typeface="Malgun Gothic"/>
              <a:sym typeface="Malgun Gothic"/>
            </a:endParaRPr>
          </a:p>
          <a:p>
            <a:pPr marL="214313" indent="-214313">
              <a:buClr>
                <a:schemeClr val="lt1"/>
              </a:buClr>
              <a:buSzPts val="1200"/>
              <a:buFont typeface="Arial" panose="020B0604020202020204" pitchFamily="34" charset="0"/>
              <a:buChar char="•"/>
            </a:pPr>
            <a:r>
              <a:rPr lang="en-US" sz="750" b="1" dirty="0" err="1">
                <a:solidFill>
                  <a:schemeClr val="lt1"/>
                </a:solidFill>
                <a:latin typeface="Malgun Gothic"/>
                <a:ea typeface="Malgun Gothic"/>
                <a:cs typeface="Malgun Gothic"/>
                <a:sym typeface="Malgun Gothic"/>
              </a:rPr>
              <a:t>deliveryCautions</a:t>
            </a:r>
            <a:endParaRPr sz="750" b="1" dirty="0">
              <a:solidFill>
                <a:schemeClr val="lt1"/>
              </a:solidFill>
              <a:latin typeface="Malgun Gothic"/>
              <a:ea typeface="Malgun Gothic"/>
              <a:cs typeface="Malgun Gothic"/>
              <a:sym typeface="Malgun Gothic"/>
            </a:endParaRPr>
          </a:p>
        </p:txBody>
      </p:sp>
      <p:cxnSp>
        <p:nvCxnSpPr>
          <p:cNvPr id="3" name="직선 화살표 연결선 2">
            <a:extLst>
              <a:ext uri="{FF2B5EF4-FFF2-40B4-BE49-F238E27FC236}">
                <a16:creationId xmlns:a16="http://schemas.microsoft.com/office/drawing/2014/main" id="{39FA7809-E9EC-7D46-B66D-801C9B0298C1}"/>
              </a:ext>
            </a:extLst>
          </p:cNvPr>
          <p:cNvCxnSpPr/>
          <p:nvPr/>
        </p:nvCxnSpPr>
        <p:spPr>
          <a:xfrm flipV="1">
            <a:off x="2223292" y="2457977"/>
            <a:ext cx="682718" cy="395605"/>
          </a:xfrm>
          <a:prstGeom prst="straightConnector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5E8F422-6E8A-2546-B0C9-3C60DEC7EAEC}"/>
              </a:ext>
            </a:extLst>
          </p:cNvPr>
          <p:cNvCxnSpPr>
            <a:cxnSpLocks/>
            <a:stCxn id="1746" idx="2"/>
          </p:cNvCxnSpPr>
          <p:nvPr/>
        </p:nvCxnSpPr>
        <p:spPr>
          <a:xfrm flipH="1" flipV="1">
            <a:off x="3967702" y="2469782"/>
            <a:ext cx="732464" cy="417539"/>
          </a:xfrm>
          <a:prstGeom prst="straightConnector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DBAEF3-E5D9-2042-B0EE-2C8B0F2407BA}"/>
              </a:ext>
            </a:extLst>
          </p:cNvPr>
          <p:cNvSpPr txBox="1"/>
          <p:nvPr/>
        </p:nvSpPr>
        <p:spPr>
          <a:xfrm>
            <a:off x="2227112" y="2602734"/>
            <a:ext cx="1300356" cy="646331"/>
          </a:xfrm>
          <a:prstGeom prst="rect">
            <a:avLst/>
          </a:prstGeom>
          <a:noFill/>
        </p:spPr>
        <p:txBody>
          <a:bodyPr wrap="none" rtlCol="0">
            <a:spAutoFit/>
          </a:bodyPr>
          <a:lstStyle/>
          <a:p>
            <a:r>
              <a:rPr kumimoji="1" lang="en-US" altLang="ko-US" sz="1800" dirty="0"/>
              <a:t>Generalize</a:t>
            </a:r>
          </a:p>
          <a:p>
            <a:r>
              <a:rPr kumimoji="1" lang="en-US" altLang="ko-US" sz="1800" dirty="0"/>
              <a:t>Normalize</a:t>
            </a:r>
            <a:endParaRPr kumimoji="1" lang="ko-US" altLang="en-US" sz="1800" dirty="0"/>
          </a:p>
        </p:txBody>
      </p:sp>
      <p:sp>
        <p:nvSpPr>
          <p:cNvPr id="23" name="TextBox 22">
            <a:extLst>
              <a:ext uri="{FF2B5EF4-FFF2-40B4-BE49-F238E27FC236}">
                <a16:creationId xmlns:a16="http://schemas.microsoft.com/office/drawing/2014/main" id="{8C654DFE-F37A-014D-A502-B6BF40600830}"/>
              </a:ext>
            </a:extLst>
          </p:cNvPr>
          <p:cNvSpPr txBox="1"/>
          <p:nvPr/>
        </p:nvSpPr>
        <p:spPr>
          <a:xfrm>
            <a:off x="3639578" y="2595351"/>
            <a:ext cx="1300356" cy="646331"/>
          </a:xfrm>
          <a:prstGeom prst="rect">
            <a:avLst/>
          </a:prstGeom>
          <a:noFill/>
        </p:spPr>
        <p:txBody>
          <a:bodyPr wrap="none" rtlCol="0">
            <a:spAutoFit/>
          </a:bodyPr>
          <a:lstStyle/>
          <a:p>
            <a:r>
              <a:rPr kumimoji="1" lang="en-US" altLang="ko-US" sz="1800" dirty="0"/>
              <a:t>Generalize</a:t>
            </a:r>
          </a:p>
          <a:p>
            <a:r>
              <a:rPr kumimoji="1" lang="en-US" altLang="ko-US" sz="1800" dirty="0"/>
              <a:t>Normalize</a:t>
            </a:r>
            <a:endParaRPr kumimoji="1" lang="ko-US" altLang="en-US" sz="1800" dirty="0"/>
          </a:p>
        </p:txBody>
      </p:sp>
    </p:spTree>
    <p:extLst>
      <p:ext uri="{BB962C8B-B14F-4D97-AF65-F5344CB8AC3E}">
        <p14:creationId xmlns:p14="http://schemas.microsoft.com/office/powerpoint/2010/main" val="215606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58"/>
          <p:cNvSpPr/>
          <p:nvPr/>
        </p:nvSpPr>
        <p:spPr>
          <a:xfrm>
            <a:off x="2948549" y="2528546"/>
            <a:ext cx="1099458" cy="950506"/>
          </a:xfrm>
          <a:prstGeom prst="rect">
            <a:avLst/>
          </a:prstGeom>
          <a:solidFill>
            <a:schemeClr val="accent6"/>
          </a:solidFill>
          <a:ln>
            <a:noFill/>
          </a:ln>
        </p:spPr>
        <p:txBody>
          <a:bodyPr spcFirstLastPara="1" wrap="square" lIns="91425" tIns="45700" rIns="91425" bIns="45700" anchor="ctr" anchorCtr="0">
            <a:noAutofit/>
          </a:bodyPr>
          <a:lstStyle/>
          <a:p>
            <a:pPr algn="ctr">
              <a:buClr>
                <a:schemeClr val="lt1"/>
              </a:buClr>
              <a:buSzPts val="1200"/>
            </a:pPr>
            <a:r>
              <a:rPr lang="en-US" sz="1200" dirty="0">
                <a:solidFill>
                  <a:schemeClr val="lt1"/>
                </a:solidFill>
                <a:latin typeface="Malgun Gothic"/>
                <a:ea typeface="Malgun Gothic"/>
                <a:cs typeface="Malgun Gothic"/>
                <a:sym typeface="Malgun Gothic"/>
              </a:rPr>
              <a:t>Anti-corruption layer</a:t>
            </a:r>
            <a:endParaRPr sz="1200" dirty="0">
              <a:solidFill>
                <a:schemeClr val="lt1"/>
              </a:solidFill>
              <a:latin typeface="Malgun Gothic"/>
              <a:ea typeface="Malgun Gothic"/>
              <a:cs typeface="Malgun Gothic"/>
              <a:sym typeface="Malgun Gothic"/>
            </a:endParaRPr>
          </a:p>
        </p:txBody>
      </p:sp>
      <p:sp>
        <p:nvSpPr>
          <p:cNvPr id="1755" name="Google Shape;1755;p58"/>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In MSA :  Multiple Models</a:t>
            </a:r>
            <a:endParaRPr dirty="0"/>
          </a:p>
        </p:txBody>
      </p:sp>
      <p:sp>
        <p:nvSpPr>
          <p:cNvPr id="1756" name="Google Shape;1756;p58"/>
          <p:cNvSpPr txBox="1"/>
          <p:nvPr/>
        </p:nvSpPr>
        <p:spPr>
          <a:xfrm rot="900000">
            <a:off x="3221423" y="974784"/>
            <a:ext cx="1471878"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a:latin typeface="Calibri"/>
                <a:ea typeface="Calibri"/>
                <a:cs typeface="Calibri"/>
                <a:sym typeface="Calibri"/>
              </a:rPr>
              <a:t>Context Mapping</a:t>
            </a:r>
            <a:endParaRPr b="1">
              <a:latin typeface="Calibri"/>
              <a:ea typeface="Calibri"/>
              <a:cs typeface="Calibri"/>
              <a:sym typeface="Calibri"/>
            </a:endParaRPr>
          </a:p>
        </p:txBody>
      </p:sp>
      <p:cxnSp>
        <p:nvCxnSpPr>
          <p:cNvPr id="1757" name="Google Shape;1757;p58"/>
          <p:cNvCxnSpPr/>
          <p:nvPr/>
        </p:nvCxnSpPr>
        <p:spPr>
          <a:xfrm rot="5400000">
            <a:off x="3029749" y="1627028"/>
            <a:ext cx="1172100" cy="490500"/>
          </a:xfrm>
          <a:prstGeom prst="curvedConnector3">
            <a:avLst>
              <a:gd name="adj1" fmla="val 50006"/>
            </a:avLst>
          </a:prstGeom>
          <a:noFill/>
          <a:ln w="9525" cap="flat" cmpd="sng">
            <a:solidFill>
              <a:schemeClr val="accent3"/>
            </a:solidFill>
            <a:prstDash val="solid"/>
            <a:miter lim="800000"/>
            <a:headEnd type="none" w="sm" len="sm"/>
            <a:tailEnd type="triangle" w="med" len="med"/>
          </a:ln>
        </p:spPr>
      </p:cxnSp>
      <p:sp>
        <p:nvSpPr>
          <p:cNvPr id="1758" name="Google Shape;1758;p58"/>
          <p:cNvSpPr/>
          <p:nvPr/>
        </p:nvSpPr>
        <p:spPr>
          <a:xfrm>
            <a:off x="-324541" y="1695043"/>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Order</a:t>
            </a:r>
            <a:br>
              <a:rPr lang="en-US" dirty="0">
                <a:solidFill>
                  <a:schemeClr val="accent1"/>
                </a:solidFill>
                <a:latin typeface="Malgun Gothic"/>
                <a:ea typeface="Malgun Gothic"/>
                <a:cs typeface="Malgun Gothic"/>
                <a:sym typeface="Malgun Gothic"/>
              </a:rPr>
            </a:br>
            <a:r>
              <a:rPr lang="en-US" dirty="0">
                <a:solidFill>
                  <a:schemeClr val="accent1"/>
                </a:solidFill>
                <a:latin typeface="Malgun Gothic"/>
                <a:ea typeface="Malgun Gothic"/>
                <a:cs typeface="Malgun Gothic"/>
                <a:sym typeface="Malgun Gothic"/>
              </a:rPr>
              <a:t>(core domain)</a:t>
            </a:r>
            <a:endParaRPr dirty="0">
              <a:solidFill>
                <a:schemeClr val="accent1"/>
              </a:solidFill>
              <a:latin typeface="Malgun Gothic"/>
              <a:ea typeface="Malgun Gothic"/>
              <a:cs typeface="Malgun Gothic"/>
              <a:sym typeface="Malgun Gothic"/>
            </a:endParaRPr>
          </a:p>
        </p:txBody>
      </p:sp>
      <p:sp>
        <p:nvSpPr>
          <p:cNvPr id="1759" name="Google Shape;1759;p58"/>
          <p:cNvSpPr/>
          <p:nvPr/>
        </p:nvSpPr>
        <p:spPr>
          <a:xfrm>
            <a:off x="4048009" y="1695043"/>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Delivery</a:t>
            </a:r>
            <a:endParaRPr dirty="0"/>
          </a:p>
          <a:p>
            <a:pPr lvl="1" algn="ctr">
              <a:buClr>
                <a:schemeClr val="accent1"/>
              </a:buClr>
              <a:buSzPts val="1400"/>
            </a:pPr>
            <a:r>
              <a:rPr lang="en-US" dirty="0">
                <a:solidFill>
                  <a:schemeClr val="accent1"/>
                </a:solidFill>
                <a:latin typeface="Malgun Gothic"/>
                <a:ea typeface="Malgun Gothic"/>
                <a:cs typeface="Malgun Gothic"/>
                <a:sym typeface="Malgun Gothic"/>
              </a:rPr>
              <a:t>(supporting sub domain)</a:t>
            </a:r>
            <a:endParaRPr dirty="0">
              <a:solidFill>
                <a:schemeClr val="accent1"/>
              </a:solidFill>
              <a:latin typeface="Malgun Gothic"/>
              <a:ea typeface="Malgun Gothic"/>
              <a:cs typeface="Malgun Gothic"/>
              <a:sym typeface="Malgun Gothic"/>
            </a:endParaRPr>
          </a:p>
        </p:txBody>
      </p:sp>
      <p:grpSp>
        <p:nvGrpSpPr>
          <p:cNvPr id="1760" name="Google Shape;1760;p58"/>
          <p:cNvGrpSpPr/>
          <p:nvPr/>
        </p:nvGrpSpPr>
        <p:grpSpPr>
          <a:xfrm>
            <a:off x="-42038" y="2454592"/>
            <a:ext cx="2697975" cy="1682916"/>
            <a:chOff x="1417914" y="2246009"/>
            <a:chExt cx="2697975" cy="2053933"/>
          </a:xfrm>
        </p:grpSpPr>
        <p:sp>
          <p:nvSpPr>
            <p:cNvPr id="1761" name="Google Shape;1761;p58"/>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qty</a:t>
              </a:r>
              <a:endParaRPr sz="825" b="1" dirty="0">
                <a:solidFill>
                  <a:schemeClr val="lt1"/>
                </a:solidFill>
                <a:latin typeface="Malgun Gothic"/>
                <a:ea typeface="Malgun Gothic"/>
                <a:cs typeface="Malgun Gothic"/>
                <a:sym typeface="Malgun Gothic"/>
              </a:endParaRPr>
            </a:p>
          </p:txBody>
        </p:sp>
        <p:sp>
          <p:nvSpPr>
            <p:cNvPr id="1762" name="Google Shape;1762;p58"/>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63" name="Google Shape;1763;p58"/>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Pay</a:t>
              </a:r>
              <a:endParaRPr sz="1200" b="1" dirty="0">
                <a:solidFill>
                  <a:schemeClr val="lt1"/>
                </a:solidFill>
                <a:latin typeface="Malgun Gothic"/>
                <a:ea typeface="Malgun Gothic"/>
                <a:cs typeface="Malgun Gothic"/>
                <a:sym typeface="Malgun Gothic"/>
              </a:endParaRPr>
            </a:p>
          </p:txBody>
        </p:sp>
      </p:grpSp>
      <p:grpSp>
        <p:nvGrpSpPr>
          <p:cNvPr id="1764" name="Google Shape;1764;p58"/>
          <p:cNvGrpSpPr/>
          <p:nvPr/>
        </p:nvGrpSpPr>
        <p:grpSpPr>
          <a:xfrm>
            <a:off x="4378455" y="2454592"/>
            <a:ext cx="2650030" cy="1705140"/>
            <a:chOff x="5160916" y="3141428"/>
            <a:chExt cx="2650030" cy="2081056"/>
          </a:xfrm>
        </p:grpSpPr>
        <p:sp>
          <p:nvSpPr>
            <p:cNvPr id="1765" name="Google Shape;1765;p58"/>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Delivery</a:t>
              </a:r>
            </a:p>
            <a:p>
              <a:pPr marL="214313" indent="-214313">
                <a:buClr>
                  <a:schemeClr val="lt1"/>
                </a:buClr>
                <a:buSzPts val="1200"/>
                <a:buFont typeface="Arial" panose="020B0604020202020204" pitchFamily="34" charset="0"/>
                <a:buChar char="•"/>
              </a:pPr>
              <a:r>
                <a:rPr lang="en-US" altLang="ko-US" sz="825" b="1" dirty="0" err="1">
                  <a:solidFill>
                    <a:schemeClr val="lt1"/>
                  </a:solidFill>
                  <a:latin typeface="Malgun Gothic"/>
                  <a:ea typeface="Malgun Gothic"/>
                  <a:cs typeface="Malgun Gothic"/>
                  <a:sym typeface="Malgun Gothic"/>
                </a:rPr>
                <a:t>orderId</a:t>
              </a:r>
              <a:endParaRPr lang="en-US" altLang="ko-US" sz="825" b="1" dirty="0">
                <a:solidFill>
                  <a:schemeClr val="lt1"/>
                </a:solidFill>
                <a:latin typeface="Malgun Gothic"/>
                <a:ea typeface="Malgun Gothic"/>
                <a:cs typeface="Malgun Gothic"/>
                <a:sym typeface="Malgun Gothic"/>
              </a:endParaRP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address</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cautions</a:t>
              </a:r>
              <a:endParaRPr sz="825" b="1" dirty="0">
                <a:solidFill>
                  <a:schemeClr val="lt1"/>
                </a:solidFill>
                <a:latin typeface="Malgun Gothic"/>
                <a:ea typeface="Malgun Gothic"/>
                <a:cs typeface="Malgun Gothic"/>
                <a:sym typeface="Malgun Gothic"/>
              </a:endParaRPr>
            </a:p>
          </p:txBody>
        </p:sp>
        <p:sp>
          <p:nvSpPr>
            <p:cNvPr id="1766" name="Google Shape;1766;p58"/>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67" name="Google Shape;1767;p58"/>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Address</a:t>
              </a:r>
              <a:endParaRPr sz="1200" b="1" dirty="0">
                <a:solidFill>
                  <a:schemeClr val="lt1"/>
                </a:solidFill>
                <a:latin typeface="Malgun Gothic"/>
                <a:ea typeface="Malgun Gothic"/>
                <a:cs typeface="Malgun Gothic"/>
                <a:sym typeface="Malgun Gothic"/>
              </a:endParaRPr>
            </a:p>
          </p:txBody>
        </p:sp>
      </p:grpSp>
      <p:sp>
        <p:nvSpPr>
          <p:cNvPr id="16" name="TextBox 15">
            <a:extLst>
              <a:ext uri="{FF2B5EF4-FFF2-40B4-BE49-F238E27FC236}">
                <a16:creationId xmlns:a16="http://schemas.microsoft.com/office/drawing/2014/main" id="{F4BF8D5F-DC51-6D40-8B70-B02DB2936C9C}"/>
              </a:ext>
            </a:extLst>
          </p:cNvPr>
          <p:cNvSpPr txBox="1"/>
          <p:nvPr/>
        </p:nvSpPr>
        <p:spPr>
          <a:xfrm>
            <a:off x="-392097" y="928035"/>
            <a:ext cx="2751761" cy="646331"/>
          </a:xfrm>
          <a:prstGeom prst="rect">
            <a:avLst/>
          </a:prstGeom>
          <a:noFill/>
        </p:spPr>
        <p:txBody>
          <a:bodyPr wrap="square" rtlCol="0">
            <a:spAutoFit/>
          </a:bodyPr>
          <a:lstStyle/>
          <a:p>
            <a:r>
              <a:rPr kumimoji="1" lang="en-US" altLang="ko-US" sz="1800" dirty="0"/>
              <a:t>Don’t Generalize across different sub domains!</a:t>
            </a:r>
            <a:endParaRPr kumimoji="1" lang="ko-US" altLang="en-US" sz="1800" dirty="0"/>
          </a:p>
        </p:txBody>
      </p:sp>
    </p:spTree>
    <p:extLst>
      <p:ext uri="{BB962C8B-B14F-4D97-AF65-F5344CB8AC3E}">
        <p14:creationId xmlns:p14="http://schemas.microsoft.com/office/powerpoint/2010/main" val="2366980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2F4999-A5C2-6E4F-BB1B-831FA4ABF97A}"/>
              </a:ext>
            </a:extLst>
          </p:cNvPr>
          <p:cNvSpPr>
            <a:spLocks noGrp="1"/>
          </p:cNvSpPr>
          <p:nvPr>
            <p:ph type="title"/>
          </p:nvPr>
        </p:nvSpPr>
        <p:spPr/>
        <p:txBody>
          <a:bodyPr>
            <a:normAutofit/>
          </a:bodyPr>
          <a:lstStyle/>
          <a:p>
            <a:r>
              <a:rPr kumimoji="1" lang="en-US" altLang="ko-Kore-KR" sz="3000" dirty="0"/>
              <a:t>Comparison of Total Communication Cost</a:t>
            </a:r>
            <a:endParaRPr kumimoji="1" lang="ko-Kore-KR" altLang="en-US" sz="3000" dirty="0"/>
          </a:p>
        </p:txBody>
      </p:sp>
      <p:sp>
        <p:nvSpPr>
          <p:cNvPr id="3" name="내용 개체 틀 2">
            <a:extLst>
              <a:ext uri="{FF2B5EF4-FFF2-40B4-BE49-F238E27FC236}">
                <a16:creationId xmlns:a16="http://schemas.microsoft.com/office/drawing/2014/main" id="{6F7F2295-4F9C-DC4E-8706-38289B4CCBB1}"/>
              </a:ext>
            </a:extLst>
          </p:cNvPr>
          <p:cNvSpPr>
            <a:spLocks noGrp="1"/>
          </p:cNvSpPr>
          <p:nvPr>
            <p:ph idx="1"/>
          </p:nvPr>
        </p:nvSpPr>
        <p:spPr>
          <a:xfrm>
            <a:off x="-371475" y="1621428"/>
            <a:ext cx="3218584" cy="2977007"/>
          </a:xfrm>
        </p:spPr>
        <p:txBody>
          <a:bodyPr>
            <a:normAutofit/>
          </a:bodyPr>
          <a:lstStyle/>
          <a:p>
            <a:r>
              <a:rPr kumimoji="1" lang="en-US" altLang="ko-Kore-KR" sz="1500" dirty="0"/>
              <a:t>Generalization and Normalization of single language</a:t>
            </a:r>
            <a:endParaRPr kumimoji="1" lang="ko-Kore-KR" altLang="en-US" sz="1500" dirty="0"/>
          </a:p>
        </p:txBody>
      </p:sp>
      <p:sp>
        <p:nvSpPr>
          <p:cNvPr id="4" name="내용 개체 틀 2">
            <a:extLst>
              <a:ext uri="{FF2B5EF4-FFF2-40B4-BE49-F238E27FC236}">
                <a16:creationId xmlns:a16="http://schemas.microsoft.com/office/drawing/2014/main" id="{3C1F0034-FBDA-344F-8D70-3E274A4CCE35}"/>
              </a:ext>
            </a:extLst>
          </p:cNvPr>
          <p:cNvSpPr txBox="1">
            <a:spLocks/>
          </p:cNvSpPr>
          <p:nvPr/>
        </p:nvSpPr>
        <p:spPr>
          <a:xfrm>
            <a:off x="3852138" y="1144779"/>
            <a:ext cx="3218584" cy="2977007"/>
          </a:xfrm>
          <a:prstGeom prst="rect">
            <a:avLst/>
          </a:prstGeom>
        </p:spPr>
        <p:txBody>
          <a:bodyPr lIns="82296" tIns="82296" rIns="82296" bIns="68580"/>
          <a:lstStyle>
            <a:lvl1pPr marL="0" indent="0" algn="l" defTabSz="914400" rtl="0" eaLnBrk="1" latinLnBrk="0" hangingPunct="1">
              <a:lnSpc>
                <a:spcPct val="120000"/>
              </a:lnSpc>
              <a:spcBef>
                <a:spcPts val="1000"/>
              </a:spcBef>
              <a:buFontTx/>
              <a:buNone/>
              <a:defRPr sz="2000" kern="1200" spc="30">
                <a:solidFill>
                  <a:schemeClr val="tx2"/>
                </a:solidFill>
                <a:latin typeface="+mn-lt"/>
                <a:ea typeface="+mn-ea"/>
                <a:cs typeface="+mn-cs"/>
              </a:defRPr>
            </a:lvl1pPr>
            <a:lvl2pPr marL="274320" indent="-228600" algn="l" defTabSz="914400" rtl="0" eaLnBrk="1" latinLnBrk="0" hangingPunct="1">
              <a:lnSpc>
                <a:spcPct val="120000"/>
              </a:lnSpc>
              <a:spcBef>
                <a:spcPts val="500"/>
              </a:spcBef>
              <a:buSzPct val="85000"/>
              <a:buFont typeface="Arial" panose="020B0604020202020204" pitchFamily="34" charset="0"/>
              <a:buChar char="•"/>
              <a:defRPr sz="1800" kern="1200" spc="30">
                <a:solidFill>
                  <a:schemeClr val="tx2"/>
                </a:solidFill>
                <a:latin typeface="+mn-lt"/>
                <a:ea typeface="+mn-ea"/>
                <a:cs typeface="+mn-cs"/>
              </a:defRPr>
            </a:lvl2pPr>
            <a:lvl3pPr marL="274320" indent="0" algn="l" defTabSz="914400" rtl="0" eaLnBrk="1" latinLnBrk="0" hangingPunct="1">
              <a:lnSpc>
                <a:spcPct val="120000"/>
              </a:lnSpc>
              <a:spcBef>
                <a:spcPts val="500"/>
              </a:spcBef>
              <a:buFontTx/>
              <a:buNone/>
              <a:defRPr sz="1600" kern="1200" spc="30">
                <a:solidFill>
                  <a:schemeClr val="tx2"/>
                </a:solidFill>
                <a:latin typeface="+mn-lt"/>
                <a:ea typeface="+mn-ea"/>
                <a:cs typeface="+mn-cs"/>
              </a:defRPr>
            </a:lvl3pPr>
            <a:lvl4pPr marL="548640" indent="-228600" algn="l" defTabSz="914400" rtl="0" eaLnBrk="1" latinLnBrk="0" hangingPunct="1">
              <a:lnSpc>
                <a:spcPct val="120000"/>
              </a:lnSpc>
              <a:spcBef>
                <a:spcPts val="500"/>
              </a:spcBef>
              <a:buFont typeface="Arial" panose="020B0604020202020204" pitchFamily="34" charset="0"/>
              <a:buChar char="•"/>
              <a:defRPr sz="1400" kern="1200" spc="30">
                <a:solidFill>
                  <a:schemeClr val="tx2"/>
                </a:solidFill>
                <a:latin typeface="+mn-lt"/>
                <a:ea typeface="+mn-ea"/>
                <a:cs typeface="+mn-cs"/>
              </a:defRPr>
            </a:lvl4pPr>
            <a:lvl5pPr marL="548640" indent="0" algn="l" defTabSz="914400" rtl="0" eaLnBrk="1" latinLnBrk="0" hangingPunct="1">
              <a:lnSpc>
                <a:spcPct val="120000"/>
              </a:lnSpc>
              <a:spcBef>
                <a:spcPts val="500"/>
              </a:spcBef>
              <a:buFontTx/>
              <a:buNone/>
              <a:defRPr sz="1400" kern="1200" spc="3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buFont typeface="Arial" panose="020B0604020202020204" pitchFamily="34" charset="0"/>
              <a:buChar char="•"/>
            </a:pPr>
            <a:r>
              <a:rPr kumimoji="1" lang="en-US" altLang="ko-Kore-KR" sz="1500" dirty="0"/>
              <a:t>Translators between multiple language</a:t>
            </a:r>
          </a:p>
          <a:p>
            <a:pPr marL="257175" indent="-257175">
              <a:buFont typeface="Arial" panose="020B0604020202020204" pitchFamily="34" charset="0"/>
              <a:buChar char="•"/>
            </a:pPr>
            <a:r>
              <a:rPr kumimoji="1" lang="en-US" altLang="ko-Kore-KR" sz="1500" dirty="0"/>
              <a:t>Anti-corruption between Multiple languages</a:t>
            </a:r>
            <a:endParaRPr kumimoji="1" lang="ko-Kore-KR" altLang="en-US" sz="1500" dirty="0"/>
          </a:p>
        </p:txBody>
      </p:sp>
      <p:pic>
        <p:nvPicPr>
          <p:cNvPr id="2050" name="Picture 2" descr="동시통역사, 늘 새로움을 추구하는 매력적인 직종 - 데일리투머로우">
            <a:extLst>
              <a:ext uri="{FF2B5EF4-FFF2-40B4-BE49-F238E27FC236}">
                <a16:creationId xmlns:a16="http://schemas.microsoft.com/office/drawing/2014/main" id="{F1BA3C01-F247-7E4C-975D-F65A5F985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360" y="2421998"/>
            <a:ext cx="2763658" cy="231024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BE6C653F-DE7F-084A-9C71-A306B4236A8D}"/>
              </a:ext>
            </a:extLst>
          </p:cNvPr>
          <p:cNvPicPr>
            <a:picLocks noChangeAspect="1"/>
          </p:cNvPicPr>
          <p:nvPr/>
        </p:nvPicPr>
        <p:blipFill>
          <a:blip r:embed="rId3"/>
          <a:stretch>
            <a:fillRect/>
          </a:stretch>
        </p:blipFill>
        <p:spPr>
          <a:xfrm>
            <a:off x="-54940" y="2352676"/>
            <a:ext cx="2915581" cy="2215841"/>
          </a:xfrm>
          <a:prstGeom prst="rect">
            <a:avLst/>
          </a:prstGeom>
        </p:spPr>
      </p:pic>
    </p:spTree>
    <p:extLst>
      <p:ext uri="{BB962C8B-B14F-4D97-AF65-F5344CB8AC3E}">
        <p14:creationId xmlns:p14="http://schemas.microsoft.com/office/powerpoint/2010/main" val="37610261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59"/>
          <p:cNvSpPr/>
          <p:nvPr/>
        </p:nvSpPr>
        <p:spPr>
          <a:xfrm>
            <a:off x="-324542" y="1695042"/>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a:solidFill>
                  <a:schemeClr val="accent1"/>
                </a:solidFill>
                <a:latin typeface="Malgun Gothic"/>
                <a:ea typeface="Malgun Gothic"/>
                <a:cs typeface="Malgun Gothic"/>
                <a:sym typeface="Malgun Gothic"/>
              </a:rPr>
              <a:t>Front</a:t>
            </a:r>
            <a:br>
              <a:rPr lang="en-US">
                <a:solidFill>
                  <a:schemeClr val="accent1"/>
                </a:solidFill>
                <a:latin typeface="Malgun Gothic"/>
                <a:ea typeface="Malgun Gothic"/>
                <a:cs typeface="Malgun Gothic"/>
                <a:sym typeface="Malgun Gothic"/>
              </a:rPr>
            </a:br>
            <a:r>
              <a:rPr lang="en-US">
                <a:solidFill>
                  <a:schemeClr val="accent1"/>
                </a:solidFill>
                <a:latin typeface="Malgun Gothic"/>
                <a:ea typeface="Malgun Gothic"/>
                <a:cs typeface="Malgun Gothic"/>
                <a:sym typeface="Malgun Gothic"/>
              </a:rPr>
              <a:t>(core)</a:t>
            </a:r>
            <a:endParaRPr>
              <a:solidFill>
                <a:schemeClr val="accent1"/>
              </a:solidFill>
              <a:latin typeface="Malgun Gothic"/>
              <a:ea typeface="Malgun Gothic"/>
              <a:cs typeface="Malgun Gothic"/>
              <a:sym typeface="Malgun Gothic"/>
            </a:endParaRPr>
          </a:p>
        </p:txBody>
      </p:sp>
      <p:sp>
        <p:nvSpPr>
          <p:cNvPr id="1773" name="Google Shape;1773;p59"/>
          <p:cNvSpPr/>
          <p:nvPr/>
        </p:nvSpPr>
        <p:spPr>
          <a:xfrm>
            <a:off x="4048008" y="1695042"/>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a:solidFill>
                  <a:schemeClr val="accent1"/>
                </a:solidFill>
                <a:latin typeface="Malgun Gothic"/>
                <a:ea typeface="Malgun Gothic"/>
                <a:cs typeface="Malgun Gothic"/>
                <a:sym typeface="Malgun Gothic"/>
              </a:rPr>
              <a:t>Store</a:t>
            </a:r>
            <a:endParaRPr/>
          </a:p>
          <a:p>
            <a:pPr lvl="1" algn="ctr">
              <a:buClr>
                <a:schemeClr val="accent1"/>
              </a:buClr>
              <a:buSzPts val="1400"/>
            </a:pPr>
            <a:r>
              <a:rPr lang="en-US">
                <a:solidFill>
                  <a:schemeClr val="accent1"/>
                </a:solidFill>
                <a:latin typeface="Malgun Gothic"/>
                <a:ea typeface="Malgun Gothic"/>
                <a:cs typeface="Malgun Gothic"/>
                <a:sym typeface="Malgun Gothic"/>
              </a:rPr>
              <a:t>(supporting)</a:t>
            </a:r>
            <a:endParaRPr>
              <a:solidFill>
                <a:schemeClr val="accent1"/>
              </a:solidFill>
              <a:latin typeface="Malgun Gothic"/>
              <a:ea typeface="Malgun Gothic"/>
              <a:cs typeface="Malgun Gothic"/>
              <a:sym typeface="Malgun Gothic"/>
            </a:endParaRPr>
          </a:p>
        </p:txBody>
      </p:sp>
      <p:grpSp>
        <p:nvGrpSpPr>
          <p:cNvPr id="1774" name="Google Shape;1774;p59"/>
          <p:cNvGrpSpPr/>
          <p:nvPr/>
        </p:nvGrpSpPr>
        <p:grpSpPr>
          <a:xfrm>
            <a:off x="-42039" y="2454592"/>
            <a:ext cx="2697975" cy="1682916"/>
            <a:chOff x="1417914" y="2246009"/>
            <a:chExt cx="2697975" cy="2053933"/>
          </a:xfrm>
        </p:grpSpPr>
        <p:sp>
          <p:nvSpPr>
            <p:cNvPr id="1775" name="Google Shape;1775;p59"/>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a:solidFill>
                    <a:schemeClr val="lt1"/>
                  </a:solidFill>
                  <a:latin typeface="Malgun Gothic"/>
                  <a:ea typeface="Malgun Gothic"/>
                  <a:cs typeface="Malgun Gothic"/>
                  <a:sym typeface="Malgun Gothic"/>
                </a:rPr>
                <a:t>Order</a:t>
              </a:r>
              <a:endParaRPr sz="1200" b="1">
                <a:solidFill>
                  <a:schemeClr val="lt1"/>
                </a:solidFill>
                <a:latin typeface="Malgun Gothic"/>
                <a:ea typeface="Malgun Gothic"/>
                <a:cs typeface="Malgun Gothic"/>
                <a:sym typeface="Malgun Gothic"/>
              </a:endParaRPr>
            </a:p>
          </p:txBody>
        </p:sp>
        <p:sp>
          <p:nvSpPr>
            <p:cNvPr id="1776" name="Google Shape;1776;p59"/>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77" name="Google Shape;1777;p59"/>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a:solidFill>
                    <a:schemeClr val="lt1"/>
                  </a:solidFill>
                  <a:latin typeface="Malgun Gothic"/>
                  <a:ea typeface="Malgun Gothic"/>
                  <a:cs typeface="Malgun Gothic"/>
                  <a:sym typeface="Malgun Gothic"/>
                </a:rPr>
                <a:t>Pay</a:t>
              </a:r>
              <a:endParaRPr sz="1200" b="1">
                <a:solidFill>
                  <a:schemeClr val="lt1"/>
                </a:solidFill>
                <a:latin typeface="Malgun Gothic"/>
                <a:ea typeface="Malgun Gothic"/>
                <a:cs typeface="Malgun Gothic"/>
                <a:sym typeface="Malgun Gothic"/>
              </a:endParaRPr>
            </a:p>
          </p:txBody>
        </p:sp>
      </p:grpSp>
      <p:grpSp>
        <p:nvGrpSpPr>
          <p:cNvPr id="1778" name="Google Shape;1778;p59"/>
          <p:cNvGrpSpPr/>
          <p:nvPr/>
        </p:nvGrpSpPr>
        <p:grpSpPr>
          <a:xfrm>
            <a:off x="4378455" y="2454592"/>
            <a:ext cx="2650030" cy="1705140"/>
            <a:chOff x="5160916" y="3141428"/>
            <a:chExt cx="2650030" cy="2081056"/>
          </a:xfrm>
        </p:grpSpPr>
        <p:sp>
          <p:nvSpPr>
            <p:cNvPr id="1779" name="Google Shape;1779;p59"/>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a:solidFill>
                    <a:schemeClr val="lt1"/>
                  </a:solidFill>
                  <a:latin typeface="Malgun Gothic"/>
                  <a:ea typeface="Malgun Gothic"/>
                  <a:cs typeface="Malgun Gothic"/>
                  <a:sym typeface="Malgun Gothic"/>
                </a:rPr>
                <a:t>Order</a:t>
              </a:r>
              <a:endParaRPr sz="1200" b="1">
                <a:solidFill>
                  <a:schemeClr val="lt1"/>
                </a:solidFill>
                <a:latin typeface="Malgun Gothic"/>
                <a:ea typeface="Malgun Gothic"/>
                <a:cs typeface="Malgun Gothic"/>
                <a:sym typeface="Malgun Gothic"/>
              </a:endParaRPr>
            </a:p>
          </p:txBody>
        </p:sp>
        <p:sp>
          <p:nvSpPr>
            <p:cNvPr id="1780" name="Google Shape;1780;p59"/>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81" name="Google Shape;1781;p59"/>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a:solidFill>
                    <a:schemeClr val="lt1"/>
                  </a:solidFill>
                  <a:latin typeface="Malgun Gothic"/>
                  <a:ea typeface="Malgun Gothic"/>
                  <a:cs typeface="Malgun Gothic"/>
                  <a:sym typeface="Malgun Gothic"/>
                </a:rPr>
                <a:t>Cook</a:t>
              </a:r>
              <a:endParaRPr sz="1200" b="1">
                <a:solidFill>
                  <a:schemeClr val="lt1"/>
                </a:solidFill>
                <a:latin typeface="Malgun Gothic"/>
                <a:ea typeface="Malgun Gothic"/>
                <a:cs typeface="Malgun Gothic"/>
                <a:sym typeface="Malgun Gothic"/>
              </a:endParaRPr>
            </a:p>
          </p:txBody>
        </p:sp>
      </p:grpSp>
      <p:sp>
        <p:nvSpPr>
          <p:cNvPr id="1782" name="Google Shape;1782;p59"/>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a:t>In Microservices :</a:t>
            </a:r>
            <a:endParaRPr/>
          </a:p>
        </p:txBody>
      </p:sp>
      <p:sp>
        <p:nvSpPr>
          <p:cNvPr id="1783" name="Google Shape;1783;p59"/>
          <p:cNvSpPr txBox="1"/>
          <p:nvPr/>
        </p:nvSpPr>
        <p:spPr>
          <a:xfrm rot="900000">
            <a:off x="3279958" y="1057423"/>
            <a:ext cx="851515"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a:latin typeface="Calibri"/>
                <a:ea typeface="Calibri"/>
                <a:cs typeface="Calibri"/>
                <a:sym typeface="Calibri"/>
              </a:rPr>
              <a:t>An Event</a:t>
            </a:r>
            <a:endParaRPr b="1">
              <a:latin typeface="Calibri"/>
              <a:ea typeface="Calibri"/>
              <a:cs typeface="Calibri"/>
              <a:sym typeface="Calibri"/>
            </a:endParaRPr>
          </a:p>
        </p:txBody>
      </p:sp>
      <p:cxnSp>
        <p:nvCxnSpPr>
          <p:cNvPr id="1784" name="Google Shape;1784;p59"/>
          <p:cNvCxnSpPr/>
          <p:nvPr/>
        </p:nvCxnSpPr>
        <p:spPr>
          <a:xfrm rot="5400000">
            <a:off x="3034986" y="1547913"/>
            <a:ext cx="767100" cy="494700"/>
          </a:xfrm>
          <a:prstGeom prst="curvedConnector3">
            <a:avLst>
              <a:gd name="adj1" fmla="val 49998"/>
            </a:avLst>
          </a:prstGeom>
          <a:noFill/>
          <a:ln w="9525" cap="flat" cmpd="sng">
            <a:solidFill>
              <a:schemeClr val="accent3"/>
            </a:solidFill>
            <a:prstDash val="solid"/>
            <a:miter lim="800000"/>
            <a:headEnd type="none" w="sm" len="sm"/>
            <a:tailEnd type="triangle" w="med" len="med"/>
          </a:ln>
        </p:spPr>
      </p:cxnSp>
      <p:sp>
        <p:nvSpPr>
          <p:cNvPr id="1785" name="Google Shape;1785;p59"/>
          <p:cNvSpPr txBox="1"/>
          <p:nvPr/>
        </p:nvSpPr>
        <p:spPr>
          <a:xfrm rot="900000">
            <a:off x="2842337" y="4598127"/>
            <a:ext cx="776175"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a:latin typeface="Calibri"/>
                <a:ea typeface="Calibri"/>
                <a:cs typeface="Calibri"/>
                <a:sym typeface="Calibri"/>
              </a:rPr>
              <a:t>A Policy</a:t>
            </a:r>
            <a:endParaRPr b="1">
              <a:latin typeface="Calibri"/>
              <a:ea typeface="Calibri"/>
              <a:cs typeface="Calibri"/>
              <a:sym typeface="Calibri"/>
            </a:endParaRPr>
          </a:p>
        </p:txBody>
      </p:sp>
      <p:cxnSp>
        <p:nvCxnSpPr>
          <p:cNvPr id="1786" name="Google Shape;1786;p59"/>
          <p:cNvCxnSpPr/>
          <p:nvPr/>
        </p:nvCxnSpPr>
        <p:spPr>
          <a:xfrm rot="-5400000">
            <a:off x="3002741" y="3761259"/>
            <a:ext cx="1096800" cy="554400"/>
          </a:xfrm>
          <a:prstGeom prst="curvedConnector3">
            <a:avLst>
              <a:gd name="adj1" fmla="val 50001"/>
            </a:avLst>
          </a:prstGeom>
          <a:noFill/>
          <a:ln w="9525" cap="flat" cmpd="sng">
            <a:solidFill>
              <a:schemeClr val="accent3"/>
            </a:solidFill>
            <a:prstDash val="solid"/>
            <a:miter lim="800000"/>
            <a:headEnd type="none" w="sm" len="sm"/>
            <a:tailEnd type="triangle" w="med" len="med"/>
          </a:ln>
        </p:spPr>
      </p:cxnSp>
      <p:sp>
        <p:nvSpPr>
          <p:cNvPr id="1787" name="Google Shape;1787;p59"/>
          <p:cNvSpPr/>
          <p:nvPr/>
        </p:nvSpPr>
        <p:spPr>
          <a:xfrm>
            <a:off x="2099443" y="2227060"/>
            <a:ext cx="1578277" cy="457906"/>
          </a:xfrm>
          <a:prstGeom prst="roundRect">
            <a:avLst>
              <a:gd name="adj" fmla="val 5104"/>
            </a:avLst>
          </a:prstGeom>
          <a:solidFill>
            <a:schemeClr val="accent4"/>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latin typeface="Malgun Gothic"/>
                <a:ea typeface="Malgun Gothic"/>
                <a:cs typeface="Malgun Gothic"/>
                <a:sym typeface="Malgun Gothic"/>
              </a:rPr>
              <a:t>OrderPlaced</a:t>
            </a:r>
            <a:endParaRPr sz="1100">
              <a:solidFill>
                <a:schemeClr val="lt1"/>
              </a:solidFill>
              <a:latin typeface="Malgun Gothic"/>
              <a:ea typeface="Malgun Gothic"/>
              <a:cs typeface="Malgun Gothic"/>
              <a:sym typeface="Malgun Gothic"/>
            </a:endParaRPr>
          </a:p>
        </p:txBody>
      </p:sp>
      <p:sp>
        <p:nvSpPr>
          <p:cNvPr id="1788" name="Google Shape;1788;p59"/>
          <p:cNvSpPr/>
          <p:nvPr/>
        </p:nvSpPr>
        <p:spPr>
          <a:xfrm>
            <a:off x="3255965" y="2911088"/>
            <a:ext cx="1736105" cy="554067"/>
          </a:xfrm>
          <a:prstGeom prst="roundRect">
            <a:avLst>
              <a:gd name="adj" fmla="val 5104"/>
            </a:avLst>
          </a:prstGeom>
          <a:solidFill>
            <a:srgbClr val="A6A1D7"/>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latin typeface="Malgun Gothic"/>
                <a:ea typeface="Malgun Gothic"/>
                <a:cs typeface="Malgun Gothic"/>
                <a:sym typeface="Malgun Gothic"/>
              </a:rPr>
              <a:t>Accept order</a:t>
            </a:r>
            <a:endParaRPr/>
          </a:p>
        </p:txBody>
      </p:sp>
    </p:spTree>
    <p:extLst>
      <p:ext uri="{BB962C8B-B14F-4D97-AF65-F5344CB8AC3E}">
        <p14:creationId xmlns:p14="http://schemas.microsoft.com/office/powerpoint/2010/main" val="2956518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
          <p:cNvSpPr/>
          <p:nvPr/>
        </p:nvSpPr>
        <p:spPr>
          <a:xfrm>
            <a:off x="-1143000" y="1275606"/>
            <a:ext cx="9144000" cy="3475950"/>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pic>
        <p:nvPicPr>
          <p:cNvPr id="870" name="Google Shape;870;p8" descr="mage result for ê¸ê´´"/>
          <p:cNvPicPr preferRelativeResize="0"/>
          <p:nvPr/>
        </p:nvPicPr>
        <p:blipFill rotWithShape="1">
          <a:blip r:embed="rId3">
            <a:alphaModFix/>
          </a:blip>
          <a:srcRect l="4170" t="15086" r="4247" b="10170"/>
          <a:stretch/>
        </p:blipFill>
        <p:spPr>
          <a:xfrm>
            <a:off x="-171400" y="2643759"/>
            <a:ext cx="1296586" cy="714981"/>
          </a:xfrm>
          <a:prstGeom prst="rect">
            <a:avLst/>
          </a:prstGeom>
          <a:noFill/>
          <a:ln>
            <a:noFill/>
          </a:ln>
        </p:spPr>
      </p:pic>
      <p:sp>
        <p:nvSpPr>
          <p:cNvPr id="871" name="Google Shape;871;p8"/>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마이크로 서비스간의 서열과 역학관계</a:t>
            </a:r>
            <a:endParaRPr sz="2800"/>
          </a:p>
        </p:txBody>
      </p:sp>
      <p:pic>
        <p:nvPicPr>
          <p:cNvPr id="872" name="Google Shape;872;p8" descr="elated image"/>
          <p:cNvPicPr preferRelativeResize="0"/>
          <p:nvPr/>
        </p:nvPicPr>
        <p:blipFill rotWithShape="1">
          <a:blip r:embed="rId4">
            <a:alphaModFix/>
          </a:blip>
          <a:srcRect l="12336" t="13309" r="12455" b="29907"/>
          <a:stretch/>
        </p:blipFill>
        <p:spPr>
          <a:xfrm>
            <a:off x="-85566" y="1491630"/>
            <a:ext cx="1196483" cy="738664"/>
          </a:xfrm>
          <a:prstGeom prst="rect">
            <a:avLst/>
          </a:prstGeom>
          <a:noFill/>
          <a:ln>
            <a:noFill/>
          </a:ln>
        </p:spPr>
      </p:pic>
      <p:sp>
        <p:nvSpPr>
          <p:cNvPr id="873" name="Google Shape;873;p8"/>
          <p:cNvSpPr txBox="1"/>
          <p:nvPr/>
        </p:nvSpPr>
        <p:spPr>
          <a:xfrm>
            <a:off x="1700540" y="1530379"/>
            <a:ext cx="5760909" cy="815568"/>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dirty="0"/>
              <a:t>1순위 : Core Domain</a:t>
            </a:r>
            <a:endParaRPr dirty="0"/>
          </a:p>
          <a:p>
            <a:pPr marL="269875" indent="-182563">
              <a:lnSpc>
                <a:spcPct val="150000"/>
              </a:lnSpc>
              <a:buClr>
                <a:srgbClr val="000000"/>
              </a:buClr>
              <a:buSzPts val="1200"/>
              <a:buFont typeface="Arial"/>
              <a:buChar char="•"/>
            </a:pPr>
            <a:r>
              <a:rPr lang="en-US" sz="1200" dirty="0" err="1"/>
              <a:t>버릴</a:t>
            </a:r>
            <a:r>
              <a:rPr lang="en-US" sz="1200" dirty="0"/>
              <a:t> </a:t>
            </a:r>
            <a:r>
              <a:rPr lang="en-US" sz="1200" dirty="0" err="1"/>
              <a:t>수</a:t>
            </a:r>
            <a:r>
              <a:rPr lang="en-US" sz="1200" dirty="0"/>
              <a:t> </a:t>
            </a:r>
            <a:r>
              <a:rPr lang="en-US" sz="1200" dirty="0" err="1"/>
              <a:t>없는</a:t>
            </a:r>
            <a:r>
              <a:rPr lang="en-US" sz="1200" dirty="0"/>
              <a:t>. </a:t>
            </a:r>
            <a:r>
              <a:rPr lang="en-US" sz="1200" dirty="0" err="1"/>
              <a:t>이</a:t>
            </a:r>
            <a:r>
              <a:rPr lang="en-US" sz="1200" dirty="0"/>
              <a:t> </a:t>
            </a:r>
            <a:r>
              <a:rPr lang="en-US" sz="1200" dirty="0" err="1"/>
              <a:t>기능이</a:t>
            </a:r>
            <a:r>
              <a:rPr lang="en-US" sz="1200" dirty="0"/>
              <a:t> </a:t>
            </a:r>
            <a:r>
              <a:rPr lang="en-US" sz="1200" dirty="0" err="1"/>
              <a:t>제공되지</a:t>
            </a:r>
            <a:r>
              <a:rPr lang="en-US" sz="1200" dirty="0"/>
              <a:t> </a:t>
            </a:r>
            <a:r>
              <a:rPr lang="en-US" sz="1200" dirty="0" err="1"/>
              <a:t>않으면</a:t>
            </a:r>
            <a:r>
              <a:rPr lang="en-US" sz="1200" dirty="0"/>
              <a:t> </a:t>
            </a:r>
            <a:r>
              <a:rPr lang="en-US" sz="1200" dirty="0" err="1"/>
              <a:t>회사가</a:t>
            </a:r>
            <a:r>
              <a:rPr lang="en-US" sz="1200" dirty="0"/>
              <a:t> </a:t>
            </a:r>
            <a:r>
              <a:rPr lang="en-US" sz="1200" dirty="0" err="1"/>
              <a:t>망하는</a:t>
            </a:r>
            <a:endParaRPr sz="1200" dirty="0"/>
          </a:p>
          <a:p>
            <a:pPr marL="180975" indent="-180975">
              <a:lnSpc>
                <a:spcPct val="150000"/>
              </a:lnSpc>
              <a:buClr>
                <a:srgbClr val="000000"/>
              </a:buClr>
              <a:buSzPts val="1000"/>
            </a:pPr>
            <a:r>
              <a:rPr lang="en-US" sz="1000" dirty="0"/>
              <a:t>   </a:t>
            </a:r>
            <a:r>
              <a:rPr lang="en-US" sz="1000" dirty="0" err="1"/>
              <a:t>예</a:t>
            </a:r>
            <a:r>
              <a:rPr lang="en-US" sz="1000" dirty="0"/>
              <a:t>) </a:t>
            </a:r>
            <a:r>
              <a:rPr lang="en-US" sz="1000" dirty="0" err="1"/>
              <a:t>쇼핑몰</a:t>
            </a:r>
            <a:r>
              <a:rPr lang="en-US" sz="1000" dirty="0"/>
              <a:t> </a:t>
            </a:r>
            <a:r>
              <a:rPr lang="en-US" sz="1000" dirty="0" err="1"/>
              <a:t>시스템에서</a:t>
            </a:r>
            <a:r>
              <a:rPr lang="en-US" sz="1000" dirty="0"/>
              <a:t> </a:t>
            </a:r>
            <a:r>
              <a:rPr lang="en-US" sz="1000" dirty="0" err="1"/>
              <a:t>주문</a:t>
            </a:r>
            <a:r>
              <a:rPr lang="en-US" sz="1000" dirty="0"/>
              <a:t>, </a:t>
            </a:r>
            <a:r>
              <a:rPr lang="en-US" sz="1000" dirty="0" err="1"/>
              <a:t>카탈로그</a:t>
            </a:r>
            <a:r>
              <a:rPr lang="en-US" sz="1000" dirty="0"/>
              <a:t> </a:t>
            </a:r>
            <a:r>
              <a:rPr lang="en-US" sz="1000" dirty="0" err="1"/>
              <a:t>서비스</a:t>
            </a:r>
            <a:r>
              <a:rPr lang="en-US" sz="1000" dirty="0"/>
              <a:t> </a:t>
            </a:r>
            <a:r>
              <a:rPr lang="en-US" sz="1000" dirty="0" err="1"/>
              <a:t>등</a:t>
            </a:r>
            <a:r>
              <a:rPr lang="en-US" sz="1000" dirty="0"/>
              <a:t> </a:t>
            </a:r>
            <a:endParaRPr dirty="0"/>
          </a:p>
        </p:txBody>
      </p:sp>
      <p:sp>
        <p:nvSpPr>
          <p:cNvPr id="874" name="Google Shape;874;p8"/>
          <p:cNvSpPr txBox="1"/>
          <p:nvPr/>
        </p:nvSpPr>
        <p:spPr>
          <a:xfrm>
            <a:off x="1700540" y="2514146"/>
            <a:ext cx="5976933" cy="1107996"/>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1400"/>
            </a:pPr>
            <a:r>
              <a:rPr lang="en-US" b="1"/>
              <a:t>2순위 : Supporting Domain</a:t>
            </a:r>
            <a:endParaRPr/>
          </a:p>
          <a:p>
            <a:pPr marL="269875" indent="-182563">
              <a:buClr>
                <a:srgbClr val="000000"/>
              </a:buClr>
              <a:buSzPts val="1200"/>
              <a:buFont typeface="Arial"/>
              <a:buChar char="•"/>
            </a:pPr>
            <a:r>
              <a:rPr lang="en-US" sz="1200"/>
              <a:t>기업의 핵심 경쟁력이 아닌, 직접 운영해도 좋지만 상황에 따라 아웃소싱 가능한</a:t>
            </a:r>
            <a:endParaRPr sz="1200"/>
          </a:p>
          <a:p>
            <a:pPr marL="269875" indent="-182563">
              <a:lnSpc>
                <a:spcPct val="150000"/>
              </a:lnSpc>
              <a:buClr>
                <a:srgbClr val="000000"/>
              </a:buClr>
              <a:buSzPts val="1200"/>
              <a:buFont typeface="Arial"/>
              <a:buChar char="•"/>
            </a:pPr>
            <a:r>
              <a:rPr lang="en-US" sz="1200"/>
              <a:t>시스템 리소스가 모자라면 외부서비스를 빌려쓰는 것을 고려할만한</a:t>
            </a:r>
            <a:endParaRPr sz="1200"/>
          </a:p>
          <a:p>
            <a:pPr>
              <a:lnSpc>
                <a:spcPct val="150000"/>
              </a:lnSpc>
              <a:buClr>
                <a:srgbClr val="000000"/>
              </a:buClr>
              <a:buSzPts val="1000"/>
            </a:pPr>
            <a:r>
              <a:rPr lang="en-US" sz="1000"/>
              <a:t>   예) 재고관리, 배송, 회원관리 서비스 등</a:t>
            </a:r>
            <a:endParaRPr/>
          </a:p>
        </p:txBody>
      </p:sp>
      <p:sp>
        <p:nvSpPr>
          <p:cNvPr id="875" name="Google Shape;875;p8"/>
          <p:cNvSpPr txBox="1"/>
          <p:nvPr/>
        </p:nvSpPr>
        <p:spPr>
          <a:xfrm>
            <a:off x="1700540" y="3795420"/>
            <a:ext cx="5760909" cy="8386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a:t>3순위 : General Domain</a:t>
            </a:r>
            <a:endParaRPr/>
          </a:p>
          <a:p>
            <a:pPr marL="269875" indent="-182563">
              <a:lnSpc>
                <a:spcPct val="150000"/>
              </a:lnSpc>
              <a:buClr>
                <a:srgbClr val="000000"/>
              </a:buClr>
              <a:buSzPts val="1200"/>
              <a:buFont typeface="Arial"/>
              <a:buChar char="•"/>
            </a:pPr>
            <a:r>
              <a:rPr lang="en-US" sz="1200"/>
              <a:t>SaaS 등을 사용하는게 더 저렴한, 기업 경쟁력과는 완전 무관한</a:t>
            </a:r>
            <a:endParaRPr sz="1200"/>
          </a:p>
          <a:p>
            <a:pPr>
              <a:lnSpc>
                <a:spcPct val="150000"/>
              </a:lnSpc>
              <a:buClr>
                <a:srgbClr val="000000"/>
              </a:buClr>
              <a:buSzPts val="1100"/>
            </a:pPr>
            <a:r>
              <a:rPr lang="en-US" sz="1100"/>
              <a:t>   </a:t>
            </a:r>
            <a:r>
              <a:rPr lang="en-US" sz="1000"/>
              <a:t>예) 결재, 빌링 서비스 등</a:t>
            </a:r>
            <a:endParaRPr/>
          </a:p>
        </p:txBody>
      </p:sp>
      <p:pic>
        <p:nvPicPr>
          <p:cNvPr id="876" name="Google Shape;876;p8" descr="mage result for ì íì´í"/>
          <p:cNvPicPr preferRelativeResize="0"/>
          <p:nvPr/>
        </p:nvPicPr>
        <p:blipFill rotWithShape="1">
          <a:blip r:embed="rId5">
            <a:alphaModFix/>
          </a:blip>
          <a:srcRect l="2672" t="12110" r="1401"/>
          <a:stretch/>
        </p:blipFill>
        <p:spPr>
          <a:xfrm>
            <a:off x="-171400" y="3754578"/>
            <a:ext cx="1368151" cy="836656"/>
          </a:xfrm>
          <a:prstGeom prst="rect">
            <a:avLst/>
          </a:prstGeom>
          <a:noFill/>
          <a:ln>
            <a:noFill/>
          </a:ln>
        </p:spPr>
      </p:pic>
      <p:sp>
        <p:nvSpPr>
          <p:cNvPr id="877" name="Google Shape;877;p8"/>
          <p:cNvSpPr txBox="1"/>
          <p:nvPr/>
        </p:nvSpPr>
        <p:spPr>
          <a:xfrm>
            <a:off x="-556228" y="926514"/>
            <a:ext cx="7970456" cy="338554"/>
          </a:xfrm>
          <a:prstGeom prst="rect">
            <a:avLst/>
          </a:prstGeom>
          <a:noFill/>
          <a:ln>
            <a:noFill/>
          </a:ln>
        </p:spPr>
        <p:txBody>
          <a:bodyPr spcFirstLastPara="1" wrap="square" lIns="91425" tIns="45700" rIns="91425" bIns="45700" anchor="t" anchorCtr="0">
            <a:spAutoFit/>
          </a:bodyPr>
          <a:lstStyle/>
          <a:p>
            <a:pPr algn="ctr">
              <a:buClr>
                <a:schemeClr val="accent6"/>
              </a:buClr>
              <a:buSzPts val="1600"/>
            </a:pPr>
            <a:r>
              <a:rPr lang="en-US" sz="1600">
                <a:solidFill>
                  <a:schemeClr val="accent6"/>
                </a:solidFill>
                <a:latin typeface="Malgun Gothic"/>
                <a:ea typeface="Malgun Gothic"/>
                <a:cs typeface="Malgun Gothic"/>
                <a:sym typeface="Malgun Gothic"/>
              </a:rPr>
              <a:t>“ 무엇을 우선적으로 챙길 것인가? ”</a:t>
            </a:r>
            <a:endParaRPr/>
          </a:p>
        </p:txBody>
      </p:sp>
    </p:spTree>
    <p:extLst>
      <p:ext uri="{BB962C8B-B14F-4D97-AF65-F5344CB8AC3E}">
        <p14:creationId xmlns:p14="http://schemas.microsoft.com/office/powerpoint/2010/main" val="2650659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EEE38-9D0A-0441-A9F4-DF64604DCAA2}"/>
              </a:ext>
            </a:extLst>
          </p:cNvPr>
          <p:cNvSpPr>
            <a:spLocks noGrp="1"/>
          </p:cNvSpPr>
          <p:nvPr>
            <p:ph type="title"/>
          </p:nvPr>
        </p:nvSpPr>
        <p:spPr/>
        <p:txBody>
          <a:bodyPr/>
          <a:lstStyle/>
          <a:p>
            <a:r>
              <a:rPr kumimoji="1" lang="en-US" altLang="ko-Kore-KR" dirty="0"/>
              <a:t>Diff. between Subdomain Types</a:t>
            </a:r>
            <a:endParaRPr kumimoji="1" lang="ko-Kore-KR" altLang="en-US" dirty="0"/>
          </a:p>
        </p:txBody>
      </p:sp>
      <p:pic>
        <p:nvPicPr>
          <p:cNvPr id="1026" name="Picture 2">
            <a:extLst>
              <a:ext uri="{FF2B5EF4-FFF2-40B4-BE49-F238E27FC236}">
                <a16:creationId xmlns:a16="http://schemas.microsoft.com/office/drawing/2014/main" id="{137DD436-5737-5543-B2CA-2C4192AB7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96" y="1203598"/>
            <a:ext cx="3839518" cy="31654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4">
            <a:extLst>
              <a:ext uri="{FF2B5EF4-FFF2-40B4-BE49-F238E27FC236}">
                <a16:creationId xmlns:a16="http://schemas.microsoft.com/office/drawing/2014/main" id="{F580A92C-4EC1-3E49-8934-59D1698C6A55}"/>
              </a:ext>
            </a:extLst>
          </p:cNvPr>
          <p:cNvGraphicFramePr>
            <a:graphicFrameLocks noGrp="1"/>
          </p:cNvGraphicFramePr>
          <p:nvPr>
            <p:extLst>
              <p:ext uri="{D42A27DB-BD31-4B8C-83A1-F6EECF244321}">
                <p14:modId xmlns:p14="http://schemas.microsoft.com/office/powerpoint/2010/main" val="2144567830"/>
              </p:ext>
            </p:extLst>
          </p:nvPr>
        </p:nvGraphicFramePr>
        <p:xfrm>
          <a:off x="2986769" y="1779662"/>
          <a:ext cx="4483350" cy="1483360"/>
        </p:xfrm>
        <a:graphic>
          <a:graphicData uri="http://schemas.openxmlformats.org/drawingml/2006/table">
            <a:tbl>
              <a:tblPr firstRow="1" bandRow="1">
                <a:tableStyleId>{D2F45FEE-C7A9-450E-8499-31EBD5A4BD26}</a:tableStyleId>
              </a:tblPr>
              <a:tblGrid>
                <a:gridCol w="747225">
                  <a:extLst>
                    <a:ext uri="{9D8B030D-6E8A-4147-A177-3AD203B41FA5}">
                      <a16:colId xmlns:a16="http://schemas.microsoft.com/office/drawing/2014/main" val="1176609955"/>
                    </a:ext>
                  </a:extLst>
                </a:gridCol>
                <a:gridCol w="747225">
                  <a:extLst>
                    <a:ext uri="{9D8B030D-6E8A-4147-A177-3AD203B41FA5}">
                      <a16:colId xmlns:a16="http://schemas.microsoft.com/office/drawing/2014/main" val="650549174"/>
                    </a:ext>
                  </a:extLst>
                </a:gridCol>
                <a:gridCol w="747225">
                  <a:extLst>
                    <a:ext uri="{9D8B030D-6E8A-4147-A177-3AD203B41FA5}">
                      <a16:colId xmlns:a16="http://schemas.microsoft.com/office/drawing/2014/main" val="4241051905"/>
                    </a:ext>
                  </a:extLst>
                </a:gridCol>
                <a:gridCol w="747225">
                  <a:extLst>
                    <a:ext uri="{9D8B030D-6E8A-4147-A177-3AD203B41FA5}">
                      <a16:colId xmlns:a16="http://schemas.microsoft.com/office/drawing/2014/main" val="3708690696"/>
                    </a:ext>
                  </a:extLst>
                </a:gridCol>
                <a:gridCol w="747225">
                  <a:extLst>
                    <a:ext uri="{9D8B030D-6E8A-4147-A177-3AD203B41FA5}">
                      <a16:colId xmlns:a16="http://schemas.microsoft.com/office/drawing/2014/main" val="2758876541"/>
                    </a:ext>
                  </a:extLst>
                </a:gridCol>
                <a:gridCol w="747225">
                  <a:extLst>
                    <a:ext uri="{9D8B030D-6E8A-4147-A177-3AD203B41FA5}">
                      <a16:colId xmlns:a16="http://schemas.microsoft.com/office/drawing/2014/main" val="2980160754"/>
                    </a:ext>
                  </a:extLst>
                </a:gridCol>
              </a:tblGrid>
              <a:tr h="370840">
                <a:tc>
                  <a:txBody>
                    <a:bodyPr/>
                    <a:lstStyle/>
                    <a:p>
                      <a:r>
                        <a:rPr lang="ko-KR" altLang="en-US" sz="800" dirty="0"/>
                        <a:t>서브도메인유형</a:t>
                      </a:r>
                      <a:endParaRPr lang="ko-Kore-KR" altLang="en-US" sz="800" dirty="0"/>
                    </a:p>
                  </a:txBody>
                  <a:tcPr/>
                </a:tc>
                <a:tc>
                  <a:txBody>
                    <a:bodyPr/>
                    <a:lstStyle/>
                    <a:p>
                      <a:r>
                        <a:rPr lang="ko-KR" altLang="en-US" sz="800" dirty="0"/>
                        <a:t>경쟁적 우위</a:t>
                      </a:r>
                      <a:endParaRPr lang="ko-Kore-KR" altLang="en-US" sz="800" dirty="0"/>
                    </a:p>
                  </a:txBody>
                  <a:tcPr/>
                </a:tc>
                <a:tc>
                  <a:txBody>
                    <a:bodyPr/>
                    <a:lstStyle/>
                    <a:p>
                      <a:r>
                        <a:rPr lang="ko-Kore-KR" altLang="en-US" sz="800" dirty="0"/>
                        <a:t>복잡도</a:t>
                      </a:r>
                    </a:p>
                  </a:txBody>
                  <a:tcPr/>
                </a:tc>
                <a:tc>
                  <a:txBody>
                    <a:bodyPr/>
                    <a:lstStyle/>
                    <a:p>
                      <a:r>
                        <a:rPr lang="ko-Kore-KR" altLang="en-US" sz="800" dirty="0"/>
                        <a:t>변화성</a:t>
                      </a:r>
                    </a:p>
                  </a:txBody>
                  <a:tcPr/>
                </a:tc>
                <a:tc>
                  <a:txBody>
                    <a:bodyPr/>
                    <a:lstStyle/>
                    <a:p>
                      <a:r>
                        <a:rPr lang="ko-Kore-KR" altLang="en-US" sz="800" dirty="0"/>
                        <a:t>구현</a:t>
                      </a:r>
                    </a:p>
                  </a:txBody>
                  <a:tcPr/>
                </a:tc>
                <a:tc>
                  <a:txBody>
                    <a:bodyPr/>
                    <a:lstStyle/>
                    <a:p>
                      <a:r>
                        <a:rPr lang="ko-Kore-KR" altLang="en-US" sz="800" dirty="0"/>
                        <a:t>문제</a:t>
                      </a:r>
                    </a:p>
                  </a:txBody>
                  <a:tcPr/>
                </a:tc>
                <a:extLst>
                  <a:ext uri="{0D108BD9-81ED-4DB2-BD59-A6C34878D82A}">
                    <a16:rowId xmlns:a16="http://schemas.microsoft.com/office/drawing/2014/main" val="1094210183"/>
                  </a:ext>
                </a:extLst>
              </a:tr>
              <a:tr h="370840">
                <a:tc>
                  <a:txBody>
                    <a:bodyPr/>
                    <a:lstStyle/>
                    <a:p>
                      <a:r>
                        <a:rPr lang="en-US" altLang="ko-Kore-KR" sz="800" dirty="0"/>
                        <a:t>Core</a:t>
                      </a:r>
                      <a:endParaRPr lang="ko-Kore-KR" altLang="en-US" sz="800" dirty="0"/>
                    </a:p>
                  </a:txBody>
                  <a:tcPr/>
                </a:tc>
                <a:tc>
                  <a:txBody>
                    <a:bodyPr/>
                    <a:lstStyle/>
                    <a:p>
                      <a:r>
                        <a:rPr lang="en-US" altLang="ko-Kore-KR" sz="800" dirty="0"/>
                        <a:t>Yes</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In-house</a:t>
                      </a:r>
                      <a:endParaRPr lang="ko-Kore-KR" altLang="en-US" sz="800" dirty="0"/>
                    </a:p>
                  </a:txBody>
                  <a:tcPr/>
                </a:tc>
                <a:tc>
                  <a:txBody>
                    <a:bodyPr/>
                    <a:lstStyle/>
                    <a:p>
                      <a:r>
                        <a:rPr lang="ko-Kore-KR" altLang="en-US" sz="800" dirty="0"/>
                        <a:t>재미있는</a:t>
                      </a:r>
                    </a:p>
                  </a:txBody>
                  <a:tcPr/>
                </a:tc>
                <a:extLst>
                  <a:ext uri="{0D108BD9-81ED-4DB2-BD59-A6C34878D82A}">
                    <a16:rowId xmlns:a16="http://schemas.microsoft.com/office/drawing/2014/main" val="1057930283"/>
                  </a:ext>
                </a:extLst>
              </a:tr>
              <a:tr h="370840">
                <a:tc>
                  <a:txBody>
                    <a:bodyPr/>
                    <a:lstStyle/>
                    <a:p>
                      <a:r>
                        <a:rPr lang="en-US" altLang="ko-Kore-KR" sz="800" dirty="0"/>
                        <a:t>Generic</a:t>
                      </a:r>
                      <a:endParaRPr lang="ko-Kore-KR" altLang="en-US" sz="800" dirty="0"/>
                    </a:p>
                  </a:txBody>
                  <a:tcPr/>
                </a:tc>
                <a:tc>
                  <a:txBody>
                    <a:bodyPr/>
                    <a:lstStyle/>
                    <a:p>
                      <a:r>
                        <a:rPr lang="en-US" altLang="ko-Kore-KR" sz="800" dirty="0"/>
                        <a:t>No</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ko-Kore-KR" altLang="en-US" sz="800" dirty="0"/>
                        <a:t>구매</a:t>
                      </a:r>
                      <a:r>
                        <a:rPr lang="en-US" altLang="ko-Kore-KR" sz="800" dirty="0"/>
                        <a:t>/</a:t>
                      </a:r>
                      <a:r>
                        <a:rPr lang="ko-KR" altLang="en-US" sz="800" dirty="0"/>
                        <a:t>적용</a:t>
                      </a:r>
                      <a:endParaRPr lang="ko-Kore-KR" altLang="en-US" sz="800" dirty="0"/>
                    </a:p>
                  </a:txBody>
                  <a:tcPr/>
                </a:tc>
                <a:tc>
                  <a:txBody>
                    <a:bodyPr/>
                    <a:lstStyle/>
                    <a:p>
                      <a:r>
                        <a:rPr lang="ko-Kore-KR" altLang="en-US" sz="800" dirty="0"/>
                        <a:t>해결된</a:t>
                      </a:r>
                    </a:p>
                  </a:txBody>
                  <a:tcPr/>
                </a:tc>
                <a:extLst>
                  <a:ext uri="{0D108BD9-81ED-4DB2-BD59-A6C34878D82A}">
                    <a16:rowId xmlns:a16="http://schemas.microsoft.com/office/drawing/2014/main" val="3931288847"/>
                  </a:ext>
                </a:extLst>
              </a:tr>
              <a:tr h="370840">
                <a:tc>
                  <a:txBody>
                    <a:bodyPr/>
                    <a:lstStyle/>
                    <a:p>
                      <a:r>
                        <a:rPr lang="en-US" altLang="ko-Kore-KR" sz="800" dirty="0"/>
                        <a:t>Supporting</a:t>
                      </a:r>
                      <a:endParaRPr lang="ko-Kore-KR" altLang="en-US" sz="800" dirty="0"/>
                    </a:p>
                  </a:txBody>
                  <a:tcPr/>
                </a:tc>
                <a:tc>
                  <a:txBody>
                    <a:bodyPr/>
                    <a:lstStyle/>
                    <a:p>
                      <a:r>
                        <a:rPr lang="en-US" altLang="ko-Kore-KR" sz="800" dirty="0"/>
                        <a:t>No</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en-US" altLang="ko-Kore-KR" sz="800" dirty="0"/>
                        <a:t>In-house/</a:t>
                      </a:r>
                      <a:r>
                        <a:rPr lang="ko-KR" altLang="en-US" sz="800" dirty="0"/>
                        <a:t>아웃소싱</a:t>
                      </a:r>
                      <a:endParaRPr lang="ko-Kore-KR" altLang="en-US" sz="800" dirty="0"/>
                    </a:p>
                  </a:txBody>
                  <a:tcPr/>
                </a:tc>
                <a:tc>
                  <a:txBody>
                    <a:bodyPr/>
                    <a:lstStyle/>
                    <a:p>
                      <a:r>
                        <a:rPr lang="ko-Kore-KR" altLang="en-US" sz="800" dirty="0"/>
                        <a:t>뻔한</a:t>
                      </a:r>
                    </a:p>
                  </a:txBody>
                  <a:tcPr/>
                </a:tc>
                <a:extLst>
                  <a:ext uri="{0D108BD9-81ED-4DB2-BD59-A6C34878D82A}">
                    <a16:rowId xmlns:a16="http://schemas.microsoft.com/office/drawing/2014/main" val="3788276361"/>
                  </a:ext>
                </a:extLst>
              </a:tr>
            </a:tbl>
          </a:graphicData>
        </a:graphic>
      </p:graphicFrame>
    </p:spTree>
    <p:extLst>
      <p:ext uri="{BB962C8B-B14F-4D97-AF65-F5344CB8AC3E}">
        <p14:creationId xmlns:p14="http://schemas.microsoft.com/office/powerpoint/2010/main" val="1147136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Ref : Relation types between services</a:t>
            </a:r>
            <a:endParaRPr/>
          </a:p>
        </p:txBody>
      </p:sp>
      <p:sp>
        <p:nvSpPr>
          <p:cNvPr id="883" name="Google Shape;883;p7"/>
          <p:cNvSpPr txBox="1">
            <a:spLocks noGrp="1"/>
          </p:cNvSpPr>
          <p:nvPr>
            <p:ph idx="1"/>
          </p:nvPr>
        </p:nvSpPr>
        <p:spPr>
          <a:xfrm>
            <a:off x="-459432" y="771551"/>
            <a:ext cx="4680520" cy="3870491"/>
          </a:xfrm>
          <a:prstGeom prst="rect">
            <a:avLst/>
          </a:prstGeom>
          <a:noFill/>
          <a:ln>
            <a:noFill/>
          </a:ln>
        </p:spPr>
        <p:txBody>
          <a:bodyPr spcFirstLastPara="1" vert="horz" wrap="square" lIns="91425" tIns="45700" rIns="91425" bIns="45700" rtlCol="0" anchor="t" anchorCtr="0">
            <a:noAutofit/>
          </a:bodyPr>
          <a:lstStyle/>
          <a:p>
            <a:pPr indent="-104775">
              <a:lnSpc>
                <a:spcPct val="100000"/>
              </a:lnSpc>
              <a:spcBef>
                <a:spcPts val="0"/>
              </a:spcBef>
              <a:buClr>
                <a:srgbClr val="6B7F80"/>
              </a:buClr>
              <a:buSzPts val="1050"/>
              <a:buNone/>
            </a:pPr>
            <a:endParaRPr sz="1050"/>
          </a:p>
          <a:p>
            <a:pPr indent="-104775">
              <a:lnSpc>
                <a:spcPct val="100000"/>
              </a:lnSpc>
              <a:buClr>
                <a:srgbClr val="6B7F80"/>
              </a:buClr>
              <a:buSzPts val="1050"/>
              <a:buNone/>
            </a:pPr>
            <a:endParaRPr sz="1050"/>
          </a:p>
          <a:p>
            <a:pPr>
              <a:lnSpc>
                <a:spcPct val="100000"/>
              </a:lnSpc>
              <a:buClr>
                <a:srgbClr val="6B7F80"/>
              </a:buClr>
              <a:buSzPts val="1200"/>
            </a:pPr>
            <a:r>
              <a:rPr lang="en-US" sz="1200"/>
              <a:t>Shared Kernel</a:t>
            </a:r>
            <a:endParaRPr/>
          </a:p>
          <a:p>
            <a:pPr lvl="1">
              <a:lnSpc>
                <a:spcPct val="100000"/>
              </a:lnSpc>
              <a:buClr>
                <a:srgbClr val="6B7F80"/>
              </a:buClr>
              <a:buSzPts val="540"/>
              <a:buFont typeface="Malgun Gothic"/>
              <a:buChar char="ㅇ"/>
            </a:pPr>
            <a:r>
              <a:rPr lang="en-US" sz="900"/>
              <a:t>Designate a subset of the domain model that the two teams agree to share. </a:t>
            </a:r>
            <a:endParaRPr/>
          </a:p>
          <a:p>
            <a:pPr>
              <a:lnSpc>
                <a:spcPct val="100000"/>
              </a:lnSpc>
              <a:buClr>
                <a:srgbClr val="6B7F80"/>
              </a:buClr>
              <a:buSzPts val="1200"/>
            </a:pPr>
            <a:r>
              <a:rPr lang="en-US" sz="1200"/>
              <a:t>Customer/Supplier</a:t>
            </a:r>
            <a:endParaRPr/>
          </a:p>
          <a:p>
            <a:pPr lvl="1">
              <a:lnSpc>
                <a:spcPct val="100000"/>
              </a:lnSpc>
              <a:buClr>
                <a:srgbClr val="6B7F80"/>
              </a:buClr>
              <a:buSzPts val="540"/>
              <a:buFont typeface="Malgun Gothic"/>
              <a:buChar char="ㅇ"/>
            </a:pPr>
            <a:r>
              <a:rPr lang="en-US" sz="900"/>
              <a:t>Make the downstream team play the customer role to the upstream team. </a:t>
            </a:r>
            <a:endParaRPr/>
          </a:p>
          <a:p>
            <a:pPr>
              <a:lnSpc>
                <a:spcPct val="100000"/>
              </a:lnSpc>
              <a:buClr>
                <a:srgbClr val="6B7F80"/>
              </a:buClr>
              <a:buSzPts val="1200"/>
            </a:pPr>
            <a:r>
              <a:rPr lang="en-US" sz="1200"/>
              <a:t>Conformist</a:t>
            </a:r>
            <a:endParaRPr/>
          </a:p>
          <a:p>
            <a:pPr lvl="1">
              <a:lnSpc>
                <a:spcPct val="100000"/>
              </a:lnSpc>
              <a:buClr>
                <a:srgbClr val="6B7F80"/>
              </a:buClr>
              <a:buSzPts val="540"/>
              <a:buFont typeface="Malgun Gothic"/>
              <a:buChar char="ㅇ"/>
            </a:pPr>
            <a:r>
              <a:rPr lang="en-US" sz="900"/>
              <a:t>Eliminate the complexity of translation between bounded contexts by slavishly adhering to the model of the upstream team.</a:t>
            </a:r>
            <a:endParaRPr/>
          </a:p>
          <a:p>
            <a:pPr>
              <a:lnSpc>
                <a:spcPct val="100000"/>
              </a:lnSpc>
              <a:buClr>
                <a:srgbClr val="6B7F80"/>
              </a:buClr>
              <a:buSzPts val="1200"/>
            </a:pPr>
            <a:r>
              <a:rPr lang="en-US" sz="1200"/>
              <a:t>Separate Ways</a:t>
            </a:r>
            <a:endParaRPr/>
          </a:p>
          <a:p>
            <a:pPr lvl="1">
              <a:lnSpc>
                <a:spcPct val="100000"/>
              </a:lnSpc>
              <a:buClr>
                <a:srgbClr val="6B7F80"/>
              </a:buClr>
              <a:buSzPts val="540"/>
              <a:buFont typeface="Malgun Gothic"/>
              <a:buChar char="ㅇ"/>
            </a:pPr>
            <a:r>
              <a:rPr lang="en-US" sz="900"/>
              <a:t>Declare a bounded context to have no connection to the others at all. The features can still be organized in middleware or the UI layer.</a:t>
            </a:r>
            <a:endParaRPr/>
          </a:p>
          <a:p>
            <a:pPr>
              <a:lnSpc>
                <a:spcPct val="100000"/>
              </a:lnSpc>
              <a:buClr>
                <a:srgbClr val="6B7F80"/>
              </a:buClr>
              <a:buSzPts val="1200"/>
            </a:pPr>
            <a:r>
              <a:rPr lang="en-US" sz="1200"/>
              <a:t>Open Host Service</a:t>
            </a:r>
            <a:endParaRPr/>
          </a:p>
          <a:p>
            <a:pPr lvl="1">
              <a:lnSpc>
                <a:spcPct val="100000"/>
              </a:lnSpc>
              <a:buClr>
                <a:srgbClr val="6B7F80"/>
              </a:buClr>
              <a:buSzPts val="540"/>
              <a:buFont typeface="Malgun Gothic"/>
              <a:buChar char="ㅇ"/>
            </a:pPr>
            <a:r>
              <a:rPr lang="en-US" sz="900"/>
              <a:t>Open the protocol so that all who need to integrate with you can use it. Other teams are forced to learn the particular dialect used by the host team. In some situations, using a well-known published language as the interchange model can reduce coupling and ease understanding.</a:t>
            </a:r>
            <a:endParaRPr/>
          </a:p>
          <a:p>
            <a:pPr lvl="1" indent="-137159">
              <a:lnSpc>
                <a:spcPct val="100000"/>
              </a:lnSpc>
              <a:buClr>
                <a:srgbClr val="6B7F80"/>
              </a:buClr>
              <a:buSzPts val="540"/>
              <a:buNone/>
            </a:pPr>
            <a:endParaRPr sz="900"/>
          </a:p>
        </p:txBody>
      </p:sp>
      <p:sp>
        <p:nvSpPr>
          <p:cNvPr id="884" name="Google Shape;884;p7"/>
          <p:cNvSpPr/>
          <p:nvPr/>
        </p:nvSpPr>
        <p:spPr>
          <a:xfrm>
            <a:off x="-531440" y="4717182"/>
            <a:ext cx="4680520" cy="230832"/>
          </a:xfrm>
          <a:prstGeom prst="rect">
            <a:avLst/>
          </a:prstGeom>
          <a:noFill/>
          <a:ln>
            <a:noFill/>
          </a:ln>
        </p:spPr>
        <p:txBody>
          <a:bodyPr spcFirstLastPara="1" wrap="square" lIns="91425" tIns="45700" rIns="91425" bIns="45700" anchor="t" anchorCtr="0">
            <a:spAutoFit/>
          </a:bodyPr>
          <a:lstStyle/>
          <a:p>
            <a:pPr>
              <a:buClr>
                <a:srgbClr val="658289"/>
              </a:buClr>
              <a:buSzPts val="900"/>
            </a:pPr>
            <a:r>
              <a:rPr lang="en-US" sz="900">
                <a:solidFill>
                  <a:srgbClr val="658289"/>
                </a:solidFill>
              </a:rPr>
              <a:t>Eric Evans, Domain-Driven Design, 2003.</a:t>
            </a:r>
            <a:endParaRPr/>
          </a:p>
        </p:txBody>
      </p:sp>
      <p:pic>
        <p:nvPicPr>
          <p:cNvPr id="885" name="Google Shape;885;p7" descr="https://cdn.simplesite.com/i/73/aa/283163831558318707/i283163839606454451._szw1280h1280_.jpg"/>
          <p:cNvPicPr preferRelativeResize="0"/>
          <p:nvPr/>
        </p:nvPicPr>
        <p:blipFill rotWithShape="1">
          <a:blip r:embed="rId3">
            <a:alphaModFix/>
          </a:blip>
          <a:srcRect/>
          <a:stretch/>
        </p:blipFill>
        <p:spPr>
          <a:xfrm>
            <a:off x="4561712" y="987574"/>
            <a:ext cx="2839925" cy="3888432"/>
          </a:xfrm>
          <a:prstGeom prst="rect">
            <a:avLst/>
          </a:prstGeom>
          <a:noFill/>
          <a:ln>
            <a:noFill/>
          </a:ln>
        </p:spPr>
      </p:pic>
    </p:spTree>
    <p:extLst>
      <p:ext uri="{BB962C8B-B14F-4D97-AF65-F5344CB8AC3E}">
        <p14:creationId xmlns:p14="http://schemas.microsoft.com/office/powerpoint/2010/main" val="3339092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마이크로 서비스간의 서열과 역학관계</a:t>
            </a:r>
            <a:endParaRPr sz="2800"/>
          </a:p>
        </p:txBody>
      </p:sp>
      <p:sp>
        <p:nvSpPr>
          <p:cNvPr id="891" name="Google Shape;891;p9"/>
          <p:cNvSpPr txBox="1"/>
          <p:nvPr/>
        </p:nvSpPr>
        <p:spPr>
          <a:xfrm>
            <a:off x="-556228" y="926514"/>
            <a:ext cx="7970456" cy="338554"/>
          </a:xfrm>
          <a:prstGeom prst="rect">
            <a:avLst/>
          </a:prstGeom>
          <a:noFill/>
          <a:ln>
            <a:noFill/>
          </a:ln>
        </p:spPr>
        <p:txBody>
          <a:bodyPr spcFirstLastPara="1" wrap="square" lIns="91425" tIns="45700" rIns="91425" bIns="45700" anchor="t" anchorCtr="0">
            <a:spAutoFit/>
          </a:bodyPr>
          <a:lstStyle/>
          <a:p>
            <a:pPr algn="ctr">
              <a:buClr>
                <a:schemeClr val="accent6"/>
              </a:buClr>
              <a:buSzPts val="1600"/>
            </a:pPr>
            <a:r>
              <a:rPr lang="en-US" sz="1600">
                <a:solidFill>
                  <a:schemeClr val="accent6"/>
                </a:solidFill>
                <a:latin typeface="Malgun Gothic"/>
                <a:ea typeface="Malgun Gothic"/>
                <a:cs typeface="Malgun Gothic"/>
                <a:sym typeface="Malgun Gothic"/>
              </a:rPr>
              <a:t>“ 어느 마이크로 서비스의 인터페이스를 더 중요하게 관리할 것인가? ”</a:t>
            </a:r>
            <a:endParaRPr sz="1600">
              <a:solidFill>
                <a:schemeClr val="accent6"/>
              </a:solidFill>
              <a:latin typeface="Malgun Gothic"/>
              <a:ea typeface="Malgun Gothic"/>
              <a:cs typeface="Malgun Gothic"/>
              <a:sym typeface="Malgun Gothic"/>
            </a:endParaRPr>
          </a:p>
        </p:txBody>
      </p:sp>
      <p:sp>
        <p:nvSpPr>
          <p:cNvPr id="892" name="Google Shape;892;p9"/>
          <p:cNvSpPr/>
          <p:nvPr/>
        </p:nvSpPr>
        <p:spPr>
          <a:xfrm>
            <a:off x="-1143000" y="1275607"/>
            <a:ext cx="9144000" cy="292899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893" name="Google Shape;893;p9"/>
          <p:cNvSpPr txBox="1"/>
          <p:nvPr/>
        </p:nvSpPr>
        <p:spPr>
          <a:xfrm>
            <a:off x="-290827" y="4316522"/>
            <a:ext cx="7439653" cy="415498"/>
          </a:xfrm>
          <a:prstGeom prst="rect">
            <a:avLst/>
          </a:prstGeom>
          <a:noFill/>
          <a:ln>
            <a:noFill/>
          </a:ln>
        </p:spPr>
        <p:txBody>
          <a:bodyPr spcFirstLastPara="1" wrap="square" lIns="91425" tIns="45700" rIns="91425" bIns="45700" anchor="t" anchorCtr="0">
            <a:spAutoFit/>
          </a:bodyPr>
          <a:lstStyle/>
          <a:p>
            <a:pPr algn="ctr">
              <a:buClr>
                <a:srgbClr val="273646"/>
              </a:buClr>
              <a:buSzPts val="1050"/>
            </a:pPr>
            <a:r>
              <a:rPr lang="en-US" sz="1050" b="1" dirty="0">
                <a:solidFill>
                  <a:srgbClr val="273646"/>
                </a:solidFill>
                <a:latin typeface="Malgun Gothic"/>
                <a:ea typeface="Malgun Gothic"/>
                <a:cs typeface="Malgun Gothic"/>
                <a:sym typeface="Malgun Gothic"/>
              </a:rPr>
              <a:t>Core Domain </a:t>
            </a:r>
            <a:r>
              <a:rPr lang="en-US" sz="1050" b="1" dirty="0" err="1">
                <a:solidFill>
                  <a:srgbClr val="273646"/>
                </a:solidFill>
                <a:latin typeface="Malgun Gothic"/>
                <a:ea typeface="Malgun Gothic"/>
                <a:cs typeface="Malgun Gothic"/>
                <a:sym typeface="Malgun Gothic"/>
              </a:rPr>
              <a:t>간</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높은</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서열끼리</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에는</a:t>
            </a:r>
            <a:r>
              <a:rPr lang="en-US" sz="1050" b="1" dirty="0">
                <a:solidFill>
                  <a:srgbClr val="273646"/>
                </a:solidFill>
                <a:latin typeface="Malgun Gothic"/>
                <a:ea typeface="Malgun Gothic"/>
                <a:cs typeface="Malgun Gothic"/>
                <a:sym typeface="Malgun Gothic"/>
              </a:rPr>
              <a:t> Shared-kernel </a:t>
            </a:r>
            <a:r>
              <a:rPr lang="en-US" sz="1050" b="1" dirty="0" err="1">
                <a:solidFill>
                  <a:srgbClr val="273646"/>
                </a:solidFill>
                <a:latin typeface="Malgun Gothic"/>
                <a:ea typeface="Malgun Gothic"/>
                <a:cs typeface="Malgun Gothic"/>
                <a:sym typeface="Malgun Gothic"/>
              </a:rPr>
              <a:t>도</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허용가능하다</a:t>
            </a:r>
            <a:r>
              <a:rPr lang="en-US" sz="1050" b="1" dirty="0">
                <a:solidFill>
                  <a:srgbClr val="273646"/>
                </a:solidFill>
                <a:latin typeface="Malgun Gothic"/>
                <a:ea typeface="Malgun Gothic"/>
                <a:cs typeface="Malgun Gothic"/>
                <a:sym typeface="Malgun Gothic"/>
              </a:rPr>
              <a:t>.</a:t>
            </a:r>
            <a:endParaRPr dirty="0"/>
          </a:p>
          <a:p>
            <a:pPr algn="ctr">
              <a:buClr>
                <a:srgbClr val="273646"/>
              </a:buClr>
              <a:buSzPts val="1050"/>
            </a:pPr>
            <a:r>
              <a:rPr lang="en-US" sz="1050" b="1" dirty="0" err="1">
                <a:solidFill>
                  <a:srgbClr val="273646"/>
                </a:solidFill>
                <a:latin typeface="Malgun Gothic"/>
                <a:ea typeface="Malgun Gothic"/>
                <a:cs typeface="Malgun Gothic"/>
                <a:sym typeface="Malgun Gothic"/>
              </a:rPr>
              <a:t>하지만</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중요도가</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낮은</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서비스를</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위해</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높은</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서열의</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서비스가</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인터페이스를</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맞추는</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경우는</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없을</a:t>
            </a:r>
            <a:r>
              <a:rPr lang="en-US" sz="1050" b="1" dirty="0">
                <a:solidFill>
                  <a:srgbClr val="273646"/>
                </a:solidFill>
                <a:latin typeface="Malgun Gothic"/>
                <a:ea typeface="Malgun Gothic"/>
                <a:cs typeface="Malgun Gothic"/>
                <a:sym typeface="Malgun Gothic"/>
              </a:rPr>
              <a:t> </a:t>
            </a:r>
            <a:r>
              <a:rPr lang="en-US" sz="1050" b="1" dirty="0" err="1">
                <a:solidFill>
                  <a:srgbClr val="273646"/>
                </a:solidFill>
                <a:latin typeface="Malgun Gothic"/>
                <a:ea typeface="Malgun Gothic"/>
                <a:cs typeface="Malgun Gothic"/>
                <a:sym typeface="Malgun Gothic"/>
              </a:rPr>
              <a:t>것이다</a:t>
            </a:r>
            <a:r>
              <a:rPr lang="en-US" sz="1050" b="1" dirty="0">
                <a:solidFill>
                  <a:srgbClr val="273646"/>
                </a:solidFill>
                <a:latin typeface="Malgun Gothic"/>
                <a:ea typeface="Malgun Gothic"/>
                <a:cs typeface="Malgun Gothic"/>
                <a:sym typeface="Malgun Gothic"/>
              </a:rPr>
              <a:t>.</a:t>
            </a:r>
            <a:endParaRPr dirty="0"/>
          </a:p>
        </p:txBody>
      </p:sp>
      <p:cxnSp>
        <p:nvCxnSpPr>
          <p:cNvPr id="894" name="Google Shape;894;p9"/>
          <p:cNvCxnSpPr>
            <a:cxnSpLocks/>
            <a:stCxn id="895" idx="5"/>
            <a:endCxn id="896" idx="2"/>
          </p:cNvCxnSpPr>
          <p:nvPr/>
        </p:nvCxnSpPr>
        <p:spPr>
          <a:xfrm>
            <a:off x="4136089" y="2483102"/>
            <a:ext cx="676200" cy="514500"/>
          </a:xfrm>
          <a:prstGeom prst="straightConnector1">
            <a:avLst/>
          </a:prstGeom>
          <a:noFill/>
          <a:ln w="9525" cap="flat" cmpd="sng">
            <a:solidFill>
              <a:schemeClr val="dk1"/>
            </a:solidFill>
            <a:prstDash val="solid"/>
            <a:miter lim="800000"/>
            <a:headEnd type="none" w="sm" len="sm"/>
            <a:tailEnd type="triangle" w="med" len="med"/>
          </a:ln>
        </p:spPr>
      </p:cxnSp>
      <p:sp>
        <p:nvSpPr>
          <p:cNvPr id="895" name="Google Shape;895;p9"/>
          <p:cNvSpPr/>
          <p:nvPr/>
        </p:nvSpPr>
        <p:spPr>
          <a:xfrm rot="5400000">
            <a:off x="2712195" y="1410746"/>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897" name="Google Shape;897;p9"/>
          <p:cNvSpPr txBox="1"/>
          <p:nvPr/>
        </p:nvSpPr>
        <p:spPr>
          <a:xfrm>
            <a:off x="2981609" y="1853291"/>
            <a:ext cx="902812"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dirty="0" err="1">
                <a:solidFill>
                  <a:schemeClr val="lt1"/>
                </a:solidFill>
              </a:rPr>
              <a:t>상품</a:t>
            </a:r>
            <a:r>
              <a:rPr lang="en-US" dirty="0">
                <a:solidFill>
                  <a:schemeClr val="lt1"/>
                </a:solidFill>
              </a:rPr>
              <a:t/>
            </a:r>
            <a:br>
              <a:rPr lang="en-US" dirty="0">
                <a:solidFill>
                  <a:schemeClr val="lt1"/>
                </a:solidFill>
              </a:rPr>
            </a:br>
            <a:r>
              <a:rPr lang="en-US" dirty="0">
                <a:solidFill>
                  <a:schemeClr val="lt1"/>
                </a:solidFill>
              </a:rPr>
              <a:t>(core)</a:t>
            </a:r>
            <a:endParaRPr dirty="0">
              <a:solidFill>
                <a:schemeClr val="lt1"/>
              </a:solidFill>
            </a:endParaRPr>
          </a:p>
        </p:txBody>
      </p:sp>
      <p:sp>
        <p:nvSpPr>
          <p:cNvPr id="898" name="Google Shape;898;p9"/>
          <p:cNvSpPr/>
          <p:nvPr/>
        </p:nvSpPr>
        <p:spPr>
          <a:xfrm rot="5400000">
            <a:off x="43534" y="1410747"/>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899" name="Google Shape;899;p9"/>
          <p:cNvSpPr txBox="1"/>
          <p:nvPr/>
        </p:nvSpPr>
        <p:spPr>
          <a:xfrm>
            <a:off x="438786" y="1851524"/>
            <a:ext cx="651140"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주문</a:t>
            </a:r>
            <a:br>
              <a:rPr lang="en-US">
                <a:solidFill>
                  <a:schemeClr val="lt1"/>
                </a:solidFill>
              </a:rPr>
            </a:br>
            <a:r>
              <a:rPr lang="en-US">
                <a:solidFill>
                  <a:schemeClr val="lt1"/>
                </a:solidFill>
              </a:rPr>
              <a:t>(core)</a:t>
            </a:r>
            <a:endParaRPr>
              <a:solidFill>
                <a:schemeClr val="lt1"/>
              </a:solidFill>
            </a:endParaRPr>
          </a:p>
        </p:txBody>
      </p:sp>
      <p:cxnSp>
        <p:nvCxnSpPr>
          <p:cNvPr id="900" name="Google Shape;900;p9"/>
          <p:cNvCxnSpPr>
            <a:cxnSpLocks/>
          </p:cNvCxnSpPr>
          <p:nvPr/>
        </p:nvCxnSpPr>
        <p:spPr>
          <a:xfrm>
            <a:off x="1467429" y="2155693"/>
            <a:ext cx="1262512" cy="0"/>
          </a:xfrm>
          <a:prstGeom prst="straightConnector1">
            <a:avLst/>
          </a:prstGeom>
          <a:noFill/>
          <a:ln w="9525" cap="flat" cmpd="sng">
            <a:solidFill>
              <a:schemeClr val="dk1"/>
            </a:solidFill>
            <a:prstDash val="solid"/>
            <a:miter lim="800000"/>
            <a:headEnd type="triangle" w="med" len="med"/>
            <a:tailEnd type="triangle" w="med" len="med"/>
          </a:ln>
        </p:spPr>
      </p:cxnSp>
      <p:sp>
        <p:nvSpPr>
          <p:cNvPr id="901" name="Google Shape;901;p9"/>
          <p:cNvSpPr/>
          <p:nvPr/>
        </p:nvSpPr>
        <p:spPr>
          <a:xfrm rot="5400000">
            <a:off x="5601982" y="1410746"/>
            <a:ext cx="1441642" cy="140614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algn="ctr">
              <a:buClr>
                <a:srgbClr val="000000"/>
              </a:buClr>
              <a:buSzPts val="1400"/>
            </a:pPr>
            <a:endParaRPr>
              <a:solidFill>
                <a:srgbClr val="FFFFFF"/>
              </a:solidFill>
            </a:endParaRPr>
          </a:p>
        </p:txBody>
      </p:sp>
      <p:sp>
        <p:nvSpPr>
          <p:cNvPr id="902" name="Google Shape;902;p9"/>
          <p:cNvSpPr txBox="1"/>
          <p:nvPr/>
        </p:nvSpPr>
        <p:spPr>
          <a:xfrm>
            <a:off x="5738340" y="1851524"/>
            <a:ext cx="1168910"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상품추천</a:t>
            </a:r>
            <a:endParaRPr>
              <a:solidFill>
                <a:schemeClr val="lt1"/>
              </a:solidFill>
            </a:endParaRPr>
          </a:p>
          <a:p>
            <a:pPr algn="ctr">
              <a:buClr>
                <a:schemeClr val="lt1"/>
              </a:buClr>
              <a:buSzPts val="1400"/>
            </a:pPr>
            <a:r>
              <a:rPr lang="en-US">
                <a:solidFill>
                  <a:schemeClr val="lt1"/>
                </a:solidFill>
              </a:rPr>
              <a:t>(Supporting)</a:t>
            </a:r>
            <a:endParaRPr>
              <a:solidFill>
                <a:schemeClr val="lt1"/>
              </a:solidFill>
            </a:endParaRPr>
          </a:p>
        </p:txBody>
      </p:sp>
      <p:sp>
        <p:nvSpPr>
          <p:cNvPr id="896" name="Google Shape;896;p9"/>
          <p:cNvSpPr/>
          <p:nvPr/>
        </p:nvSpPr>
        <p:spPr>
          <a:xfrm rot="5400000">
            <a:off x="4794650" y="2663867"/>
            <a:ext cx="1441640" cy="1406149"/>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03" name="Google Shape;903;p9"/>
          <p:cNvSpPr txBox="1"/>
          <p:nvPr/>
        </p:nvSpPr>
        <p:spPr>
          <a:xfrm>
            <a:off x="4944641" y="3009825"/>
            <a:ext cx="1141659" cy="738664"/>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dirty="0" err="1">
                <a:solidFill>
                  <a:schemeClr val="lt1"/>
                </a:solidFill>
              </a:rPr>
              <a:t>배송</a:t>
            </a:r>
            <a:r>
              <a:rPr lang="en-US" dirty="0">
                <a:solidFill>
                  <a:schemeClr val="lt1"/>
                </a:solidFill>
              </a:rPr>
              <a:t> SaaS</a:t>
            </a:r>
            <a:endParaRPr dirty="0"/>
          </a:p>
          <a:p>
            <a:pPr algn="ctr">
              <a:buClr>
                <a:schemeClr val="lt1"/>
              </a:buClr>
              <a:buSzPts val="1400"/>
            </a:pPr>
            <a:r>
              <a:rPr lang="en-US" dirty="0">
                <a:solidFill>
                  <a:schemeClr val="lt1"/>
                </a:solidFill>
              </a:rPr>
              <a:t>(general,</a:t>
            </a:r>
            <a:endParaRPr dirty="0"/>
          </a:p>
          <a:p>
            <a:pPr algn="ctr">
              <a:buClr>
                <a:schemeClr val="lt1"/>
              </a:buClr>
              <a:buSzPts val="1400"/>
            </a:pPr>
            <a:r>
              <a:rPr lang="en-US" dirty="0" err="1">
                <a:solidFill>
                  <a:schemeClr val="lt1"/>
                </a:solidFill>
              </a:rPr>
              <a:t>외부서비스</a:t>
            </a:r>
            <a:r>
              <a:rPr lang="en-US" dirty="0">
                <a:solidFill>
                  <a:schemeClr val="lt1"/>
                </a:solidFill>
              </a:rPr>
              <a:t>)</a:t>
            </a:r>
            <a:endParaRPr dirty="0">
              <a:solidFill>
                <a:schemeClr val="lt1"/>
              </a:solidFill>
            </a:endParaRPr>
          </a:p>
        </p:txBody>
      </p:sp>
      <p:cxnSp>
        <p:nvCxnSpPr>
          <p:cNvPr id="904" name="Google Shape;904;p9"/>
          <p:cNvCxnSpPr/>
          <p:nvPr/>
        </p:nvCxnSpPr>
        <p:spPr>
          <a:xfrm rot="10800000">
            <a:off x="4136090" y="2155693"/>
            <a:ext cx="1483640" cy="0"/>
          </a:xfrm>
          <a:prstGeom prst="straightConnector1">
            <a:avLst/>
          </a:prstGeom>
          <a:noFill/>
          <a:ln w="9525" cap="flat" cmpd="sng">
            <a:solidFill>
              <a:schemeClr val="dk1"/>
            </a:solidFill>
            <a:prstDash val="solid"/>
            <a:miter lim="800000"/>
            <a:headEnd type="none" w="sm" len="sm"/>
            <a:tailEnd type="triangle" w="med" len="med"/>
          </a:ln>
        </p:spPr>
      </p:cxnSp>
      <p:sp>
        <p:nvSpPr>
          <p:cNvPr id="905" name="Google Shape;905;p9"/>
          <p:cNvSpPr txBox="1"/>
          <p:nvPr/>
        </p:nvSpPr>
        <p:spPr>
          <a:xfrm>
            <a:off x="4485816" y="1747124"/>
            <a:ext cx="902700" cy="738623"/>
          </a:xfrm>
          <a:prstGeom prst="rect">
            <a:avLst/>
          </a:prstGeom>
          <a:noFill/>
          <a:ln>
            <a:noFill/>
          </a:ln>
        </p:spPr>
        <p:txBody>
          <a:bodyPr spcFirstLastPara="1" wrap="square" lIns="91425" tIns="45700" rIns="91425" bIns="45700" anchor="t" anchorCtr="0">
            <a:spAutoFit/>
          </a:bodyPr>
          <a:lstStyle/>
          <a:p>
            <a:pPr algn="ctr">
              <a:buClr>
                <a:srgbClr val="141A1B"/>
              </a:buClr>
              <a:buSzPts val="1050"/>
            </a:pPr>
            <a:r>
              <a:rPr lang="en-US" sz="1050" b="1">
                <a:solidFill>
                  <a:srgbClr val="141A1B"/>
                </a:solidFill>
              </a:rPr>
              <a:t>Customer/Supplier</a:t>
            </a:r>
            <a:endParaRPr sz="1050" b="1">
              <a:solidFill>
                <a:srgbClr val="141A1B"/>
              </a:solidFill>
            </a:endParaRPr>
          </a:p>
          <a:p>
            <a:pPr algn="ctr">
              <a:buClr>
                <a:srgbClr val="141A1B"/>
              </a:buClr>
              <a:buSzPts val="1050"/>
            </a:pPr>
            <a:endParaRPr sz="1050" b="1">
              <a:solidFill>
                <a:srgbClr val="141A1B"/>
              </a:solidFill>
            </a:endParaRPr>
          </a:p>
          <a:p>
            <a:pPr algn="ctr">
              <a:buClr>
                <a:srgbClr val="141A1B"/>
              </a:buClr>
              <a:buSzPts val="1050"/>
            </a:pPr>
            <a:r>
              <a:rPr lang="en-US" sz="1050" b="1">
                <a:solidFill>
                  <a:srgbClr val="141A1B"/>
                </a:solidFill>
              </a:rPr>
              <a:t>Conformist</a:t>
            </a:r>
            <a:endParaRPr sz="1050" b="1">
              <a:solidFill>
                <a:srgbClr val="141A1B"/>
              </a:solidFill>
            </a:endParaRPr>
          </a:p>
        </p:txBody>
      </p:sp>
      <p:sp>
        <p:nvSpPr>
          <p:cNvPr id="906" name="Google Shape;906;p9"/>
          <p:cNvSpPr txBox="1"/>
          <p:nvPr/>
        </p:nvSpPr>
        <p:spPr>
          <a:xfrm>
            <a:off x="1618488" y="1399747"/>
            <a:ext cx="1322004" cy="253916"/>
          </a:xfrm>
          <a:prstGeom prst="rect">
            <a:avLst/>
          </a:prstGeom>
          <a:noFill/>
          <a:ln>
            <a:noFill/>
          </a:ln>
        </p:spPr>
        <p:txBody>
          <a:bodyPr spcFirstLastPara="1" wrap="square" lIns="91425" tIns="45700" rIns="91425" bIns="45700" anchor="t" anchorCtr="0">
            <a:spAutoFit/>
          </a:bodyPr>
          <a:lstStyle/>
          <a:p>
            <a:pPr algn="ctr">
              <a:buClr>
                <a:srgbClr val="141A1B"/>
              </a:buClr>
              <a:buSzPts val="1050"/>
            </a:pPr>
            <a:r>
              <a:rPr lang="en-US" sz="1050" b="1">
                <a:solidFill>
                  <a:srgbClr val="141A1B"/>
                </a:solidFill>
              </a:rPr>
              <a:t>Shared-kernel</a:t>
            </a:r>
            <a:endParaRPr sz="1050" b="1">
              <a:solidFill>
                <a:srgbClr val="141A1B"/>
              </a:solidFill>
            </a:endParaRPr>
          </a:p>
        </p:txBody>
      </p:sp>
      <p:cxnSp>
        <p:nvCxnSpPr>
          <p:cNvPr id="907" name="Google Shape;907;p9"/>
          <p:cNvCxnSpPr/>
          <p:nvPr/>
        </p:nvCxnSpPr>
        <p:spPr>
          <a:xfrm rot="5400000">
            <a:off x="1912786" y="1713217"/>
            <a:ext cx="496500" cy="302700"/>
          </a:xfrm>
          <a:prstGeom prst="curvedConnector3">
            <a:avLst>
              <a:gd name="adj1" fmla="val 50014"/>
            </a:avLst>
          </a:prstGeom>
          <a:noFill/>
          <a:ln w="9525" cap="flat" cmpd="sng">
            <a:solidFill>
              <a:schemeClr val="accent3"/>
            </a:solidFill>
            <a:prstDash val="solid"/>
            <a:miter lim="800000"/>
            <a:headEnd type="none" w="sm" len="sm"/>
            <a:tailEnd type="triangle" w="med" len="med"/>
          </a:ln>
        </p:spPr>
      </p:cxnSp>
      <p:sp>
        <p:nvSpPr>
          <p:cNvPr id="908" name="Google Shape;908;p9"/>
          <p:cNvSpPr txBox="1"/>
          <p:nvPr/>
        </p:nvSpPr>
        <p:spPr>
          <a:xfrm>
            <a:off x="3501391" y="2819603"/>
            <a:ext cx="1162498" cy="253916"/>
          </a:xfrm>
          <a:prstGeom prst="rect">
            <a:avLst/>
          </a:prstGeom>
          <a:noFill/>
          <a:ln>
            <a:noFill/>
          </a:ln>
        </p:spPr>
        <p:txBody>
          <a:bodyPr spcFirstLastPara="1" wrap="square" lIns="91425" tIns="45700" rIns="91425" bIns="45700" anchor="t" anchorCtr="0">
            <a:spAutoFit/>
          </a:bodyPr>
          <a:lstStyle/>
          <a:p>
            <a:pPr algn="ctr">
              <a:buClr>
                <a:srgbClr val="141A1B"/>
              </a:buClr>
              <a:buSzPts val="1050"/>
            </a:pPr>
            <a:r>
              <a:rPr lang="en-US" sz="1050" b="1">
                <a:solidFill>
                  <a:srgbClr val="141A1B"/>
                </a:solidFill>
              </a:rPr>
              <a:t>Anti-corruption</a:t>
            </a:r>
            <a:endParaRPr sz="1050" b="1">
              <a:solidFill>
                <a:srgbClr val="141A1B"/>
              </a:solidFill>
            </a:endParaRPr>
          </a:p>
        </p:txBody>
      </p:sp>
    </p:spTree>
    <p:extLst>
      <p:ext uri="{BB962C8B-B14F-4D97-AF65-F5344CB8AC3E}">
        <p14:creationId xmlns:p14="http://schemas.microsoft.com/office/powerpoint/2010/main" val="70454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동기 </a:t>
              </a:r>
              <a:r>
                <a:rPr lang="ko-KR" altLang="en-US" sz="1050" dirty="0" err="1">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거래시</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데이터 정합성</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여러 개의 서비스 호출 시 특정 컴포넌트에서 장애 발생시 전체를 </a:t>
            </a:r>
            <a:r>
              <a:rPr lang="ko-KR" altLang="en-US" sz="1050" dirty="0" err="1">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원복하는</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방법은</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3" name="Rectangle 2"/>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6" name="Rectangle 3"/>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grpSp>
        <p:nvGrpSpPr>
          <p:cNvPr id="4" name="그룹 3"/>
          <p:cNvGrpSpPr/>
          <p:nvPr/>
        </p:nvGrpSpPr>
        <p:grpSpPr>
          <a:xfrm>
            <a:off x="-675456" y="1635646"/>
            <a:ext cx="740571" cy="2736303"/>
            <a:chOff x="467544" y="1635645"/>
            <a:chExt cx="740571" cy="2736303"/>
          </a:xfrm>
        </p:grpSpPr>
        <p:sp>
          <p:nvSpPr>
            <p:cNvPr id="9" name="순서도: 처리 8">
              <a:extLst>
                <a:ext uri="{FF2B5EF4-FFF2-40B4-BE49-F238E27FC236}">
                  <a16:creationId xmlns:a16="http://schemas.microsoft.com/office/drawing/2014/main" id="{690B7D12-AFED-52A3-2159-9605E162886D}"/>
                </a:ext>
              </a:extLst>
            </p:cNvPr>
            <p:cNvSpPr/>
            <p:nvPr/>
          </p:nvSpPr>
          <p:spPr>
            <a:xfrm>
              <a:off x="467544" y="1635645"/>
              <a:ext cx="740571" cy="273630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602655"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2"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grpSp>
        <p:nvGrpSpPr>
          <p:cNvPr id="2" name="그룹 1"/>
          <p:cNvGrpSpPr/>
          <p:nvPr/>
        </p:nvGrpSpPr>
        <p:grpSpPr>
          <a:xfrm>
            <a:off x="3768550" y="1603998"/>
            <a:ext cx="740571" cy="792088"/>
            <a:chOff x="2483768" y="1635646"/>
            <a:chExt cx="740571" cy="792088"/>
          </a:xfrm>
        </p:grpSpPr>
        <p:sp>
          <p:nvSpPr>
            <p:cNvPr id="14" name="순서도: 처리 13">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5" name="TextBox 14">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3" name="그룹 2"/>
          <p:cNvGrpSpPr/>
          <p:nvPr/>
        </p:nvGrpSpPr>
        <p:grpSpPr>
          <a:xfrm>
            <a:off x="1556036" y="1635646"/>
            <a:ext cx="740571" cy="792088"/>
            <a:chOff x="1495390" y="1635646"/>
            <a:chExt cx="740571" cy="792088"/>
          </a:xfrm>
        </p:grpSpPr>
        <p:sp>
          <p:nvSpPr>
            <p:cNvPr id="18" name="순서도: 처리 17">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9" name="TextBox 18">
              <a:extLst>
                <a:ext uri="{FF2B5EF4-FFF2-40B4-BE49-F238E27FC236}">
                  <a16:creationId xmlns:a16="http://schemas.microsoft.com/office/drawing/2014/main" id="{2DA5CF6B-FA14-AA6E-7BD2-2EAE38D84FE9}"/>
                </a:ext>
              </a:extLst>
            </p:cNvPr>
            <p:cNvSpPr txBox="1"/>
            <p:nvPr/>
          </p:nvSpPr>
          <p:spPr>
            <a:xfrm>
              <a:off x="1630501"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24"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6" name="직선 화살표 연결선 5"/>
          <p:cNvCxnSpPr/>
          <p:nvPr/>
        </p:nvCxnSpPr>
        <p:spPr>
          <a:xfrm>
            <a:off x="65115" y="1851670"/>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2289215" y="1923678"/>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5115" y="2211710"/>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2289215" y="2139702"/>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46963" y="2088600"/>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sp>
        <p:nvSpPr>
          <p:cNvPr id="43" name="TextBox 42"/>
          <p:cNvSpPr txBox="1"/>
          <p:nvPr/>
        </p:nvSpPr>
        <p:spPr>
          <a:xfrm>
            <a:off x="579751" y="2211710"/>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grpSp>
        <p:nvGrpSpPr>
          <p:cNvPr id="44" name="그룹 43"/>
          <p:cNvGrpSpPr/>
          <p:nvPr/>
        </p:nvGrpSpPr>
        <p:grpSpPr>
          <a:xfrm>
            <a:off x="3768550" y="2662193"/>
            <a:ext cx="740571" cy="792088"/>
            <a:chOff x="2483768" y="1635646"/>
            <a:chExt cx="740571" cy="792088"/>
          </a:xfrm>
        </p:grpSpPr>
        <p:sp>
          <p:nvSpPr>
            <p:cNvPr id="45" name="순서도: 처리 44">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6" name="TextBox 45">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48" name="그룹 47"/>
          <p:cNvGrpSpPr/>
          <p:nvPr/>
        </p:nvGrpSpPr>
        <p:grpSpPr>
          <a:xfrm>
            <a:off x="1556036" y="2693841"/>
            <a:ext cx="740571" cy="1678109"/>
            <a:chOff x="1495390" y="1635645"/>
            <a:chExt cx="740571" cy="1678109"/>
          </a:xfrm>
        </p:grpSpPr>
        <p:sp>
          <p:nvSpPr>
            <p:cNvPr id="49" name="순서도: 처리 48">
              <a:extLst>
                <a:ext uri="{FF2B5EF4-FFF2-40B4-BE49-F238E27FC236}">
                  <a16:creationId xmlns:a16="http://schemas.microsoft.com/office/drawing/2014/main" id="{BED2006D-3854-1D33-D95A-B20EDD9E3446}"/>
                </a:ext>
              </a:extLst>
            </p:cNvPr>
            <p:cNvSpPr/>
            <p:nvPr/>
          </p:nvSpPr>
          <p:spPr>
            <a:xfrm>
              <a:off x="1495390" y="1635645"/>
              <a:ext cx="740571" cy="1678109"/>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2DA5CF6B-FA14-AA6E-7BD2-2EAE38D84FE9}"/>
                </a:ext>
              </a:extLst>
            </p:cNvPr>
            <p:cNvSpPr txBox="1"/>
            <p:nvPr/>
          </p:nvSpPr>
          <p:spPr>
            <a:xfrm>
              <a:off x="1630501"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52" name="직선 화살표 연결선 51"/>
          <p:cNvCxnSpPr/>
          <p:nvPr/>
        </p:nvCxnSpPr>
        <p:spPr>
          <a:xfrm>
            <a:off x="65115" y="2909865"/>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2289215" y="2981873"/>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65115" y="4197738"/>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a:off x="2289215" y="3197897"/>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846963" y="3146795"/>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sp>
        <p:nvSpPr>
          <p:cNvPr id="57" name="TextBox 56"/>
          <p:cNvSpPr txBox="1"/>
          <p:nvPr/>
        </p:nvSpPr>
        <p:spPr>
          <a:xfrm>
            <a:off x="579751" y="4197738"/>
            <a:ext cx="41069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Fail</a:t>
            </a:r>
            <a:endParaRPr lang="ko-KR" altLang="en-US" sz="1000" dirty="0">
              <a:latin typeface="KoPub돋움체 Medium" pitchFamily="50" charset="-127"/>
              <a:ea typeface="KoPub돋움체 Medium" pitchFamily="50" charset="-127"/>
            </a:endParaRPr>
          </a:p>
        </p:txBody>
      </p:sp>
      <p:sp>
        <p:nvSpPr>
          <p:cNvPr id="58" name="곱셈 기호 57"/>
          <p:cNvSpPr/>
          <p:nvPr/>
        </p:nvSpPr>
        <p:spPr>
          <a:xfrm>
            <a:off x="386881" y="4074627"/>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59" name="그룹 58"/>
          <p:cNvGrpSpPr/>
          <p:nvPr/>
        </p:nvGrpSpPr>
        <p:grpSpPr>
          <a:xfrm>
            <a:off x="3768550" y="3561676"/>
            <a:ext cx="740571" cy="792088"/>
            <a:chOff x="2483768" y="1635646"/>
            <a:chExt cx="740571" cy="792088"/>
          </a:xfrm>
        </p:grpSpPr>
        <p:sp>
          <p:nvSpPr>
            <p:cNvPr id="60" name="순서도: 처리 59">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1" name="TextBox 60">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2"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cxnSp>
        <p:nvCxnSpPr>
          <p:cNvPr id="63" name="직선 화살표 연결선 62"/>
          <p:cNvCxnSpPr/>
          <p:nvPr/>
        </p:nvCxnSpPr>
        <p:spPr>
          <a:xfrm>
            <a:off x="2289215" y="3795886"/>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296606" y="4021787"/>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11242" y="4021787"/>
            <a:ext cx="41069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Fail</a:t>
            </a:r>
            <a:endParaRPr lang="ko-KR" altLang="en-US" sz="1000" dirty="0">
              <a:latin typeface="KoPub돋움체 Medium" pitchFamily="50" charset="-127"/>
              <a:ea typeface="KoPub돋움체 Medium" pitchFamily="50" charset="-127"/>
            </a:endParaRPr>
          </a:p>
        </p:txBody>
      </p:sp>
      <p:sp>
        <p:nvSpPr>
          <p:cNvPr id="68" name="곱셈 기호 67"/>
          <p:cNvSpPr/>
          <p:nvPr/>
        </p:nvSpPr>
        <p:spPr>
          <a:xfrm>
            <a:off x="2618372" y="3898676"/>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622731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
          <p:cNvSpPr/>
          <p:nvPr/>
        </p:nvSpPr>
        <p:spPr>
          <a:xfrm>
            <a:off x="-1143000" y="1275607"/>
            <a:ext cx="9144000" cy="292899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914" name="Google Shape;914;p10"/>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마이크로 서비스간의 서열과 역학관계</a:t>
            </a:r>
            <a:endParaRPr sz="2800"/>
          </a:p>
        </p:txBody>
      </p:sp>
      <p:cxnSp>
        <p:nvCxnSpPr>
          <p:cNvPr id="915" name="Google Shape;915;p10"/>
          <p:cNvCxnSpPr/>
          <p:nvPr/>
        </p:nvCxnSpPr>
        <p:spPr>
          <a:xfrm rot="-5400000">
            <a:off x="3969246" y="2778201"/>
            <a:ext cx="436200" cy="433500"/>
          </a:xfrm>
          <a:prstGeom prst="curvedConnector3">
            <a:avLst>
              <a:gd name="adj1" fmla="val 0"/>
            </a:avLst>
          </a:prstGeom>
          <a:noFill/>
          <a:ln w="9525" cap="flat" cmpd="sng">
            <a:solidFill>
              <a:schemeClr val="accent3"/>
            </a:solidFill>
            <a:prstDash val="solid"/>
            <a:miter lim="800000"/>
            <a:headEnd type="none" w="sm" len="sm"/>
            <a:tailEnd type="triangle" w="med" len="med"/>
          </a:ln>
        </p:spPr>
      </p:cxnSp>
      <p:sp>
        <p:nvSpPr>
          <p:cNvPr id="916" name="Google Shape;916;p10"/>
          <p:cNvSpPr txBox="1"/>
          <p:nvPr/>
        </p:nvSpPr>
        <p:spPr>
          <a:xfrm>
            <a:off x="-556228" y="926514"/>
            <a:ext cx="7970456" cy="338554"/>
          </a:xfrm>
          <a:prstGeom prst="rect">
            <a:avLst/>
          </a:prstGeom>
          <a:noFill/>
          <a:ln>
            <a:noFill/>
          </a:ln>
        </p:spPr>
        <p:txBody>
          <a:bodyPr spcFirstLastPara="1" wrap="square" lIns="91425" tIns="45700" rIns="91425" bIns="45700" anchor="t" anchorCtr="0">
            <a:spAutoFit/>
          </a:bodyPr>
          <a:lstStyle/>
          <a:p>
            <a:pPr algn="ctr">
              <a:buClr>
                <a:schemeClr val="accent6"/>
              </a:buClr>
              <a:buSzPts val="1600"/>
            </a:pPr>
            <a:r>
              <a:rPr lang="en-US" sz="1600">
                <a:solidFill>
                  <a:schemeClr val="accent6"/>
                </a:solidFill>
                <a:latin typeface="Malgun Gothic"/>
                <a:ea typeface="Malgun Gothic"/>
                <a:cs typeface="Malgun Gothic"/>
                <a:sym typeface="Malgun Gothic"/>
              </a:rPr>
              <a:t>“ 마이크로서비스간 트랜잭션의 묶음을 어떻게 할 것인가? ”</a:t>
            </a:r>
            <a:endParaRPr/>
          </a:p>
        </p:txBody>
      </p:sp>
      <p:sp>
        <p:nvSpPr>
          <p:cNvPr id="917" name="Google Shape;917;p10"/>
          <p:cNvSpPr txBox="1"/>
          <p:nvPr/>
        </p:nvSpPr>
        <p:spPr>
          <a:xfrm>
            <a:off x="4232375" y="1614851"/>
            <a:ext cx="1409700" cy="1061789"/>
          </a:xfrm>
          <a:prstGeom prst="rect">
            <a:avLst/>
          </a:prstGeom>
          <a:noFill/>
          <a:ln>
            <a:noFill/>
          </a:ln>
        </p:spPr>
        <p:txBody>
          <a:bodyPr spcFirstLastPara="1" wrap="square" lIns="91425" tIns="45700" rIns="91425" bIns="45700" anchor="t" anchorCtr="0">
            <a:spAutoFit/>
          </a:bodyPr>
          <a:lstStyle/>
          <a:p>
            <a:pPr algn="ctr">
              <a:buClr>
                <a:srgbClr val="141A1B"/>
              </a:buClr>
              <a:buSzPts val="1050"/>
            </a:pPr>
            <a:r>
              <a:rPr lang="en-US" sz="1050" b="1">
                <a:solidFill>
                  <a:srgbClr val="141A1B"/>
                </a:solidFill>
              </a:rPr>
              <a:t>Request-Response (with CB)</a:t>
            </a:r>
            <a:endParaRPr sz="1050" b="1">
              <a:solidFill>
                <a:srgbClr val="141A1B"/>
              </a:solidFill>
            </a:endParaRPr>
          </a:p>
          <a:p>
            <a:pPr algn="ctr">
              <a:buClr>
                <a:srgbClr val="141A1B"/>
              </a:buClr>
              <a:buSzPts val="1050"/>
            </a:pPr>
            <a:endParaRPr sz="1050" b="1">
              <a:solidFill>
                <a:srgbClr val="141A1B"/>
              </a:solidFill>
            </a:endParaRPr>
          </a:p>
          <a:p>
            <a:pPr algn="ctr">
              <a:buClr>
                <a:srgbClr val="141A1B"/>
              </a:buClr>
              <a:buSzPts val="1050"/>
            </a:pPr>
            <a:r>
              <a:rPr lang="en-US" sz="1050" b="1">
                <a:solidFill>
                  <a:srgbClr val="141A1B"/>
                </a:solidFill>
              </a:rPr>
              <a:t>or</a:t>
            </a:r>
            <a:endParaRPr sz="1050" b="1">
              <a:solidFill>
                <a:srgbClr val="141A1B"/>
              </a:solidFill>
            </a:endParaRPr>
          </a:p>
          <a:p>
            <a:pPr algn="ctr">
              <a:buClr>
                <a:srgbClr val="141A1B"/>
              </a:buClr>
              <a:buSzPts val="1050"/>
            </a:pPr>
            <a:endParaRPr sz="1050" b="1">
              <a:solidFill>
                <a:srgbClr val="141A1B"/>
              </a:solidFill>
            </a:endParaRPr>
          </a:p>
          <a:p>
            <a:pPr algn="ctr">
              <a:buClr>
                <a:srgbClr val="141A1B"/>
              </a:buClr>
              <a:buSzPts val="1050"/>
            </a:pPr>
            <a:r>
              <a:rPr lang="en-US" sz="1050" b="1">
                <a:solidFill>
                  <a:srgbClr val="141A1B"/>
                </a:solidFill>
              </a:rPr>
              <a:t>UI Mashup</a:t>
            </a:r>
            <a:endParaRPr sz="1050" b="1">
              <a:solidFill>
                <a:srgbClr val="141A1B"/>
              </a:solidFill>
            </a:endParaRPr>
          </a:p>
        </p:txBody>
      </p:sp>
      <p:sp>
        <p:nvSpPr>
          <p:cNvPr id="918" name="Google Shape;918;p10"/>
          <p:cNvSpPr txBox="1"/>
          <p:nvPr/>
        </p:nvSpPr>
        <p:spPr>
          <a:xfrm>
            <a:off x="3056910" y="3002827"/>
            <a:ext cx="1000595" cy="469319"/>
          </a:xfrm>
          <a:prstGeom prst="rect">
            <a:avLst/>
          </a:prstGeom>
          <a:noFill/>
          <a:ln>
            <a:noFill/>
          </a:ln>
        </p:spPr>
        <p:txBody>
          <a:bodyPr spcFirstLastPara="1" wrap="square" lIns="91425" tIns="45700" rIns="91425" bIns="45700" anchor="t" anchorCtr="0">
            <a:spAutoFit/>
          </a:bodyPr>
          <a:lstStyle/>
          <a:p>
            <a:pPr algn="ctr">
              <a:buClr>
                <a:srgbClr val="141A1B"/>
              </a:buClr>
              <a:buSzPts val="1050"/>
            </a:pPr>
            <a:endParaRPr/>
          </a:p>
          <a:p>
            <a:pPr algn="ctr">
              <a:buClr>
                <a:srgbClr val="141A1B"/>
              </a:buClr>
              <a:buSzPts val="1050"/>
            </a:pPr>
            <a:r>
              <a:rPr lang="en-US" sz="1050" b="1">
                <a:solidFill>
                  <a:srgbClr val="141A1B"/>
                </a:solidFill>
              </a:rPr>
              <a:t>Pub/Sub</a:t>
            </a:r>
            <a:endParaRPr/>
          </a:p>
        </p:txBody>
      </p:sp>
      <p:sp>
        <p:nvSpPr>
          <p:cNvPr id="919" name="Google Shape;919;p10"/>
          <p:cNvSpPr txBox="1"/>
          <p:nvPr/>
        </p:nvSpPr>
        <p:spPr>
          <a:xfrm>
            <a:off x="1437683" y="1703587"/>
            <a:ext cx="1322004" cy="415498"/>
          </a:xfrm>
          <a:prstGeom prst="rect">
            <a:avLst/>
          </a:prstGeom>
          <a:noFill/>
          <a:ln>
            <a:noFill/>
          </a:ln>
        </p:spPr>
        <p:txBody>
          <a:bodyPr spcFirstLastPara="1" wrap="square" lIns="91425" tIns="45700" rIns="91425" bIns="45700" anchor="t" anchorCtr="0">
            <a:spAutoFit/>
          </a:bodyPr>
          <a:lstStyle/>
          <a:p>
            <a:pPr algn="ctr">
              <a:buClr>
                <a:srgbClr val="141A1B"/>
              </a:buClr>
              <a:buSzPts val="1050"/>
            </a:pPr>
            <a:r>
              <a:rPr lang="en-US" sz="1050" b="1">
                <a:solidFill>
                  <a:srgbClr val="141A1B"/>
                </a:solidFill>
              </a:rPr>
              <a:t>ACID TX</a:t>
            </a:r>
            <a:endParaRPr/>
          </a:p>
          <a:p>
            <a:pPr algn="ctr">
              <a:buClr>
                <a:srgbClr val="141A1B"/>
              </a:buClr>
              <a:buSzPts val="1050"/>
            </a:pPr>
            <a:r>
              <a:rPr lang="en-US" sz="1050">
                <a:solidFill>
                  <a:srgbClr val="141A1B"/>
                </a:solidFill>
              </a:rPr>
              <a:t>(shared DB)</a:t>
            </a:r>
            <a:endParaRPr/>
          </a:p>
        </p:txBody>
      </p:sp>
      <p:sp>
        <p:nvSpPr>
          <p:cNvPr id="920" name="Google Shape;920;p10"/>
          <p:cNvSpPr txBox="1"/>
          <p:nvPr/>
        </p:nvSpPr>
        <p:spPr>
          <a:xfrm>
            <a:off x="-290827" y="4316523"/>
            <a:ext cx="7439653" cy="577081"/>
          </a:xfrm>
          <a:prstGeom prst="rect">
            <a:avLst/>
          </a:prstGeom>
          <a:noFill/>
          <a:ln>
            <a:noFill/>
          </a:ln>
        </p:spPr>
        <p:txBody>
          <a:bodyPr spcFirstLastPara="1" wrap="square" lIns="91425" tIns="45700" rIns="91425" bIns="45700" anchor="t" anchorCtr="0">
            <a:spAutoFit/>
          </a:bodyPr>
          <a:lstStyle/>
          <a:p>
            <a:pPr algn="ctr">
              <a:buClr>
                <a:srgbClr val="273646"/>
              </a:buClr>
              <a:buSzPts val="1050"/>
            </a:pPr>
            <a:r>
              <a:rPr lang="en-US" sz="1050" b="1">
                <a:solidFill>
                  <a:srgbClr val="273646"/>
                </a:solidFill>
                <a:latin typeface="Malgun Gothic"/>
                <a:ea typeface="Malgun Gothic"/>
                <a:cs typeface="Malgun Gothic"/>
                <a:sym typeface="Malgun Gothic"/>
              </a:rPr>
              <a:t>배송기사가 없다고 주문을 안받을 것인가? 상품 추천이 안된다고 주문버튼을 안보여줄 것인가?</a:t>
            </a:r>
            <a:endParaRPr/>
          </a:p>
          <a:p>
            <a:pPr algn="ctr">
              <a:buClr>
                <a:srgbClr val="273646"/>
              </a:buClr>
              <a:buSzPts val="1050"/>
            </a:pPr>
            <a:r>
              <a:rPr lang="en-US" sz="1050" b="1">
                <a:solidFill>
                  <a:srgbClr val="273646"/>
                </a:solidFill>
                <a:latin typeface="Malgun Gothic"/>
                <a:ea typeface="Malgun Gothic"/>
                <a:cs typeface="Malgun Gothic"/>
                <a:sym typeface="Malgun Gothic"/>
              </a:rPr>
              <a:t>Core Domain 간에는 강결합이 요구되는 경우가 생길 수 있다. </a:t>
            </a:r>
            <a:endParaRPr/>
          </a:p>
          <a:p>
            <a:pPr algn="ctr">
              <a:buClr>
                <a:srgbClr val="273646"/>
              </a:buClr>
              <a:buSzPts val="1050"/>
            </a:pPr>
            <a:r>
              <a:rPr lang="en-US" sz="1050" b="1">
                <a:solidFill>
                  <a:srgbClr val="273646"/>
                </a:solidFill>
                <a:latin typeface="Malgun Gothic"/>
                <a:ea typeface="Malgun Gothic"/>
                <a:cs typeface="Malgun Gothic"/>
                <a:sym typeface="Malgun Gothic"/>
              </a:rPr>
              <a:t>하지만 우선순위가 떨어지는 비즈니스 기능을 위해 강한 트랜잭션을 연결할 이유는 하등에 없다.</a:t>
            </a:r>
            <a:endParaRPr/>
          </a:p>
        </p:txBody>
      </p:sp>
      <p:cxnSp>
        <p:nvCxnSpPr>
          <p:cNvPr id="921" name="Google Shape;921;p10"/>
          <p:cNvCxnSpPr>
            <a:stCxn id="922" idx="5"/>
            <a:endCxn id="923" idx="2"/>
          </p:cNvCxnSpPr>
          <p:nvPr/>
        </p:nvCxnSpPr>
        <p:spPr>
          <a:xfrm>
            <a:off x="4136089" y="2483102"/>
            <a:ext cx="676200" cy="514500"/>
          </a:xfrm>
          <a:prstGeom prst="straightConnector1">
            <a:avLst/>
          </a:prstGeom>
          <a:noFill/>
          <a:ln w="9525" cap="flat" cmpd="sng">
            <a:solidFill>
              <a:schemeClr val="dk1"/>
            </a:solidFill>
            <a:prstDash val="solid"/>
            <a:miter lim="800000"/>
            <a:headEnd type="none" w="sm" len="sm"/>
            <a:tailEnd type="triangle" w="med" len="med"/>
          </a:ln>
        </p:spPr>
      </p:cxnSp>
      <p:sp>
        <p:nvSpPr>
          <p:cNvPr id="922" name="Google Shape;922;p10"/>
          <p:cNvSpPr/>
          <p:nvPr/>
        </p:nvSpPr>
        <p:spPr>
          <a:xfrm rot="5400000">
            <a:off x="2712195" y="1410746"/>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24" name="Google Shape;924;p10"/>
          <p:cNvSpPr txBox="1"/>
          <p:nvPr/>
        </p:nvSpPr>
        <p:spPr>
          <a:xfrm>
            <a:off x="3107446" y="1853291"/>
            <a:ext cx="651139"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상품</a:t>
            </a:r>
            <a:br>
              <a:rPr lang="en-US">
                <a:solidFill>
                  <a:schemeClr val="lt1"/>
                </a:solidFill>
              </a:rPr>
            </a:br>
            <a:r>
              <a:rPr lang="en-US">
                <a:solidFill>
                  <a:schemeClr val="lt1"/>
                </a:solidFill>
              </a:rPr>
              <a:t>(core)</a:t>
            </a:r>
            <a:endParaRPr/>
          </a:p>
        </p:txBody>
      </p:sp>
      <p:sp>
        <p:nvSpPr>
          <p:cNvPr id="925" name="Google Shape;925;p10"/>
          <p:cNvSpPr/>
          <p:nvPr/>
        </p:nvSpPr>
        <p:spPr>
          <a:xfrm rot="5400000">
            <a:off x="43534" y="1410747"/>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26" name="Google Shape;926;p10"/>
          <p:cNvSpPr txBox="1"/>
          <p:nvPr/>
        </p:nvSpPr>
        <p:spPr>
          <a:xfrm>
            <a:off x="438786" y="1851524"/>
            <a:ext cx="651140"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주문</a:t>
            </a:r>
            <a:br>
              <a:rPr lang="en-US">
                <a:solidFill>
                  <a:schemeClr val="lt1"/>
                </a:solidFill>
              </a:rPr>
            </a:br>
            <a:r>
              <a:rPr lang="en-US">
                <a:solidFill>
                  <a:schemeClr val="lt1"/>
                </a:solidFill>
              </a:rPr>
              <a:t>(core)</a:t>
            </a:r>
            <a:endParaRPr>
              <a:solidFill>
                <a:schemeClr val="lt1"/>
              </a:solidFill>
            </a:endParaRPr>
          </a:p>
        </p:txBody>
      </p:sp>
      <p:cxnSp>
        <p:nvCxnSpPr>
          <p:cNvPr id="927" name="Google Shape;927;p10"/>
          <p:cNvCxnSpPr/>
          <p:nvPr/>
        </p:nvCxnSpPr>
        <p:spPr>
          <a:xfrm>
            <a:off x="1467429" y="2155693"/>
            <a:ext cx="1262512" cy="0"/>
          </a:xfrm>
          <a:prstGeom prst="straightConnector1">
            <a:avLst/>
          </a:prstGeom>
          <a:noFill/>
          <a:ln w="9525" cap="flat" cmpd="sng">
            <a:solidFill>
              <a:schemeClr val="dk1"/>
            </a:solidFill>
            <a:prstDash val="solid"/>
            <a:miter lim="800000"/>
            <a:headEnd type="triangle" w="med" len="med"/>
            <a:tailEnd type="triangle" w="med" len="med"/>
          </a:ln>
        </p:spPr>
      </p:cxnSp>
      <p:sp>
        <p:nvSpPr>
          <p:cNvPr id="928" name="Google Shape;928;p10"/>
          <p:cNvSpPr/>
          <p:nvPr/>
        </p:nvSpPr>
        <p:spPr>
          <a:xfrm rot="5400000">
            <a:off x="5601982" y="1410746"/>
            <a:ext cx="1441642" cy="140614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algn="ctr">
              <a:buClr>
                <a:srgbClr val="000000"/>
              </a:buClr>
              <a:buSzPts val="1400"/>
            </a:pPr>
            <a:endParaRPr>
              <a:solidFill>
                <a:srgbClr val="FFFFFF"/>
              </a:solidFill>
            </a:endParaRPr>
          </a:p>
        </p:txBody>
      </p:sp>
      <p:sp>
        <p:nvSpPr>
          <p:cNvPr id="929" name="Google Shape;929;p10"/>
          <p:cNvSpPr txBox="1"/>
          <p:nvPr/>
        </p:nvSpPr>
        <p:spPr>
          <a:xfrm>
            <a:off x="5738340" y="1851524"/>
            <a:ext cx="1168910" cy="523220"/>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상품추천</a:t>
            </a:r>
            <a:endParaRPr>
              <a:solidFill>
                <a:schemeClr val="lt1"/>
              </a:solidFill>
            </a:endParaRPr>
          </a:p>
          <a:p>
            <a:pPr algn="ctr">
              <a:buClr>
                <a:schemeClr val="lt1"/>
              </a:buClr>
              <a:buSzPts val="1400"/>
            </a:pPr>
            <a:r>
              <a:rPr lang="en-US">
                <a:solidFill>
                  <a:schemeClr val="lt1"/>
                </a:solidFill>
              </a:rPr>
              <a:t>(Supporting)</a:t>
            </a:r>
            <a:endParaRPr>
              <a:solidFill>
                <a:schemeClr val="lt1"/>
              </a:solidFill>
            </a:endParaRPr>
          </a:p>
        </p:txBody>
      </p:sp>
      <p:sp>
        <p:nvSpPr>
          <p:cNvPr id="923" name="Google Shape;923;p10"/>
          <p:cNvSpPr/>
          <p:nvPr/>
        </p:nvSpPr>
        <p:spPr>
          <a:xfrm rot="5400000">
            <a:off x="4794650" y="2663867"/>
            <a:ext cx="1441640" cy="1406149"/>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30" name="Google Shape;930;p10"/>
          <p:cNvSpPr txBox="1"/>
          <p:nvPr/>
        </p:nvSpPr>
        <p:spPr>
          <a:xfrm>
            <a:off x="5243601" y="3213052"/>
            <a:ext cx="543739" cy="307777"/>
          </a:xfrm>
          <a:prstGeom prst="rect">
            <a:avLst/>
          </a:prstGeom>
          <a:noFill/>
          <a:ln>
            <a:noFill/>
          </a:ln>
        </p:spPr>
        <p:txBody>
          <a:bodyPr spcFirstLastPara="1" wrap="square" lIns="91425" tIns="45700" rIns="91425" bIns="45700" anchor="t" anchorCtr="0">
            <a:spAutoFit/>
          </a:bodyPr>
          <a:lstStyle/>
          <a:p>
            <a:pPr algn="ctr">
              <a:buClr>
                <a:schemeClr val="lt1"/>
              </a:buClr>
              <a:buSzPts val="1400"/>
            </a:pPr>
            <a:r>
              <a:rPr lang="en-US">
                <a:solidFill>
                  <a:schemeClr val="lt1"/>
                </a:solidFill>
              </a:rPr>
              <a:t>배송</a:t>
            </a:r>
            <a:endParaRPr/>
          </a:p>
        </p:txBody>
      </p:sp>
      <p:cxnSp>
        <p:nvCxnSpPr>
          <p:cNvPr id="931" name="Google Shape;931;p10"/>
          <p:cNvCxnSpPr>
            <a:endCxn id="929" idx="1"/>
          </p:cNvCxnSpPr>
          <p:nvPr/>
        </p:nvCxnSpPr>
        <p:spPr>
          <a:xfrm rot="10800000" flipH="1">
            <a:off x="4139340" y="2113134"/>
            <a:ext cx="1599000" cy="23700"/>
          </a:xfrm>
          <a:prstGeom prst="straightConnector1">
            <a:avLst/>
          </a:prstGeom>
          <a:noFill/>
          <a:ln w="9525" cap="flat" cmpd="sng">
            <a:solidFill>
              <a:schemeClr val="dk1"/>
            </a:solidFill>
            <a:prstDash val="dash"/>
            <a:miter lim="800000"/>
            <a:headEnd type="none" w="sm" len="sm"/>
            <a:tailEnd type="triangle" w="med" len="med"/>
          </a:ln>
        </p:spPr>
      </p:cxnSp>
    </p:spTree>
    <p:extLst>
      <p:ext uri="{BB962C8B-B14F-4D97-AF65-F5344CB8AC3E}">
        <p14:creationId xmlns:p14="http://schemas.microsoft.com/office/powerpoint/2010/main" val="2644185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
          <p:cNvSpPr/>
          <p:nvPr/>
        </p:nvSpPr>
        <p:spPr>
          <a:xfrm>
            <a:off x="-1143000" y="1275607"/>
            <a:ext cx="9144000" cy="292899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dirty="0">
              <a:latin typeface="Calibri"/>
              <a:ea typeface="Calibri"/>
              <a:cs typeface="Calibri"/>
              <a:sym typeface="Calibri"/>
            </a:endParaRPr>
          </a:p>
        </p:txBody>
      </p:sp>
      <p:sp>
        <p:nvSpPr>
          <p:cNvPr id="937" name="Google Shape;937;p11"/>
          <p:cNvSpPr txBox="1"/>
          <p:nvPr/>
        </p:nvSpPr>
        <p:spPr>
          <a:xfrm>
            <a:off x="-290827" y="4316522"/>
            <a:ext cx="7439653" cy="415498"/>
          </a:xfrm>
          <a:prstGeom prst="rect">
            <a:avLst/>
          </a:prstGeom>
          <a:noFill/>
          <a:ln>
            <a:noFill/>
          </a:ln>
        </p:spPr>
        <p:txBody>
          <a:bodyPr spcFirstLastPara="1" wrap="square" lIns="91425" tIns="45700" rIns="91425" bIns="45700" anchor="t" anchorCtr="0">
            <a:spAutoFit/>
          </a:bodyPr>
          <a:lstStyle/>
          <a:p>
            <a:pPr algn="ctr">
              <a:buClr>
                <a:srgbClr val="262626"/>
              </a:buClr>
              <a:buSzPts val="1050"/>
            </a:pPr>
            <a:r>
              <a:rPr lang="en-US" sz="1050" b="1">
                <a:solidFill>
                  <a:srgbClr val="262626"/>
                </a:solidFill>
                <a:latin typeface="Malgun Gothic"/>
                <a:ea typeface="Malgun Gothic"/>
                <a:cs typeface="Malgun Gothic"/>
                <a:sym typeface="Malgun Gothic"/>
              </a:rPr>
              <a:t>배송서비스는 야간에 올라와서 후에 처리되어도 된다. </a:t>
            </a:r>
            <a:endParaRPr/>
          </a:p>
          <a:p>
            <a:pPr algn="ctr">
              <a:buClr>
                <a:srgbClr val="262626"/>
              </a:buClr>
              <a:buSzPts val="1050"/>
            </a:pPr>
            <a:r>
              <a:rPr lang="en-US" sz="1050" b="1">
                <a:solidFill>
                  <a:srgbClr val="262626"/>
                </a:solidFill>
                <a:latin typeface="Malgun Gothic"/>
                <a:ea typeface="Malgun Gothic"/>
                <a:cs typeface="Malgun Gothic"/>
                <a:sym typeface="Malgun Gothic"/>
              </a:rPr>
              <a:t>주문이 몰려드는 시간에 주문을 못 받으면 배송은 의미가 없다</a:t>
            </a:r>
            <a:endParaRPr/>
          </a:p>
        </p:txBody>
      </p:sp>
      <p:sp>
        <p:nvSpPr>
          <p:cNvPr id="938" name="Google Shape;938;p11"/>
          <p:cNvSpPr txBox="1"/>
          <p:nvPr/>
        </p:nvSpPr>
        <p:spPr>
          <a:xfrm>
            <a:off x="-556228" y="926514"/>
            <a:ext cx="7970456" cy="338554"/>
          </a:xfrm>
          <a:prstGeom prst="rect">
            <a:avLst/>
          </a:prstGeom>
          <a:noFill/>
          <a:ln>
            <a:noFill/>
          </a:ln>
        </p:spPr>
        <p:txBody>
          <a:bodyPr spcFirstLastPara="1" wrap="square" lIns="91425" tIns="45700" rIns="91425" bIns="45700" anchor="t" anchorCtr="0">
            <a:spAutoFit/>
          </a:bodyPr>
          <a:lstStyle/>
          <a:p>
            <a:pPr algn="ctr">
              <a:buClr>
                <a:schemeClr val="accent6"/>
              </a:buClr>
              <a:buSzPts val="1600"/>
            </a:pPr>
            <a:r>
              <a:rPr lang="en-US" sz="1600">
                <a:solidFill>
                  <a:schemeClr val="accent6"/>
                </a:solidFill>
              </a:rPr>
              <a:t>“ 손님이 많이 와서 집이 좁아졌다.. 무엇을 우선적으로 줄일 것인가? ”</a:t>
            </a:r>
            <a:endParaRPr sz="1600">
              <a:solidFill>
                <a:schemeClr val="accent6"/>
              </a:solidFill>
            </a:endParaRPr>
          </a:p>
        </p:txBody>
      </p:sp>
      <p:sp>
        <p:nvSpPr>
          <p:cNvPr id="939" name="Google Shape;939;p11"/>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마이크로 서비스간의 서열과 역학관계</a:t>
            </a:r>
            <a:endParaRPr sz="2800"/>
          </a:p>
        </p:txBody>
      </p:sp>
      <p:sp>
        <p:nvSpPr>
          <p:cNvPr id="940" name="Google Shape;940;p11"/>
          <p:cNvSpPr/>
          <p:nvPr/>
        </p:nvSpPr>
        <p:spPr>
          <a:xfrm>
            <a:off x="3225666" y="1732891"/>
            <a:ext cx="647432" cy="1007213"/>
          </a:xfrm>
          <a:prstGeom prst="rightArrow">
            <a:avLst>
              <a:gd name="adj1" fmla="val 59491"/>
              <a:gd name="adj2" fmla="val 66416"/>
            </a:avLst>
          </a:prstGeom>
          <a:solidFill>
            <a:srgbClr val="D0DADC"/>
          </a:solidFill>
          <a:ln>
            <a:noFill/>
          </a:ln>
        </p:spPr>
        <p:txBody>
          <a:bodyPr spcFirstLastPara="1" wrap="square" lIns="91425" tIns="45700" rIns="91425" bIns="45700" anchor="ctr" anchorCtr="0">
            <a:noAutofit/>
          </a:bodyPr>
          <a:lstStyle/>
          <a:p>
            <a:pPr algn="ctr">
              <a:buClr>
                <a:srgbClr val="000000"/>
              </a:buClr>
              <a:buSzPts val="1400"/>
            </a:pPr>
            <a:endParaRPr dirty="0">
              <a:solidFill>
                <a:schemeClr val="lt1"/>
              </a:solidFill>
            </a:endParaRPr>
          </a:p>
        </p:txBody>
      </p:sp>
      <p:sp>
        <p:nvSpPr>
          <p:cNvPr id="941" name="Google Shape;941;p11"/>
          <p:cNvSpPr/>
          <p:nvPr/>
        </p:nvSpPr>
        <p:spPr>
          <a:xfrm rot="5400000">
            <a:off x="351343" y="2762928"/>
            <a:ext cx="1064349" cy="968834"/>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algn="ctr">
              <a:buClr>
                <a:srgbClr val="000000"/>
              </a:buClr>
              <a:buSzPts val="1400"/>
            </a:pPr>
            <a:endParaRPr>
              <a:solidFill>
                <a:srgbClr val="FFFFFF"/>
              </a:solidFill>
            </a:endParaRPr>
          </a:p>
        </p:txBody>
      </p:sp>
      <p:sp>
        <p:nvSpPr>
          <p:cNvPr id="942" name="Google Shape;942;p11"/>
          <p:cNvSpPr txBox="1"/>
          <p:nvPr/>
        </p:nvSpPr>
        <p:spPr>
          <a:xfrm>
            <a:off x="573703" y="3093477"/>
            <a:ext cx="619629"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배송</a:t>
            </a:r>
            <a:endParaRPr/>
          </a:p>
        </p:txBody>
      </p:sp>
      <p:sp>
        <p:nvSpPr>
          <p:cNvPr id="943" name="Google Shape;943;p11"/>
          <p:cNvSpPr/>
          <p:nvPr/>
        </p:nvSpPr>
        <p:spPr>
          <a:xfrm rot="5400000">
            <a:off x="1438222" y="2761643"/>
            <a:ext cx="1064349" cy="968834"/>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44" name="Google Shape;944;p11"/>
          <p:cNvSpPr txBox="1"/>
          <p:nvPr/>
        </p:nvSpPr>
        <p:spPr>
          <a:xfrm>
            <a:off x="1660583" y="2984470"/>
            <a:ext cx="619629" cy="523180"/>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상품</a:t>
            </a:r>
            <a:endParaRPr>
              <a:solidFill>
                <a:schemeClr val="lt1"/>
              </a:solidFill>
            </a:endParaRPr>
          </a:p>
          <a:p>
            <a:pPr algn="ctr">
              <a:buClr>
                <a:schemeClr val="lt1"/>
              </a:buClr>
              <a:buSzPts val="1400"/>
            </a:pPr>
            <a:r>
              <a:rPr lang="en-US">
                <a:solidFill>
                  <a:schemeClr val="lt1"/>
                </a:solidFill>
              </a:rPr>
              <a:t>추천</a:t>
            </a:r>
            <a:endParaRPr/>
          </a:p>
        </p:txBody>
      </p:sp>
      <p:sp>
        <p:nvSpPr>
          <p:cNvPr id="945" name="Google Shape;945;p11"/>
          <p:cNvSpPr/>
          <p:nvPr/>
        </p:nvSpPr>
        <p:spPr>
          <a:xfrm rot="5400000">
            <a:off x="895150" y="1833482"/>
            <a:ext cx="1064350"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46" name="Google Shape;946;p11"/>
          <p:cNvSpPr txBox="1"/>
          <p:nvPr/>
        </p:nvSpPr>
        <p:spPr>
          <a:xfrm>
            <a:off x="1117510" y="2164031"/>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47" name="Google Shape;947;p11"/>
          <p:cNvSpPr/>
          <p:nvPr/>
        </p:nvSpPr>
        <p:spPr>
          <a:xfrm rot="5400000">
            <a:off x="1969564" y="1833483"/>
            <a:ext cx="1064349" cy="96883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algn="ctr">
              <a:buClr>
                <a:srgbClr val="000000"/>
              </a:buClr>
              <a:buSzPts val="1400"/>
            </a:pPr>
            <a:endParaRPr>
              <a:solidFill>
                <a:srgbClr val="FFFFFF"/>
              </a:solidFill>
            </a:endParaRPr>
          </a:p>
        </p:txBody>
      </p:sp>
      <p:sp>
        <p:nvSpPr>
          <p:cNvPr id="948" name="Google Shape;948;p11"/>
          <p:cNvSpPr txBox="1"/>
          <p:nvPr/>
        </p:nvSpPr>
        <p:spPr>
          <a:xfrm>
            <a:off x="2191925" y="2164033"/>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배송</a:t>
            </a:r>
            <a:endParaRPr/>
          </a:p>
        </p:txBody>
      </p:sp>
      <p:sp>
        <p:nvSpPr>
          <p:cNvPr id="949" name="Google Shape;949;p11"/>
          <p:cNvSpPr txBox="1"/>
          <p:nvPr/>
        </p:nvSpPr>
        <p:spPr>
          <a:xfrm>
            <a:off x="157149" y="2164033"/>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50" name="Google Shape;950;p11"/>
          <p:cNvSpPr/>
          <p:nvPr/>
        </p:nvSpPr>
        <p:spPr>
          <a:xfrm rot="5400000">
            <a:off x="-189038" y="1833487"/>
            <a:ext cx="1064349" cy="96883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51" name="Google Shape;951;p11"/>
          <p:cNvSpPr txBox="1"/>
          <p:nvPr/>
        </p:nvSpPr>
        <p:spPr>
          <a:xfrm>
            <a:off x="33321" y="2164035"/>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52" name="Google Shape;952;p11"/>
          <p:cNvSpPr/>
          <p:nvPr/>
        </p:nvSpPr>
        <p:spPr>
          <a:xfrm rot="5400000">
            <a:off x="4548748" y="2762928"/>
            <a:ext cx="1064349"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53" name="Google Shape;953;p11"/>
          <p:cNvSpPr txBox="1"/>
          <p:nvPr/>
        </p:nvSpPr>
        <p:spPr>
          <a:xfrm>
            <a:off x="4740966" y="3093477"/>
            <a:ext cx="679912"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56" name="Google Shape;956;p11"/>
          <p:cNvSpPr/>
          <p:nvPr/>
        </p:nvSpPr>
        <p:spPr>
          <a:xfrm rot="5400000">
            <a:off x="5092556" y="1833482"/>
            <a:ext cx="1064350"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57" name="Google Shape;957;p11"/>
          <p:cNvSpPr txBox="1"/>
          <p:nvPr/>
        </p:nvSpPr>
        <p:spPr>
          <a:xfrm>
            <a:off x="5314916" y="2164031"/>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58" name="Google Shape;958;p11"/>
          <p:cNvSpPr/>
          <p:nvPr/>
        </p:nvSpPr>
        <p:spPr>
          <a:xfrm rot="5400000">
            <a:off x="6166969" y="1833483"/>
            <a:ext cx="1064349" cy="968838"/>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59" name="Google Shape;959;p11"/>
          <p:cNvSpPr txBox="1"/>
          <p:nvPr/>
        </p:nvSpPr>
        <p:spPr>
          <a:xfrm>
            <a:off x="6359189" y="2164033"/>
            <a:ext cx="679912"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60" name="Google Shape;960;p11"/>
          <p:cNvSpPr txBox="1"/>
          <p:nvPr/>
        </p:nvSpPr>
        <p:spPr>
          <a:xfrm>
            <a:off x="4354555" y="2164033"/>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961" name="Google Shape;961;p11"/>
          <p:cNvSpPr/>
          <p:nvPr/>
        </p:nvSpPr>
        <p:spPr>
          <a:xfrm rot="5400000">
            <a:off x="4008369" y="1833487"/>
            <a:ext cx="1064349" cy="96883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962" name="Google Shape;962;p11"/>
          <p:cNvSpPr txBox="1"/>
          <p:nvPr/>
        </p:nvSpPr>
        <p:spPr>
          <a:xfrm>
            <a:off x="4230727" y="2164035"/>
            <a:ext cx="619630"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31" name="Google Shape;952;p11">
            <a:extLst>
              <a:ext uri="{FF2B5EF4-FFF2-40B4-BE49-F238E27FC236}">
                <a16:creationId xmlns:a16="http://schemas.microsoft.com/office/drawing/2014/main" id="{8DED07AA-79A5-3544-80BE-B37F0F1B6A23}"/>
              </a:ext>
            </a:extLst>
          </p:cNvPr>
          <p:cNvSpPr/>
          <p:nvPr/>
        </p:nvSpPr>
        <p:spPr>
          <a:xfrm rot="5400000">
            <a:off x="5646638" y="2761643"/>
            <a:ext cx="1064349"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32" name="Google Shape;953;p11">
            <a:extLst>
              <a:ext uri="{FF2B5EF4-FFF2-40B4-BE49-F238E27FC236}">
                <a16:creationId xmlns:a16="http://schemas.microsoft.com/office/drawing/2014/main" id="{99158734-6015-0642-8E98-FB5DAC42C911}"/>
              </a:ext>
            </a:extLst>
          </p:cNvPr>
          <p:cNvSpPr txBox="1"/>
          <p:nvPr/>
        </p:nvSpPr>
        <p:spPr>
          <a:xfrm>
            <a:off x="5838856" y="3092192"/>
            <a:ext cx="679912" cy="307736"/>
          </a:xfrm>
          <a:prstGeom prst="rect">
            <a:avLst/>
          </a:prstGeom>
          <a:noFill/>
          <a:ln>
            <a:noFill/>
          </a:ln>
        </p:spPr>
        <p:txBody>
          <a:bodyPr spcFirstLastPara="1" wrap="square" lIns="91425" tIns="45700" rIns="91425" bIns="45700" anchor="ctr" anchorCtr="0">
            <a:spAutoFit/>
          </a:bodyPr>
          <a:lstStyle/>
          <a:p>
            <a:pPr algn="ctr">
              <a:buClr>
                <a:schemeClr val="lt1"/>
              </a:buClr>
              <a:buSzPts val="1400"/>
            </a:pPr>
            <a:r>
              <a:rPr lang="en-US">
                <a:solidFill>
                  <a:schemeClr val="lt1"/>
                </a:solidFill>
              </a:rPr>
              <a:t>주문</a:t>
            </a:r>
            <a:endParaRPr/>
          </a:p>
        </p:txBody>
      </p:sp>
      <p:sp>
        <p:nvSpPr>
          <p:cNvPr id="2" name="TextBox 1">
            <a:extLst>
              <a:ext uri="{FF2B5EF4-FFF2-40B4-BE49-F238E27FC236}">
                <a16:creationId xmlns:a16="http://schemas.microsoft.com/office/drawing/2014/main" id="{38081EA4-CCCB-7746-AABA-5C4DFE41C9C5}"/>
              </a:ext>
            </a:extLst>
          </p:cNvPr>
          <p:cNvSpPr txBox="1"/>
          <p:nvPr/>
        </p:nvSpPr>
        <p:spPr>
          <a:xfrm>
            <a:off x="3016292" y="2082608"/>
            <a:ext cx="990977" cy="307777"/>
          </a:xfrm>
          <a:prstGeom prst="rect">
            <a:avLst/>
          </a:prstGeom>
          <a:noFill/>
        </p:spPr>
        <p:txBody>
          <a:bodyPr wrap="none" rtlCol="0">
            <a:spAutoFit/>
          </a:bodyPr>
          <a:lstStyle/>
          <a:p>
            <a:r>
              <a:rPr kumimoji="1" lang="en-US" altLang="ko-Kore-KR" dirty="0"/>
              <a:t>peak-time</a:t>
            </a:r>
            <a:endParaRPr kumimoji="1" lang="ko-Kore-KR" altLang="en-US" dirty="0"/>
          </a:p>
        </p:txBody>
      </p:sp>
      <p:sp>
        <p:nvSpPr>
          <p:cNvPr id="34" name="Google Shape;940;p11">
            <a:extLst>
              <a:ext uri="{FF2B5EF4-FFF2-40B4-BE49-F238E27FC236}">
                <a16:creationId xmlns:a16="http://schemas.microsoft.com/office/drawing/2014/main" id="{90C1CCA7-C7B4-B34B-A6C4-937C3F9413DC}"/>
              </a:ext>
            </a:extLst>
          </p:cNvPr>
          <p:cNvSpPr/>
          <p:nvPr/>
        </p:nvSpPr>
        <p:spPr>
          <a:xfrm flipH="1">
            <a:off x="3279240" y="2809369"/>
            <a:ext cx="537515" cy="1007213"/>
          </a:xfrm>
          <a:prstGeom prst="rightArrow">
            <a:avLst>
              <a:gd name="adj1" fmla="val 59491"/>
              <a:gd name="adj2" fmla="val 66416"/>
            </a:avLst>
          </a:prstGeom>
          <a:solidFill>
            <a:srgbClr val="D0DADC"/>
          </a:solidFill>
          <a:ln>
            <a:noFill/>
          </a:ln>
        </p:spPr>
        <p:txBody>
          <a:bodyPr spcFirstLastPara="1" wrap="square" lIns="91425" tIns="45700" rIns="91425" bIns="45700" anchor="ctr" anchorCtr="0">
            <a:noAutofit/>
          </a:bodyPr>
          <a:lstStyle/>
          <a:p>
            <a:pPr algn="ctr">
              <a:buClr>
                <a:srgbClr val="000000"/>
              </a:buClr>
              <a:buSzPts val="1400"/>
            </a:pPr>
            <a:endParaRPr dirty="0">
              <a:solidFill>
                <a:schemeClr val="lt1"/>
              </a:solidFill>
            </a:endParaRPr>
          </a:p>
        </p:txBody>
      </p:sp>
      <p:sp>
        <p:nvSpPr>
          <p:cNvPr id="35" name="TextBox 34">
            <a:extLst>
              <a:ext uri="{FF2B5EF4-FFF2-40B4-BE49-F238E27FC236}">
                <a16:creationId xmlns:a16="http://schemas.microsoft.com/office/drawing/2014/main" id="{137E3C51-2FAA-3444-93CA-9D1DA6179053}"/>
              </a:ext>
            </a:extLst>
          </p:cNvPr>
          <p:cNvSpPr txBox="1"/>
          <p:nvPr/>
        </p:nvSpPr>
        <p:spPr>
          <a:xfrm>
            <a:off x="2968350" y="3177901"/>
            <a:ext cx="1159292" cy="307777"/>
          </a:xfrm>
          <a:prstGeom prst="rect">
            <a:avLst/>
          </a:prstGeom>
          <a:noFill/>
        </p:spPr>
        <p:txBody>
          <a:bodyPr wrap="none" rtlCol="0">
            <a:spAutoFit/>
          </a:bodyPr>
          <a:lstStyle/>
          <a:p>
            <a:r>
              <a:rPr kumimoji="1" lang="en-US" altLang="ko-Kore-KR" dirty="0"/>
              <a:t>normal-time</a:t>
            </a:r>
            <a:endParaRPr kumimoji="1" lang="ko-Kore-KR" altLang="en-US" dirty="0"/>
          </a:p>
        </p:txBody>
      </p:sp>
    </p:spTree>
    <p:extLst>
      <p:ext uri="{BB962C8B-B14F-4D97-AF65-F5344CB8AC3E}">
        <p14:creationId xmlns:p14="http://schemas.microsoft.com/office/powerpoint/2010/main" val="1805318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0"/>
          <p:cNvSpPr/>
          <p:nvPr/>
        </p:nvSpPr>
        <p:spPr>
          <a:xfrm>
            <a:off x="-171400" y="1447415"/>
            <a:ext cx="7272808" cy="1489480"/>
          </a:xfrm>
          <a:prstGeom prst="roundRect">
            <a:avLst>
              <a:gd name="adj" fmla="val 6920"/>
            </a:avLst>
          </a:prstGeom>
          <a:solidFill>
            <a:schemeClr val="lt1"/>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94" name="Google Shape;1794;p60"/>
          <p:cNvSpPr txBox="1">
            <a:spLocks noGrp="1"/>
          </p:cNvSpPr>
          <p:nvPr>
            <p:ph type="title"/>
          </p:nvPr>
        </p:nvSpPr>
        <p:spPr>
          <a:xfrm>
            <a:off x="-424700" y="359764"/>
            <a:ext cx="7739900" cy="1029152"/>
          </a:xfrm>
          <a:prstGeom prst="rect">
            <a:avLst/>
          </a:prstGeom>
          <a:noFill/>
          <a:ln>
            <a:noFill/>
          </a:ln>
        </p:spPr>
        <p:txBody>
          <a:bodyPr spcFirstLastPara="1" vert="horz" wrap="square" lIns="91425" tIns="45700" rIns="91425" bIns="45700" rtlCol="0" anchor="ctr" anchorCtr="0">
            <a:normAutofit/>
          </a:bodyPr>
          <a:lstStyle/>
          <a:p>
            <a:pPr>
              <a:buSzPts val="2800"/>
            </a:pPr>
            <a:r>
              <a:rPr lang="ko-KR" altLang="en-US" sz="2800" dirty="0" err="1"/>
              <a:t>분리수준</a:t>
            </a:r>
            <a:r>
              <a:rPr lang="ko-KR" altLang="en-US" sz="2800" dirty="0"/>
              <a:t> </a:t>
            </a:r>
            <a:r>
              <a:rPr lang="en-US" altLang="ko-KR" sz="2800" dirty="0"/>
              <a:t>-</a:t>
            </a:r>
            <a:r>
              <a:rPr lang="ko-KR" altLang="en-US" sz="2800" dirty="0"/>
              <a:t> </a:t>
            </a:r>
            <a:r>
              <a:rPr lang="en-US" sz="2800" dirty="0" err="1"/>
              <a:t>어느</a:t>
            </a:r>
            <a:r>
              <a:rPr lang="en-US" sz="2800" dirty="0"/>
              <a:t> </a:t>
            </a:r>
            <a:r>
              <a:rPr lang="en-US" sz="2800" dirty="0" err="1"/>
              <a:t>굵기로</a:t>
            </a:r>
            <a:r>
              <a:rPr lang="en-US" sz="2800" dirty="0"/>
              <a:t> </a:t>
            </a:r>
            <a:r>
              <a:rPr lang="en-US" sz="2800" dirty="0" err="1"/>
              <a:t>쪼갤</a:t>
            </a:r>
            <a:r>
              <a:rPr lang="en-US" sz="2800" dirty="0"/>
              <a:t> </a:t>
            </a:r>
            <a:r>
              <a:rPr lang="en-US" sz="2800" dirty="0" err="1"/>
              <a:t>것인가</a:t>
            </a:r>
            <a:r>
              <a:rPr lang="en-US" sz="2800" dirty="0"/>
              <a:t>?</a:t>
            </a:r>
            <a:br>
              <a:rPr lang="en-US" sz="2800" dirty="0"/>
            </a:br>
            <a:endParaRPr sz="2800" dirty="0"/>
          </a:p>
        </p:txBody>
      </p:sp>
      <p:sp>
        <p:nvSpPr>
          <p:cNvPr id="1795" name="Google Shape;1795;p60"/>
          <p:cNvSpPr/>
          <p:nvPr/>
        </p:nvSpPr>
        <p:spPr>
          <a:xfrm>
            <a:off x="-171400" y="1856179"/>
            <a:ext cx="7272808" cy="742833"/>
          </a:xfrm>
          <a:prstGeom prst="rtTriangle">
            <a:avLst/>
          </a:prstGeom>
          <a:solidFill>
            <a:srgbClr val="D7BCE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nvGrpSpPr>
          <p:cNvPr id="1796" name="Google Shape;1796;p60"/>
          <p:cNvGrpSpPr/>
          <p:nvPr/>
        </p:nvGrpSpPr>
        <p:grpSpPr>
          <a:xfrm>
            <a:off x="-102479" y="950750"/>
            <a:ext cx="7062957" cy="2408635"/>
            <a:chOff x="1529888" y="293624"/>
            <a:chExt cx="6998975" cy="2649502"/>
          </a:xfrm>
        </p:grpSpPr>
        <p:sp>
          <p:nvSpPr>
            <p:cNvPr id="1797" name="Google Shape;1797;p60"/>
            <p:cNvSpPr/>
            <p:nvPr/>
          </p:nvSpPr>
          <p:spPr>
            <a:xfrm>
              <a:off x="7547434" y="2618904"/>
              <a:ext cx="981429" cy="318335"/>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Aggregate</a:t>
              </a:r>
              <a:endParaRPr sz="1100" b="1" dirty="0">
                <a:solidFill>
                  <a:schemeClr val="lt1"/>
                </a:solidFill>
                <a:latin typeface="Malgun Gothic"/>
                <a:ea typeface="Malgun Gothic"/>
                <a:cs typeface="Malgun Gothic"/>
                <a:sym typeface="Malgun Gothic"/>
              </a:endParaRPr>
            </a:p>
          </p:txBody>
        </p:sp>
        <p:sp>
          <p:nvSpPr>
            <p:cNvPr id="1798" name="Google Shape;1798;p60"/>
            <p:cNvSpPr/>
            <p:nvPr/>
          </p:nvSpPr>
          <p:spPr>
            <a:xfrm>
              <a:off x="1529888" y="2624790"/>
              <a:ext cx="925586"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latin typeface="Malgun Gothic"/>
                  <a:ea typeface="Malgun Gothic"/>
                  <a:cs typeface="Malgun Gothic"/>
                  <a:sym typeface="Malgun Gothic"/>
                </a:rPr>
                <a:t>Monolith</a:t>
              </a:r>
              <a:endParaRPr sz="1100" b="1">
                <a:solidFill>
                  <a:schemeClr val="lt1"/>
                </a:solidFill>
                <a:latin typeface="Malgun Gothic"/>
                <a:ea typeface="Malgun Gothic"/>
                <a:cs typeface="Malgun Gothic"/>
                <a:sym typeface="Malgun Gothic"/>
              </a:endParaRPr>
            </a:p>
          </p:txBody>
        </p:sp>
        <p:sp>
          <p:nvSpPr>
            <p:cNvPr id="1799" name="Google Shape;1799;p60"/>
            <p:cNvSpPr/>
            <p:nvPr/>
          </p:nvSpPr>
          <p:spPr>
            <a:xfrm>
              <a:off x="2771653" y="2618903"/>
              <a:ext cx="1489723"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Core/Supporting</a:t>
              </a:r>
              <a:endParaRPr sz="1100" b="1" dirty="0">
                <a:solidFill>
                  <a:schemeClr val="lt1"/>
                </a:solidFill>
                <a:latin typeface="Malgun Gothic"/>
                <a:ea typeface="Malgun Gothic"/>
                <a:cs typeface="Malgun Gothic"/>
                <a:sym typeface="Malgun Gothic"/>
              </a:endParaRPr>
            </a:p>
          </p:txBody>
        </p:sp>
        <p:sp>
          <p:nvSpPr>
            <p:cNvPr id="1800" name="Google Shape;1800;p60"/>
            <p:cNvSpPr/>
            <p:nvPr/>
          </p:nvSpPr>
          <p:spPr>
            <a:xfrm>
              <a:off x="4485847" y="293624"/>
              <a:ext cx="1477064" cy="617993"/>
            </a:xfrm>
            <a:prstGeom prst="roundRect">
              <a:avLst>
                <a:gd name="adj" fmla="val 16667"/>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900" b="1" dirty="0">
                  <a:solidFill>
                    <a:schemeClr val="lt1"/>
                  </a:solidFill>
                  <a:latin typeface="Malgun Gothic"/>
                  <a:ea typeface="Malgun Gothic"/>
                  <a:cs typeface="Malgun Gothic"/>
                  <a:sym typeface="Malgun Gothic"/>
                </a:rPr>
                <a:t>현재 우리회사의</a:t>
              </a:r>
              <a:endParaRPr lang="en-US" sz="900" b="1" dirty="0">
                <a:solidFill>
                  <a:schemeClr val="lt1"/>
                </a:solidFill>
                <a:latin typeface="Malgun Gothic"/>
                <a:ea typeface="Malgun Gothic"/>
                <a:cs typeface="Malgun Gothic"/>
                <a:sym typeface="Malgun Gothic"/>
              </a:endParaRPr>
            </a:p>
            <a:p>
              <a:pPr algn="ctr">
                <a:buClr>
                  <a:schemeClr val="lt1"/>
                </a:buClr>
                <a:buSzPts val="1100"/>
              </a:pPr>
              <a:r>
                <a:rPr lang="en-US" sz="900" b="1" dirty="0">
                  <a:solidFill>
                    <a:schemeClr val="lt1"/>
                  </a:solidFill>
                  <a:latin typeface="Malgun Gothic"/>
                  <a:ea typeface="Malgun Gothic"/>
                  <a:cs typeface="Malgun Gothic"/>
                  <a:sym typeface="Malgun Gothic"/>
                </a:rPr>
                <a:t>Bounded Context </a:t>
              </a:r>
              <a:r>
                <a:rPr lang="ko-KR" altLang="en-US" sz="900" b="1" dirty="0">
                  <a:solidFill>
                    <a:schemeClr val="lt1"/>
                  </a:solidFill>
                  <a:latin typeface="Malgun Gothic"/>
                  <a:ea typeface="Malgun Gothic"/>
                  <a:cs typeface="Malgun Gothic"/>
                  <a:sym typeface="Malgun Gothic"/>
                </a:rPr>
                <a:t>굵기의 수준</a:t>
              </a:r>
              <a:endParaRPr sz="900" b="1" dirty="0">
                <a:solidFill>
                  <a:schemeClr val="lt1"/>
                </a:solidFill>
                <a:latin typeface="Malgun Gothic"/>
                <a:ea typeface="Malgun Gothic"/>
                <a:cs typeface="Malgun Gothic"/>
                <a:sym typeface="Malgun Gothic"/>
              </a:endParaRPr>
            </a:p>
          </p:txBody>
        </p:sp>
        <p:sp>
          <p:nvSpPr>
            <p:cNvPr id="1801" name="Google Shape;1801;p60"/>
            <p:cNvSpPr/>
            <p:nvPr/>
          </p:nvSpPr>
          <p:spPr>
            <a:xfrm>
              <a:off x="4516318" y="2612523"/>
              <a:ext cx="1606771"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Business Capability</a:t>
              </a:r>
              <a:endParaRPr sz="1100" b="1" dirty="0">
                <a:solidFill>
                  <a:schemeClr val="lt1"/>
                </a:solidFill>
                <a:latin typeface="Malgun Gothic"/>
                <a:ea typeface="Malgun Gothic"/>
                <a:cs typeface="Malgun Gothic"/>
                <a:sym typeface="Malgun Gothic"/>
              </a:endParaRPr>
            </a:p>
          </p:txBody>
        </p:sp>
      </p:grpSp>
      <p:sp>
        <p:nvSpPr>
          <p:cNvPr id="1802" name="Google Shape;1802;p60"/>
          <p:cNvSpPr txBox="1"/>
          <p:nvPr/>
        </p:nvSpPr>
        <p:spPr>
          <a:xfrm>
            <a:off x="6103423" y="3862454"/>
            <a:ext cx="1332813" cy="769401"/>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ko-KR" altLang="en-US" sz="1000" dirty="0">
                <a:latin typeface="Malgun Gothic"/>
                <a:ea typeface="Malgun Gothic"/>
                <a:cs typeface="Malgun Gothic"/>
                <a:sym typeface="Malgun Gothic"/>
              </a:rPr>
              <a:t>더이상 쪼갤 수 없는</a:t>
            </a:r>
            <a:r>
              <a:rPr lang="en-US" altLang="ko-KR" sz="1000" dirty="0">
                <a:latin typeface="Malgun Gothic"/>
                <a:ea typeface="Malgun Gothic"/>
                <a:cs typeface="Malgun Gothic"/>
                <a:sym typeface="Malgun Gothic"/>
              </a:rPr>
              <a:t>.</a:t>
            </a:r>
            <a:endParaRPr lang="en-US"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
            </a:r>
            <a:br>
              <a:rPr lang="en-US" sz="1000" dirty="0">
                <a:latin typeface="Malgun Gothic"/>
                <a:ea typeface="Malgun Gothic"/>
                <a:cs typeface="Malgun Gothic"/>
                <a:sym typeface="Malgun Gothic"/>
              </a:rPr>
            </a:br>
            <a:r>
              <a:rPr lang="en-US" sz="1000" dirty="0">
                <a:latin typeface="Malgun Gothic"/>
                <a:ea typeface="Malgun Gothic"/>
                <a:cs typeface="Malgun Gothic"/>
                <a:sym typeface="Malgun Gothic"/>
              </a:rPr>
              <a:t>– </a:t>
            </a:r>
            <a:r>
              <a:rPr lang="en-US" sz="700" dirty="0">
                <a:latin typeface="Malgun Gothic"/>
                <a:ea typeface="Malgun Gothic"/>
                <a:cs typeface="Malgun Gothic"/>
                <a:sym typeface="Malgun Gothic"/>
              </a:rPr>
              <a:t>ACID </a:t>
            </a:r>
            <a:r>
              <a:rPr lang="en-US" sz="700" dirty="0" err="1">
                <a:latin typeface="Malgun Gothic"/>
                <a:ea typeface="Malgun Gothic"/>
                <a:cs typeface="Malgun Gothic"/>
                <a:sym typeface="Malgun Gothic"/>
              </a:rPr>
              <a:t>가</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준수되어야</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하는</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원자적</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단위</a:t>
            </a:r>
            <a:r>
              <a:rPr lang="en-US" sz="700" dirty="0">
                <a:latin typeface="Malgun Gothic"/>
                <a:ea typeface="Malgun Gothic"/>
                <a:cs typeface="Malgun Gothic"/>
                <a:sym typeface="Malgun Gothic"/>
              </a:rPr>
              <a:t> </a:t>
            </a:r>
            <a:br>
              <a:rPr lang="en-US" sz="700" dirty="0">
                <a:latin typeface="Malgun Gothic"/>
                <a:ea typeface="Malgun Gothic"/>
                <a:cs typeface="Malgun Gothic"/>
                <a:sym typeface="Malgun Gothic"/>
              </a:rPr>
            </a:br>
            <a:r>
              <a:rPr lang="en-US" sz="700" dirty="0">
                <a:latin typeface="Malgun Gothic"/>
                <a:ea typeface="Malgun Gothic"/>
                <a:cs typeface="Malgun Gothic"/>
                <a:sym typeface="Malgun Gothic"/>
              </a:rPr>
              <a:t>- Serverless, </a:t>
            </a:r>
            <a:r>
              <a:rPr lang="en-US" sz="700" dirty="0" err="1">
                <a:latin typeface="Malgun Gothic"/>
                <a:ea typeface="Malgun Gothic"/>
                <a:cs typeface="Malgun Gothic"/>
                <a:sym typeface="Malgun Gothic"/>
              </a:rPr>
              <a:t>FaaS</a:t>
            </a:r>
            <a:endParaRPr dirty="0"/>
          </a:p>
        </p:txBody>
      </p:sp>
      <p:sp>
        <p:nvSpPr>
          <p:cNvPr id="1803" name="Google Shape;1803;p60"/>
          <p:cNvSpPr txBox="1"/>
          <p:nvPr/>
        </p:nvSpPr>
        <p:spPr>
          <a:xfrm>
            <a:off x="4549847" y="3859329"/>
            <a:ext cx="1332807" cy="800179"/>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en-US" sz="1000" dirty="0" err="1">
                <a:latin typeface="Malgun Gothic"/>
                <a:ea typeface="Malgun Gothic"/>
                <a:cs typeface="Malgun Gothic"/>
                <a:sym typeface="Malgun Gothic"/>
              </a:rPr>
              <a:t>커뮤니케이션이</a:t>
            </a:r>
            <a:r>
              <a:rPr lang="en-US" sz="1000" dirty="0">
                <a:latin typeface="Malgun Gothic"/>
                <a:ea typeface="Malgun Gothic"/>
                <a:cs typeface="Malgun Gothic"/>
                <a:sym typeface="Malgun Gothic"/>
              </a:rPr>
              <a:t> </a:t>
            </a:r>
            <a:r>
              <a:rPr lang="en-US" sz="1000" dirty="0" err="1">
                <a:latin typeface="Malgun Gothic"/>
                <a:ea typeface="Malgun Gothic"/>
                <a:cs typeface="Malgun Gothic"/>
                <a:sym typeface="Malgun Gothic"/>
              </a:rPr>
              <a:t>원</a:t>
            </a:r>
            <a:r>
              <a:rPr lang="ko-KR" altLang="en-US" sz="1000" dirty="0" err="1">
                <a:latin typeface="Malgun Gothic"/>
                <a:ea typeface="Malgun Gothic"/>
                <a:cs typeface="Malgun Gothic"/>
                <a:sym typeface="Malgun Gothic"/>
              </a:rPr>
              <a:t>활해지는</a:t>
            </a:r>
            <a:r>
              <a:rPr lang="en-US" altLang="ko-KR" sz="1000" dirty="0">
                <a:latin typeface="Malgun Gothic"/>
                <a:ea typeface="Malgun Gothic"/>
                <a:cs typeface="Malgun Gothic"/>
                <a:sym typeface="Malgun Gothic"/>
              </a:rPr>
              <a:t>.</a:t>
            </a:r>
            <a:r>
              <a:rPr lang="en-US" sz="1000" dirty="0">
                <a:latin typeface="Malgun Gothic"/>
                <a:ea typeface="Malgun Gothic"/>
                <a:cs typeface="Malgun Gothic"/>
                <a:sym typeface="Malgun Gothic"/>
              </a:rPr>
              <a:t/>
            </a:r>
            <a:br>
              <a:rPr lang="en-US" sz="1000" dirty="0">
                <a:latin typeface="Malgun Gothic"/>
                <a:ea typeface="Malgun Gothic"/>
                <a:cs typeface="Malgun Gothic"/>
                <a:sym typeface="Malgun Gothic"/>
              </a:rPr>
            </a:br>
            <a:endParaRPr lang="en-US" sz="1000" dirty="0">
              <a:latin typeface="Malgun Gothic"/>
              <a:ea typeface="Malgun Gothic"/>
              <a:cs typeface="Malgun Gothic"/>
              <a:sym typeface="Malgun Gothic"/>
            </a:endParaRPr>
          </a:p>
          <a:p>
            <a:pPr algn="ctr">
              <a:buClr>
                <a:srgbClr val="000000"/>
              </a:buClr>
              <a:buSzPts val="1000"/>
            </a:pPr>
            <a:r>
              <a:rPr lang="en-US" sz="800" dirty="0">
                <a:latin typeface="Malgun Gothic"/>
                <a:ea typeface="Malgun Gothic"/>
                <a:cs typeface="Malgun Gothic"/>
                <a:sym typeface="Malgun Gothic"/>
              </a:rPr>
              <a:t>– Ubiquitous Language </a:t>
            </a:r>
            <a:r>
              <a:rPr lang="ko-KR" altLang="en-US" sz="800" dirty="0">
                <a:latin typeface="Malgun Gothic"/>
                <a:ea typeface="Malgun Gothic"/>
                <a:cs typeface="Malgun Gothic"/>
                <a:sym typeface="Malgun Gothic"/>
              </a:rPr>
              <a:t>유지</a:t>
            </a:r>
            <a:r>
              <a:rPr lang="en-US" sz="800" dirty="0">
                <a:latin typeface="Malgun Gothic"/>
                <a:ea typeface="Malgun Gothic"/>
                <a:cs typeface="Malgun Gothic"/>
                <a:sym typeface="Malgun Gothic"/>
              </a:rPr>
              <a:t> </a:t>
            </a:r>
            <a:endParaRPr sz="1100" dirty="0"/>
          </a:p>
        </p:txBody>
      </p:sp>
      <p:sp>
        <p:nvSpPr>
          <p:cNvPr id="1804" name="Google Shape;1804;p60"/>
          <p:cNvSpPr txBox="1"/>
          <p:nvPr/>
        </p:nvSpPr>
        <p:spPr>
          <a:xfrm>
            <a:off x="3194075" y="3877322"/>
            <a:ext cx="1176995" cy="923289"/>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en-US" sz="1000" dirty="0" err="1">
                <a:latin typeface="Malgun Gothic"/>
                <a:ea typeface="Malgun Gothic"/>
                <a:cs typeface="Malgun Gothic"/>
                <a:sym typeface="Malgun Gothic"/>
              </a:rPr>
              <a:t>비즈니스적</a:t>
            </a:r>
            <a:r>
              <a:rPr lang="en-US" sz="1000" dirty="0">
                <a:latin typeface="Malgun Gothic"/>
                <a:ea typeface="Malgun Gothic"/>
                <a:cs typeface="Malgun Gothic"/>
                <a:sym typeface="Malgun Gothic"/>
              </a:rPr>
              <a:t> </a:t>
            </a:r>
            <a:r>
              <a:rPr lang="ko-KR" altLang="en-US" sz="1000" dirty="0">
                <a:latin typeface="Malgun Gothic"/>
                <a:ea typeface="Malgun Gothic"/>
                <a:cs typeface="Malgun Gothic"/>
                <a:sym typeface="Malgun Gothic"/>
              </a:rPr>
              <a:t>목표에 따라 분리</a:t>
            </a:r>
            <a:r>
              <a:rPr lang="en-US" altLang="ko-KR" sz="1000" dirty="0">
                <a:latin typeface="Malgun Gothic"/>
                <a:ea typeface="Malgun Gothic"/>
                <a:cs typeface="Malgun Gothic"/>
                <a:sym typeface="Malgun Gothic"/>
              </a:rPr>
              <a:t>.</a:t>
            </a:r>
            <a:r>
              <a:rPr lang="ko-KR" altLang="en-US" sz="1000" dirty="0">
                <a:latin typeface="Malgun Gothic"/>
                <a:ea typeface="Malgun Gothic"/>
                <a:cs typeface="Malgun Gothic"/>
                <a:sym typeface="Malgun Gothic"/>
              </a:rPr>
              <a:t> </a:t>
            </a:r>
            <a:endParaRPr lang="en-US" altLang="ko-KR" sz="1000" dirty="0">
              <a:latin typeface="Malgun Gothic"/>
              <a:ea typeface="Malgun Gothic"/>
              <a:cs typeface="Malgun Gothic"/>
              <a:sym typeface="Malgun Gothic"/>
            </a:endParaRPr>
          </a:p>
          <a:p>
            <a:pPr algn="ctr">
              <a:buClr>
                <a:srgbClr val="000000"/>
              </a:buClr>
              <a:buSzPts val="1000"/>
            </a:pPr>
            <a:endParaRPr lang="en-US"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팀단위</a:t>
            </a:r>
            <a:r>
              <a:rPr lang="ko-KR" altLang="en-US" sz="700" dirty="0">
                <a:latin typeface="Malgun Gothic"/>
                <a:ea typeface="Malgun Gothic"/>
                <a:cs typeface="Malgun Gothic"/>
                <a:sym typeface="Malgun Gothic"/>
              </a:rPr>
              <a:t> </a:t>
            </a:r>
            <a:r>
              <a:rPr lang="en-US" altLang="ko-KR" sz="700" dirty="0" err="1">
                <a:latin typeface="Malgun Gothic"/>
                <a:ea typeface="Malgun Gothic"/>
                <a:cs typeface="Malgun Gothic"/>
                <a:sym typeface="Malgun Gothic"/>
              </a:rPr>
              <a:t>KPI</a:t>
            </a:r>
            <a:r>
              <a:rPr lang="en-US" sz="700" dirty="0" err="1">
                <a:latin typeface="Malgun Gothic"/>
                <a:ea typeface="Malgun Gothic"/>
                <a:cs typeface="Malgun Gothic"/>
                <a:sym typeface="Malgun Gothic"/>
              </a:rPr>
              <a:t>와</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연결하기</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좋은</a:t>
            </a:r>
            <a:r>
              <a:rPr lang="ko-KR" altLang="en-US" sz="700" dirty="0">
                <a:latin typeface="Malgun Gothic"/>
                <a:ea typeface="Malgun Gothic"/>
                <a:cs typeface="Malgun Gothic"/>
                <a:sym typeface="Malgun Gothic"/>
              </a:rPr>
              <a:t> </a:t>
            </a:r>
            <a:endParaRPr lang="en-US" altLang="ko-KR" sz="700" dirty="0">
              <a:latin typeface="Malgun Gothic"/>
              <a:ea typeface="Malgun Gothic"/>
              <a:cs typeface="Malgun Gothic"/>
              <a:sym typeface="Malgun Gothic"/>
            </a:endParaRPr>
          </a:p>
          <a:p>
            <a:pPr algn="ctr">
              <a:buClr>
                <a:srgbClr val="000000"/>
              </a:buClr>
              <a:buSzPts val="1000"/>
            </a:pPr>
            <a:r>
              <a:rPr lang="en-US" altLang="ko-KR" sz="700" dirty="0">
                <a:latin typeface="Malgun Gothic"/>
                <a:ea typeface="Malgun Gothic"/>
                <a:sym typeface="Malgun Gothic"/>
              </a:rPr>
              <a:t>-</a:t>
            </a:r>
            <a:r>
              <a:rPr lang="ko-KR" altLang="en-US" sz="700" dirty="0">
                <a:latin typeface="Malgun Gothic"/>
                <a:ea typeface="Malgun Gothic"/>
                <a:sym typeface="Malgun Gothic"/>
              </a:rPr>
              <a:t> 자치적 동기부여</a:t>
            </a:r>
            <a:r>
              <a:rPr lang="en-US" altLang="ko-KR" sz="700" dirty="0">
                <a:latin typeface="Malgun Gothic"/>
                <a:ea typeface="Malgun Gothic"/>
                <a:sym typeface="Malgun Gothic"/>
              </a:rPr>
              <a:t>.</a:t>
            </a:r>
            <a:endParaRPr sz="1050" dirty="0"/>
          </a:p>
        </p:txBody>
      </p:sp>
      <p:sp>
        <p:nvSpPr>
          <p:cNvPr id="1805" name="Google Shape;1805;p60"/>
          <p:cNvSpPr txBox="1"/>
          <p:nvPr/>
        </p:nvSpPr>
        <p:spPr>
          <a:xfrm>
            <a:off x="1025709" y="3939903"/>
            <a:ext cx="1640730" cy="723235"/>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ko-KR" altLang="en-US" sz="1000" dirty="0">
                <a:latin typeface="Malgun Gothic"/>
                <a:ea typeface="Malgun Gothic"/>
                <a:cs typeface="Malgun Gothic"/>
                <a:sym typeface="Malgun Gothic"/>
              </a:rPr>
              <a:t>간섭이 가장 높은 부분을 경계로 한</a:t>
            </a:r>
            <a:r>
              <a:rPr lang="en-US" altLang="ko-KR" sz="1000" dirty="0">
                <a:latin typeface="Malgun Gothic"/>
                <a:ea typeface="Malgun Gothic"/>
                <a:cs typeface="Malgun Gothic"/>
                <a:sym typeface="Malgun Gothic"/>
              </a:rPr>
              <a:t>.</a:t>
            </a:r>
            <a:r>
              <a:rPr lang="ko-KR" altLang="en-US" sz="1000" dirty="0">
                <a:latin typeface="Malgun Gothic"/>
                <a:ea typeface="Malgun Gothic"/>
                <a:cs typeface="Malgun Gothic"/>
                <a:sym typeface="Malgun Gothic"/>
              </a:rPr>
              <a:t> 시급한</a:t>
            </a:r>
            <a:r>
              <a:rPr lang="en-US" altLang="ko-KR" sz="1000" dirty="0">
                <a:latin typeface="Malgun Gothic"/>
                <a:ea typeface="Malgun Gothic"/>
                <a:cs typeface="Malgun Gothic"/>
                <a:sym typeface="Malgun Gothic"/>
              </a:rPr>
              <a:t>.</a:t>
            </a:r>
          </a:p>
          <a:p>
            <a:pPr algn="ctr">
              <a:buClr>
                <a:srgbClr val="000000"/>
              </a:buClr>
              <a:buSzPts val="1000"/>
            </a:pPr>
            <a:endParaRPr lang="en-US" sz="700" dirty="0">
              <a:latin typeface="Malgun Gothic"/>
              <a:ea typeface="Malgun Gothic"/>
              <a:cs typeface="Malgun Gothic"/>
              <a:sym typeface="Malgun Gothic"/>
            </a:endParaRPr>
          </a:p>
          <a:p>
            <a:pPr algn="ctr">
              <a:buClr>
                <a:srgbClr val="000000"/>
              </a:buClr>
              <a:buSzPts val="1000"/>
            </a:pPr>
            <a:r>
              <a:rPr lang="en-US" sz="700" dirty="0" err="1">
                <a:latin typeface="Malgun Gothic"/>
                <a:ea typeface="Malgun Gothic"/>
                <a:cs typeface="Malgun Gothic"/>
                <a:sym typeface="Malgun Gothic"/>
              </a:rPr>
              <a:t>구현이</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용이한</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단위</a:t>
            </a:r>
            <a:r>
              <a:rPr lang="en-US" sz="700" dirty="0">
                <a:latin typeface="Malgun Gothic"/>
                <a:ea typeface="Malgun Gothic"/>
                <a:cs typeface="Malgun Gothic"/>
                <a:sym typeface="Malgun Gothic"/>
              </a:rPr>
              <a:t> </a:t>
            </a:r>
            <a:br>
              <a:rPr lang="en-US" sz="700" dirty="0">
                <a:latin typeface="Malgun Gothic"/>
                <a:ea typeface="Malgun Gothic"/>
                <a:cs typeface="Malgun Gothic"/>
                <a:sym typeface="Malgun Gothic"/>
              </a:rPr>
            </a:b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점진적</a:t>
            </a:r>
            <a:r>
              <a:rPr lang="en-US" sz="700" dirty="0">
                <a:latin typeface="Malgun Gothic"/>
                <a:ea typeface="Malgun Gothic"/>
                <a:cs typeface="Malgun Gothic"/>
                <a:sym typeface="Malgun Gothic"/>
              </a:rPr>
              <a:t> MSA </a:t>
            </a:r>
            <a:r>
              <a:rPr lang="en-US" sz="700" dirty="0" err="1">
                <a:latin typeface="Malgun Gothic"/>
                <a:ea typeface="Malgun Gothic"/>
                <a:cs typeface="Malgun Gothic"/>
                <a:sym typeface="Malgun Gothic"/>
              </a:rPr>
              <a:t>전환이</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용이한</a:t>
            </a:r>
            <a:r>
              <a:rPr lang="en-US" sz="700" dirty="0">
                <a:latin typeface="Malgun Gothic"/>
                <a:ea typeface="Malgun Gothic"/>
                <a:cs typeface="Malgun Gothic"/>
                <a:sym typeface="Malgun Gothic"/>
              </a:rPr>
              <a:t> </a:t>
            </a:r>
            <a:r>
              <a:rPr lang="en-US" sz="700" dirty="0" err="1">
                <a:latin typeface="Malgun Gothic"/>
                <a:ea typeface="Malgun Gothic"/>
                <a:cs typeface="Malgun Gothic"/>
                <a:sym typeface="Malgun Gothic"/>
              </a:rPr>
              <a:t>단위</a:t>
            </a:r>
            <a:endParaRPr sz="1050" dirty="0"/>
          </a:p>
        </p:txBody>
      </p:sp>
      <p:grpSp>
        <p:nvGrpSpPr>
          <p:cNvPr id="1806" name="Google Shape;1806;p60"/>
          <p:cNvGrpSpPr/>
          <p:nvPr/>
        </p:nvGrpSpPr>
        <p:grpSpPr>
          <a:xfrm>
            <a:off x="1853845" y="3363839"/>
            <a:ext cx="3512617" cy="513481"/>
            <a:chOff x="2996844" y="3282403"/>
            <a:chExt cx="3512617" cy="513481"/>
          </a:xfrm>
        </p:grpSpPr>
        <p:cxnSp>
          <p:nvCxnSpPr>
            <p:cNvPr id="1808" name="Google Shape;1808;p60"/>
            <p:cNvCxnSpPr/>
            <p:nvPr/>
          </p:nvCxnSpPr>
          <p:spPr>
            <a:xfrm rot="-5400000">
              <a:off x="2740104" y="3539143"/>
              <a:ext cx="513481" cy="1"/>
            </a:xfrm>
            <a:prstGeom prst="curvedConnector3">
              <a:avLst>
                <a:gd name="adj1" fmla="val 81718"/>
              </a:avLst>
            </a:prstGeom>
            <a:noFill/>
            <a:ln w="9525" cap="flat" cmpd="sng">
              <a:solidFill>
                <a:schemeClr val="accent3"/>
              </a:solidFill>
              <a:prstDash val="solid"/>
              <a:miter lim="800000"/>
              <a:headEnd type="none" w="sm" len="sm"/>
              <a:tailEnd type="triangle" w="med" len="med"/>
            </a:ln>
          </p:spPr>
        </p:cxnSp>
        <p:cxnSp>
          <p:nvCxnSpPr>
            <p:cNvPr id="1809" name="Google Shape;1809;p60"/>
            <p:cNvCxnSpPr/>
            <p:nvPr/>
          </p:nvCxnSpPr>
          <p:spPr>
            <a:xfrm rot="-5400000">
              <a:off x="4682301" y="3525674"/>
              <a:ext cx="486543" cy="1"/>
            </a:xfrm>
            <a:prstGeom prst="curvedConnector3">
              <a:avLst>
                <a:gd name="adj1" fmla="val 83474"/>
              </a:avLst>
            </a:prstGeom>
            <a:noFill/>
            <a:ln w="9525" cap="flat" cmpd="sng">
              <a:solidFill>
                <a:schemeClr val="accent3"/>
              </a:solidFill>
              <a:prstDash val="solid"/>
              <a:miter lim="800000"/>
              <a:headEnd type="none" w="sm" len="sm"/>
              <a:tailEnd type="triangle" w="med" len="med"/>
            </a:ln>
          </p:spPr>
        </p:cxnSp>
        <p:cxnSp>
          <p:nvCxnSpPr>
            <p:cNvPr id="1810" name="Google Shape;1810;p60"/>
            <p:cNvCxnSpPr>
              <a:cxnSpLocks/>
              <a:stCxn id="1803" idx="0"/>
            </p:cNvCxnSpPr>
            <p:nvPr/>
          </p:nvCxnSpPr>
          <p:spPr>
            <a:xfrm rot="5400000" flipH="1" flipV="1">
              <a:off x="6190640" y="3459073"/>
              <a:ext cx="487431" cy="15021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grpSp>
      <p:sp>
        <p:nvSpPr>
          <p:cNvPr id="1814" name="Google Shape;1814;p60"/>
          <p:cNvSpPr/>
          <p:nvPr/>
        </p:nvSpPr>
        <p:spPr>
          <a:xfrm>
            <a:off x="413646" y="1757175"/>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26" name="Google Shape;1800;p60">
            <a:extLst>
              <a:ext uri="{FF2B5EF4-FFF2-40B4-BE49-F238E27FC236}">
                <a16:creationId xmlns:a16="http://schemas.microsoft.com/office/drawing/2014/main" id="{A298CD37-D727-5A4D-BDAD-C90FABD915F4}"/>
              </a:ext>
            </a:extLst>
          </p:cNvPr>
          <p:cNvSpPr/>
          <p:nvPr/>
        </p:nvSpPr>
        <p:spPr>
          <a:xfrm>
            <a:off x="4792198" y="3040905"/>
            <a:ext cx="990401" cy="289397"/>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lvl="0" algn="ctr">
              <a:buClr>
                <a:schemeClr val="lt1"/>
              </a:buClr>
              <a:buSzPts val="1100"/>
            </a:pPr>
            <a:r>
              <a:rPr lang="en-US" altLang="ko-US" sz="1100" b="1" dirty="0">
                <a:solidFill>
                  <a:schemeClr val="lt1"/>
                </a:solidFill>
                <a:latin typeface="Malgun Gothic"/>
                <a:ea typeface="Malgun Gothic"/>
                <a:cs typeface="Malgun Gothic"/>
                <a:sym typeface="Malgun Gothic"/>
              </a:rPr>
              <a:t>BC Original</a:t>
            </a:r>
            <a:endParaRPr sz="1100" b="1" dirty="0">
              <a:solidFill>
                <a:schemeClr val="lt1"/>
              </a:solidFill>
              <a:latin typeface="Malgun Gothic"/>
              <a:ea typeface="Malgun Gothic"/>
              <a:cs typeface="Malgun Gothic"/>
              <a:sym typeface="Malgun Gothic"/>
            </a:endParaRPr>
          </a:p>
        </p:txBody>
      </p:sp>
      <p:sp>
        <p:nvSpPr>
          <p:cNvPr id="27" name="Google Shape;1814;p60">
            <a:extLst>
              <a:ext uri="{FF2B5EF4-FFF2-40B4-BE49-F238E27FC236}">
                <a16:creationId xmlns:a16="http://schemas.microsoft.com/office/drawing/2014/main" id="{2EAB6387-DA0D-E046-8EB3-F9D6F08D2DF9}"/>
              </a:ext>
            </a:extLst>
          </p:cNvPr>
          <p:cNvSpPr/>
          <p:nvPr/>
        </p:nvSpPr>
        <p:spPr>
          <a:xfrm>
            <a:off x="1980009" y="1763441"/>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28" name="Google Shape;1814;p60">
            <a:extLst>
              <a:ext uri="{FF2B5EF4-FFF2-40B4-BE49-F238E27FC236}">
                <a16:creationId xmlns:a16="http://schemas.microsoft.com/office/drawing/2014/main" id="{90A40CBD-DEE2-BA4B-A073-B16EC2CD289D}"/>
              </a:ext>
            </a:extLst>
          </p:cNvPr>
          <p:cNvSpPr/>
          <p:nvPr/>
        </p:nvSpPr>
        <p:spPr>
          <a:xfrm>
            <a:off x="3643156" y="1773097"/>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29" name="Google Shape;1814;p60">
            <a:extLst>
              <a:ext uri="{FF2B5EF4-FFF2-40B4-BE49-F238E27FC236}">
                <a16:creationId xmlns:a16="http://schemas.microsoft.com/office/drawing/2014/main" id="{79372C9C-925A-4B42-87D5-F83EB9ECF22D}"/>
              </a:ext>
            </a:extLst>
          </p:cNvPr>
          <p:cNvSpPr/>
          <p:nvPr/>
        </p:nvSpPr>
        <p:spPr>
          <a:xfrm>
            <a:off x="5173945" y="1763441"/>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30" name="Google Shape;1814;p60">
            <a:extLst>
              <a:ext uri="{FF2B5EF4-FFF2-40B4-BE49-F238E27FC236}">
                <a16:creationId xmlns:a16="http://schemas.microsoft.com/office/drawing/2014/main" id="{AA2A6F11-7D88-D741-936D-F856B498888B}"/>
              </a:ext>
            </a:extLst>
          </p:cNvPr>
          <p:cNvSpPr/>
          <p:nvPr/>
        </p:nvSpPr>
        <p:spPr>
          <a:xfrm>
            <a:off x="6488753" y="1752904"/>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cxnSp>
        <p:nvCxnSpPr>
          <p:cNvPr id="31" name="Google Shape;1807;p60">
            <a:extLst>
              <a:ext uri="{FF2B5EF4-FFF2-40B4-BE49-F238E27FC236}">
                <a16:creationId xmlns:a16="http://schemas.microsoft.com/office/drawing/2014/main" id="{695ABBFD-0DDA-F543-9904-50B7FF0C4F56}"/>
              </a:ext>
            </a:extLst>
          </p:cNvPr>
          <p:cNvCxnSpPr>
            <a:cxnSpLocks/>
            <a:stCxn id="1802" idx="0"/>
            <a:endCxn id="1797" idx="2"/>
          </p:cNvCxnSpPr>
          <p:nvPr/>
        </p:nvCxnSpPr>
        <p:spPr>
          <a:xfrm rot="16200000" flipV="1">
            <a:off x="6363345" y="3455968"/>
            <a:ext cx="508421" cy="30455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sp>
        <p:nvSpPr>
          <p:cNvPr id="5" name="삼각형 4">
            <a:extLst>
              <a:ext uri="{FF2B5EF4-FFF2-40B4-BE49-F238E27FC236}">
                <a16:creationId xmlns:a16="http://schemas.microsoft.com/office/drawing/2014/main" id="{CF520674-178D-324B-A0A4-A93D51924031}"/>
              </a:ext>
            </a:extLst>
          </p:cNvPr>
          <p:cNvSpPr/>
          <p:nvPr/>
        </p:nvSpPr>
        <p:spPr>
          <a:xfrm flipV="1">
            <a:off x="3500945" y="1513214"/>
            <a:ext cx="281628" cy="137942"/>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3" name="구부러진 연결선[U] 2">
            <a:extLst>
              <a:ext uri="{FF2B5EF4-FFF2-40B4-BE49-F238E27FC236}">
                <a16:creationId xmlns:a16="http://schemas.microsoft.com/office/drawing/2014/main" id="{6CA0E418-653B-AE48-AAEF-36728525EC7B}"/>
              </a:ext>
            </a:extLst>
          </p:cNvPr>
          <p:cNvCxnSpPr>
            <a:stCxn id="5" idx="0"/>
            <a:endCxn id="27" idx="0"/>
          </p:cNvCxnSpPr>
          <p:nvPr/>
        </p:nvCxnSpPr>
        <p:spPr>
          <a:xfrm rot="5400000">
            <a:off x="2772530" y="894211"/>
            <a:ext cx="112285" cy="1626177"/>
          </a:xfrm>
          <a:prstGeom prst="curvedConnector3">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구부러진 연결선[U] 32">
            <a:extLst>
              <a:ext uri="{FF2B5EF4-FFF2-40B4-BE49-F238E27FC236}">
                <a16:creationId xmlns:a16="http://schemas.microsoft.com/office/drawing/2014/main" id="{CC138CE8-BAF5-DE4E-9CCD-29C3FD1B6247}"/>
              </a:ext>
            </a:extLst>
          </p:cNvPr>
          <p:cNvCxnSpPr>
            <a:cxnSpLocks/>
          </p:cNvCxnSpPr>
          <p:nvPr/>
        </p:nvCxnSpPr>
        <p:spPr>
          <a:xfrm rot="16200000" flipH="1">
            <a:off x="3575521" y="1717395"/>
            <a:ext cx="205023" cy="72542"/>
          </a:xfrm>
          <a:prstGeom prst="curvedConnector3">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구부러진 연결선[U] 33">
            <a:extLst>
              <a:ext uri="{FF2B5EF4-FFF2-40B4-BE49-F238E27FC236}">
                <a16:creationId xmlns:a16="http://schemas.microsoft.com/office/drawing/2014/main" id="{E16D6382-CB68-3A42-A61C-80F56557A983}"/>
              </a:ext>
            </a:extLst>
          </p:cNvPr>
          <p:cNvCxnSpPr>
            <a:cxnSpLocks/>
            <a:stCxn id="5" idx="0"/>
            <a:endCxn id="29" idx="0"/>
          </p:cNvCxnSpPr>
          <p:nvPr/>
        </p:nvCxnSpPr>
        <p:spPr>
          <a:xfrm rot="16200000" flipH="1">
            <a:off x="4369497" y="923419"/>
            <a:ext cx="112285" cy="1567759"/>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53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4" name="Google Shape;1794;p60"/>
          <p:cNvSpPr txBox="1">
            <a:spLocks noGrp="1"/>
          </p:cNvSpPr>
          <p:nvPr>
            <p:ph type="title"/>
          </p:nvPr>
        </p:nvSpPr>
        <p:spPr>
          <a:xfrm>
            <a:off x="-424700" y="359765"/>
            <a:ext cx="7739900" cy="769401"/>
          </a:xfrm>
          <a:prstGeom prst="rect">
            <a:avLst/>
          </a:prstGeom>
          <a:noFill/>
          <a:ln>
            <a:noFill/>
          </a:ln>
        </p:spPr>
        <p:txBody>
          <a:bodyPr spcFirstLastPara="1" vert="horz" wrap="square" lIns="91425" tIns="45700" rIns="91425" bIns="45700" rtlCol="0" anchor="ctr" anchorCtr="0">
            <a:normAutofit/>
          </a:bodyPr>
          <a:lstStyle/>
          <a:p>
            <a:pPr>
              <a:buSzPts val="2800"/>
            </a:pPr>
            <a:r>
              <a:rPr lang="ko-KR" altLang="en-US" sz="2800" dirty="0" err="1"/>
              <a:t>분리관점</a:t>
            </a:r>
            <a:r>
              <a:rPr lang="ko-KR" altLang="en-US" sz="2800" dirty="0"/>
              <a:t> </a:t>
            </a:r>
            <a:r>
              <a:rPr lang="en-US" altLang="ko-KR" sz="2800" dirty="0"/>
              <a:t>-</a:t>
            </a:r>
            <a:r>
              <a:rPr lang="ko-KR" altLang="en-US" sz="2800" dirty="0"/>
              <a:t> 어떤 칼로 쪼갤 것인가</a:t>
            </a:r>
            <a:r>
              <a:rPr lang="en-US" altLang="ko-KR" sz="2800" dirty="0"/>
              <a:t>?</a:t>
            </a:r>
            <a:endParaRPr sz="2800" dirty="0"/>
          </a:p>
        </p:txBody>
      </p:sp>
      <p:grpSp>
        <p:nvGrpSpPr>
          <p:cNvPr id="1796" name="Google Shape;1796;p60"/>
          <p:cNvGrpSpPr/>
          <p:nvPr/>
        </p:nvGrpSpPr>
        <p:grpSpPr>
          <a:xfrm>
            <a:off x="44625" y="2958230"/>
            <a:ext cx="7062957" cy="476682"/>
            <a:chOff x="1529888" y="2521783"/>
            <a:chExt cx="6998975" cy="524351"/>
          </a:xfrm>
        </p:grpSpPr>
        <p:sp>
          <p:nvSpPr>
            <p:cNvPr id="1797" name="Google Shape;1797;p60"/>
            <p:cNvSpPr/>
            <p:nvPr/>
          </p:nvSpPr>
          <p:spPr>
            <a:xfrm>
              <a:off x="7547434" y="2618904"/>
              <a:ext cx="981429"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재사용 관점</a:t>
              </a:r>
            </a:p>
          </p:txBody>
        </p:sp>
        <p:sp>
          <p:nvSpPr>
            <p:cNvPr id="1798" name="Google Shape;1798;p60"/>
            <p:cNvSpPr/>
            <p:nvPr/>
          </p:nvSpPr>
          <p:spPr>
            <a:xfrm>
              <a:off x="1529888" y="2521783"/>
              <a:ext cx="925586" cy="524351"/>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도메인 관점</a:t>
              </a:r>
              <a:endParaRPr sz="1100" b="1" dirty="0">
                <a:solidFill>
                  <a:schemeClr val="lt1"/>
                </a:solidFill>
                <a:latin typeface="Malgun Gothic"/>
                <a:ea typeface="Malgun Gothic"/>
                <a:cs typeface="Malgun Gothic"/>
                <a:sym typeface="Malgun Gothic"/>
              </a:endParaRPr>
            </a:p>
          </p:txBody>
        </p:sp>
        <p:sp>
          <p:nvSpPr>
            <p:cNvPr id="1799" name="Google Shape;1799;p60"/>
            <p:cNvSpPr/>
            <p:nvPr/>
          </p:nvSpPr>
          <p:spPr>
            <a:xfrm>
              <a:off x="2771653" y="2618903"/>
              <a:ext cx="1489723"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기술 관점</a:t>
              </a:r>
              <a:endParaRPr sz="1100" b="1" dirty="0">
                <a:solidFill>
                  <a:schemeClr val="lt1"/>
                </a:solidFill>
                <a:latin typeface="Malgun Gothic"/>
                <a:ea typeface="Malgun Gothic"/>
                <a:cs typeface="Malgun Gothic"/>
                <a:sym typeface="Malgun Gothic"/>
              </a:endParaRPr>
            </a:p>
          </p:txBody>
        </p:sp>
        <p:sp>
          <p:nvSpPr>
            <p:cNvPr id="1801" name="Google Shape;1801;p60"/>
            <p:cNvSpPr/>
            <p:nvPr/>
          </p:nvSpPr>
          <p:spPr>
            <a:xfrm>
              <a:off x="4516318" y="2612523"/>
              <a:ext cx="1606771"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트랜잭션 관점</a:t>
              </a:r>
            </a:p>
          </p:txBody>
        </p:sp>
      </p:grpSp>
      <p:sp>
        <p:nvSpPr>
          <p:cNvPr id="1802" name="Google Shape;1802;p60"/>
          <p:cNvSpPr txBox="1"/>
          <p:nvPr/>
        </p:nvSpPr>
        <p:spPr>
          <a:xfrm>
            <a:off x="6103423" y="3862454"/>
            <a:ext cx="1332813" cy="1138733"/>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100" dirty="0">
                <a:latin typeface="Malgun Gothic"/>
                <a:ea typeface="Malgun Gothic"/>
                <a:cs typeface="Malgun Gothic"/>
                <a:sym typeface="Malgun Gothic"/>
              </a:rPr>
              <a:t>유틸리티 성격의 서비스</a:t>
            </a:r>
            <a:endParaRPr lang="en-US" altLang="ko-KR" sz="1100" dirty="0">
              <a:latin typeface="Malgun Gothic"/>
              <a:ea typeface="Malgun Gothic"/>
              <a:cs typeface="Malgun Gothic"/>
              <a:sym typeface="Malgun Gothic"/>
            </a:endParaRPr>
          </a:p>
          <a:p>
            <a:pPr lvl="0" algn="ctr">
              <a:buClr>
                <a:srgbClr val="000000"/>
              </a:buClr>
              <a:buSzPts val="1000"/>
            </a:pPr>
            <a:endParaRPr lang="en-US" altLang="ko-KR" sz="11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cs typeface="Malgun Gothic"/>
                <a:sym typeface="Malgun Gothic"/>
              </a:rPr>
              <a:t>-</a:t>
            </a:r>
            <a:r>
              <a:rPr lang="ko-KR" altLang="en-US" sz="800" dirty="0">
                <a:latin typeface="Malgun Gothic"/>
                <a:ea typeface="Malgun Gothic"/>
                <a:cs typeface="Malgun Gothic"/>
                <a:sym typeface="Malgun Gothic"/>
              </a:rPr>
              <a:t> </a:t>
            </a:r>
            <a:r>
              <a:rPr lang="en-US" altLang="ko-KR" sz="800" dirty="0">
                <a:latin typeface="Malgun Gothic"/>
                <a:ea typeface="Malgun Gothic"/>
                <a:cs typeface="Malgun Gothic"/>
                <a:sym typeface="Malgun Gothic"/>
              </a:rPr>
              <a:t>But, </a:t>
            </a:r>
            <a:r>
              <a:rPr lang="ko-KR" altLang="en-US" sz="800" dirty="0">
                <a:latin typeface="Malgun Gothic"/>
                <a:ea typeface="Malgun Gothic"/>
                <a:cs typeface="Malgun Gothic"/>
                <a:sym typeface="Malgun Gothic"/>
              </a:rPr>
              <a:t>마이크로서비스에서는 후순위 분리 관점</a:t>
            </a:r>
          </a:p>
          <a:p>
            <a:pPr lvl="0" algn="ctr">
              <a:buClr>
                <a:srgbClr val="000000"/>
              </a:buClr>
              <a:buSzPts val="1000"/>
            </a:pPr>
            <a:endParaRPr lang="ko-KR" altLang="en-US" sz="1100" dirty="0">
              <a:latin typeface="Malgun Gothic"/>
              <a:ea typeface="Malgun Gothic"/>
              <a:cs typeface="Malgun Gothic"/>
              <a:sym typeface="Malgun Gothic"/>
            </a:endParaRPr>
          </a:p>
        </p:txBody>
      </p:sp>
      <p:sp>
        <p:nvSpPr>
          <p:cNvPr id="1803" name="Google Shape;1803;p60"/>
          <p:cNvSpPr txBox="1"/>
          <p:nvPr/>
        </p:nvSpPr>
        <p:spPr>
          <a:xfrm>
            <a:off x="4549847" y="3859329"/>
            <a:ext cx="1332807" cy="553957"/>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ko-KR" altLang="en-US" sz="1000" dirty="0" err="1">
                <a:latin typeface="Malgun Gothic"/>
                <a:ea typeface="Malgun Gothic"/>
                <a:cs typeface="Malgun Gothic"/>
                <a:sym typeface="Malgun Gothic"/>
              </a:rPr>
              <a:t>변경시</a:t>
            </a:r>
            <a:r>
              <a:rPr lang="ko-KR" altLang="en-US" sz="1000" dirty="0">
                <a:latin typeface="Malgun Gothic"/>
                <a:ea typeface="Malgun Gothic"/>
                <a:cs typeface="Malgun Gothic"/>
                <a:sym typeface="Malgun Gothic"/>
              </a:rPr>
              <a:t> 동반되어 수정되어야 하는 영역</a:t>
            </a:r>
            <a:endParaRPr lang="en-US" sz="1000" dirty="0">
              <a:latin typeface="Malgun Gothic"/>
              <a:ea typeface="Malgun Gothic"/>
              <a:cs typeface="Malgun Gothic"/>
              <a:sym typeface="Malgun Gothic"/>
            </a:endParaRPr>
          </a:p>
        </p:txBody>
      </p:sp>
      <p:sp>
        <p:nvSpPr>
          <p:cNvPr id="1804" name="Google Shape;1804;p60"/>
          <p:cNvSpPr txBox="1"/>
          <p:nvPr/>
        </p:nvSpPr>
        <p:spPr>
          <a:xfrm>
            <a:off x="3194075" y="3877322"/>
            <a:ext cx="1176995" cy="846345"/>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000" dirty="0">
                <a:latin typeface="Malgun Gothic"/>
                <a:ea typeface="Malgun Gothic"/>
                <a:cs typeface="Malgun Gothic"/>
                <a:sym typeface="Malgun Gothic"/>
              </a:rPr>
              <a:t>트랜잭션 모형이 다른</a:t>
            </a:r>
          </a:p>
          <a:p>
            <a:pPr lvl="0" algn="ctr">
              <a:buClr>
                <a:srgbClr val="000000"/>
              </a:buClr>
              <a:buSzPts val="1000"/>
            </a:pPr>
            <a:r>
              <a:rPr lang="ko-KR" altLang="en-US" sz="700" dirty="0">
                <a:latin typeface="Malgun Gothic"/>
                <a:ea typeface="Malgun Gothic"/>
                <a:cs typeface="Malgun Gothic"/>
                <a:sym typeface="Malgun Gothic"/>
              </a:rPr>
              <a:t/>
            </a:r>
            <a:br>
              <a:rPr lang="ko-KR" altLang="en-US" sz="700" dirty="0">
                <a:latin typeface="Malgun Gothic"/>
                <a:ea typeface="Malgun Gothic"/>
                <a:cs typeface="Malgun Gothic"/>
                <a:sym typeface="Malgun Gothic"/>
              </a:rPr>
            </a:br>
            <a:r>
              <a:rPr lang="en-US" altLang="ko-KR" sz="700" dirty="0">
                <a:latin typeface="Malgun Gothic"/>
                <a:ea typeface="Malgun Gothic"/>
                <a:cs typeface="Malgun Gothic"/>
                <a:sym typeface="Wingdings" pitchFamily="2" charset="2"/>
              </a:rPr>
              <a:t></a:t>
            </a:r>
            <a:r>
              <a:rPr lang="en-US" altLang="ko-KR" sz="700" dirty="0">
                <a:latin typeface="Malgun Gothic"/>
                <a:ea typeface="Malgun Gothic"/>
                <a:cs typeface="Malgun Gothic"/>
                <a:sym typeface="Malgun Gothic"/>
              </a:rPr>
              <a:t> </a:t>
            </a:r>
            <a:r>
              <a:rPr lang="en-US" altLang="ko-US" sz="700" dirty="0">
                <a:latin typeface="Malgun Gothic"/>
                <a:ea typeface="Malgun Gothic"/>
                <a:cs typeface="Malgun Gothic"/>
                <a:sym typeface="Malgun Gothic"/>
              </a:rPr>
              <a:t>ACID </a:t>
            </a:r>
            <a:r>
              <a:rPr lang="en-US" altLang="ko-KR" sz="700" dirty="0">
                <a:latin typeface="Malgun Gothic"/>
                <a:ea typeface="Malgun Gothic"/>
                <a:cs typeface="Malgun Gothic"/>
                <a:sym typeface="Malgun Gothic"/>
              </a:rPr>
              <a:t>or Eventual Consistency?</a:t>
            </a:r>
            <a:endParaRPr lang="en-US" altLang="ko-US" sz="1800" dirty="0"/>
          </a:p>
          <a:p>
            <a:pPr algn="ctr">
              <a:buClr>
                <a:srgbClr val="000000"/>
              </a:buClr>
              <a:buSzPts val="1000"/>
            </a:pPr>
            <a:endParaRPr sz="800" dirty="0"/>
          </a:p>
        </p:txBody>
      </p:sp>
      <p:sp>
        <p:nvSpPr>
          <p:cNvPr id="1805" name="Google Shape;1805;p60"/>
          <p:cNvSpPr txBox="1"/>
          <p:nvPr/>
        </p:nvSpPr>
        <p:spPr>
          <a:xfrm>
            <a:off x="1025709" y="3939903"/>
            <a:ext cx="1640730" cy="723235"/>
          </a:xfrm>
          <a:prstGeom prst="rect">
            <a:avLst/>
          </a:prstGeom>
          <a:noFill/>
          <a:ln>
            <a:noFill/>
          </a:ln>
        </p:spPr>
        <p:txBody>
          <a:bodyPr spcFirstLastPara="1" wrap="square" lIns="91425" tIns="45700" rIns="91425" bIns="45700" anchor="t" anchorCtr="0">
            <a:spAutoFit/>
          </a:bodyPr>
          <a:lstStyle/>
          <a:p>
            <a:pPr algn="ctr">
              <a:buClr>
                <a:srgbClr val="000000"/>
              </a:buClr>
              <a:buSzPts val="1000"/>
            </a:pPr>
            <a:r>
              <a:rPr lang="ko-KR" altLang="en-US" sz="1000" dirty="0">
                <a:latin typeface="Malgun Gothic"/>
                <a:ea typeface="Malgun Gothic"/>
                <a:cs typeface="Malgun Gothic"/>
                <a:sym typeface="Malgun Gothic"/>
              </a:rPr>
              <a:t>기술 아키텍처가 상이한 모듈</a:t>
            </a:r>
            <a:endParaRPr lang="en-US" altLang="ko-KR" sz="1000" dirty="0">
              <a:latin typeface="Malgun Gothic"/>
              <a:ea typeface="Malgun Gothic"/>
              <a:cs typeface="Malgun Gothic"/>
              <a:sym typeface="Malgun Gothic"/>
            </a:endParaRPr>
          </a:p>
          <a:p>
            <a:pPr algn="ctr">
              <a:buClr>
                <a:srgbClr val="000000"/>
              </a:buClr>
              <a:buSzPts val="1000"/>
            </a:pPr>
            <a:endParaRPr lang="en-US" sz="700" dirty="0">
              <a:latin typeface="Malgun Gothic"/>
              <a:ea typeface="Malgun Gothic"/>
              <a:cs typeface="Malgun Gothic"/>
              <a:sym typeface="Malgun Gothic"/>
            </a:endParaRPr>
          </a:p>
          <a:p>
            <a:pPr algn="ctr">
              <a:buClr>
                <a:srgbClr val="000000"/>
              </a:buClr>
              <a:buSzPts val="1000"/>
            </a:pPr>
            <a:r>
              <a:rPr lang="en-US" altLang="ko-KR" sz="700" dirty="0">
                <a:latin typeface="Malgun Gothic"/>
                <a:ea typeface="Malgun Gothic"/>
                <a:cs typeface="Malgun Gothic"/>
                <a:sym typeface="Wingdings" pitchFamily="2" charset="2"/>
              </a:rPr>
              <a:t> </a:t>
            </a:r>
            <a:r>
              <a:rPr lang="ko-KR" altLang="en-US" sz="700" dirty="0">
                <a:latin typeface="Malgun Gothic"/>
                <a:ea typeface="Malgun Gothic"/>
                <a:cs typeface="Malgun Gothic"/>
                <a:sym typeface="Malgun Gothic"/>
              </a:rPr>
              <a:t>데이터베이스</a:t>
            </a:r>
            <a:r>
              <a:rPr lang="en-US" altLang="ko-KR" sz="700" dirty="0">
                <a:latin typeface="Malgun Gothic"/>
                <a:ea typeface="Malgun Gothic"/>
                <a:cs typeface="Malgun Gothic"/>
                <a:sym typeface="Malgun Gothic"/>
              </a:rPr>
              <a:t>,</a:t>
            </a:r>
            <a:r>
              <a:rPr lang="ko-KR" altLang="en-US" sz="700" dirty="0">
                <a:latin typeface="Malgun Gothic"/>
                <a:ea typeface="Malgun Gothic"/>
                <a:cs typeface="Malgun Gothic"/>
                <a:sym typeface="Malgun Gothic"/>
              </a:rPr>
              <a:t> 플랫폼</a:t>
            </a:r>
            <a:r>
              <a:rPr lang="en-US" altLang="ko-KR" sz="700" dirty="0">
                <a:latin typeface="Malgun Gothic"/>
                <a:ea typeface="Malgun Gothic"/>
                <a:cs typeface="Malgun Gothic"/>
                <a:sym typeface="Malgun Gothic"/>
              </a:rPr>
              <a:t>,</a:t>
            </a:r>
            <a:r>
              <a:rPr lang="ko-KR" altLang="en-US" sz="700" dirty="0">
                <a:latin typeface="Malgun Gothic"/>
                <a:ea typeface="Malgun Gothic"/>
                <a:cs typeface="Malgun Gothic"/>
                <a:sym typeface="Malgun Gothic"/>
              </a:rPr>
              <a:t> 언어가 상이한</a:t>
            </a:r>
            <a:endParaRPr sz="1050" dirty="0"/>
          </a:p>
        </p:txBody>
      </p:sp>
      <p:grpSp>
        <p:nvGrpSpPr>
          <p:cNvPr id="1806" name="Google Shape;1806;p60"/>
          <p:cNvGrpSpPr/>
          <p:nvPr/>
        </p:nvGrpSpPr>
        <p:grpSpPr>
          <a:xfrm>
            <a:off x="1853845" y="3363839"/>
            <a:ext cx="3512617" cy="513481"/>
            <a:chOff x="2996844" y="3282403"/>
            <a:chExt cx="3512617" cy="513481"/>
          </a:xfrm>
        </p:grpSpPr>
        <p:cxnSp>
          <p:nvCxnSpPr>
            <p:cNvPr id="1808" name="Google Shape;1808;p60"/>
            <p:cNvCxnSpPr/>
            <p:nvPr/>
          </p:nvCxnSpPr>
          <p:spPr>
            <a:xfrm rot="-5400000">
              <a:off x="2740104" y="3539143"/>
              <a:ext cx="513481" cy="1"/>
            </a:xfrm>
            <a:prstGeom prst="curvedConnector3">
              <a:avLst>
                <a:gd name="adj1" fmla="val 81718"/>
              </a:avLst>
            </a:prstGeom>
            <a:noFill/>
            <a:ln w="9525" cap="flat" cmpd="sng">
              <a:solidFill>
                <a:schemeClr val="accent3"/>
              </a:solidFill>
              <a:prstDash val="solid"/>
              <a:miter lim="800000"/>
              <a:headEnd type="none" w="sm" len="sm"/>
              <a:tailEnd type="triangle" w="med" len="med"/>
            </a:ln>
          </p:spPr>
        </p:cxnSp>
        <p:cxnSp>
          <p:nvCxnSpPr>
            <p:cNvPr id="1809" name="Google Shape;1809;p60"/>
            <p:cNvCxnSpPr/>
            <p:nvPr/>
          </p:nvCxnSpPr>
          <p:spPr>
            <a:xfrm rot="-5400000">
              <a:off x="4682301" y="3525674"/>
              <a:ext cx="486543" cy="1"/>
            </a:xfrm>
            <a:prstGeom prst="curvedConnector3">
              <a:avLst>
                <a:gd name="adj1" fmla="val 83474"/>
              </a:avLst>
            </a:prstGeom>
            <a:noFill/>
            <a:ln w="9525" cap="flat" cmpd="sng">
              <a:solidFill>
                <a:schemeClr val="accent3"/>
              </a:solidFill>
              <a:prstDash val="solid"/>
              <a:miter lim="800000"/>
              <a:headEnd type="none" w="sm" len="sm"/>
              <a:tailEnd type="triangle" w="med" len="med"/>
            </a:ln>
          </p:spPr>
        </p:cxnSp>
        <p:cxnSp>
          <p:nvCxnSpPr>
            <p:cNvPr id="1810" name="Google Shape;1810;p60"/>
            <p:cNvCxnSpPr>
              <a:cxnSpLocks/>
              <a:stCxn id="1803" idx="0"/>
            </p:cNvCxnSpPr>
            <p:nvPr/>
          </p:nvCxnSpPr>
          <p:spPr>
            <a:xfrm rot="5400000" flipH="1" flipV="1">
              <a:off x="6190648" y="3459081"/>
              <a:ext cx="487415" cy="15021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grpSp>
      <p:sp>
        <p:nvSpPr>
          <p:cNvPr id="26" name="Google Shape;1800;p60">
            <a:extLst>
              <a:ext uri="{FF2B5EF4-FFF2-40B4-BE49-F238E27FC236}">
                <a16:creationId xmlns:a16="http://schemas.microsoft.com/office/drawing/2014/main" id="{A298CD37-D727-5A4D-BDAD-C90FABD915F4}"/>
              </a:ext>
            </a:extLst>
          </p:cNvPr>
          <p:cNvSpPr/>
          <p:nvPr/>
        </p:nvSpPr>
        <p:spPr>
          <a:xfrm>
            <a:off x="4793050" y="2999213"/>
            <a:ext cx="990401" cy="476682"/>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lvl="0" algn="ctr">
              <a:buClr>
                <a:schemeClr val="lt1"/>
              </a:buClr>
              <a:buSzPts val="1100"/>
            </a:pPr>
            <a:r>
              <a:rPr lang="ko-KR" altLang="en-US" sz="1100" b="1" dirty="0">
                <a:solidFill>
                  <a:schemeClr val="lt1"/>
                </a:solidFill>
                <a:latin typeface="Malgun Gothic"/>
                <a:ea typeface="Malgun Gothic"/>
                <a:cs typeface="Malgun Gothic"/>
                <a:sym typeface="Malgun Gothic"/>
              </a:rPr>
              <a:t>유지관리관점</a:t>
            </a:r>
            <a:endParaRPr sz="1100" b="1" dirty="0">
              <a:solidFill>
                <a:schemeClr val="lt1"/>
              </a:solidFill>
              <a:latin typeface="Malgun Gothic"/>
              <a:ea typeface="Malgun Gothic"/>
              <a:cs typeface="Malgun Gothic"/>
              <a:sym typeface="Malgun Gothic"/>
            </a:endParaRPr>
          </a:p>
        </p:txBody>
      </p:sp>
      <p:cxnSp>
        <p:nvCxnSpPr>
          <p:cNvPr id="31" name="Google Shape;1807;p60">
            <a:extLst>
              <a:ext uri="{FF2B5EF4-FFF2-40B4-BE49-F238E27FC236}">
                <a16:creationId xmlns:a16="http://schemas.microsoft.com/office/drawing/2014/main" id="{695ABBFD-0DDA-F543-9904-50B7FF0C4F56}"/>
              </a:ext>
            </a:extLst>
          </p:cNvPr>
          <p:cNvCxnSpPr>
            <a:cxnSpLocks/>
            <a:stCxn id="1802" idx="0"/>
            <a:endCxn id="1797" idx="2"/>
          </p:cNvCxnSpPr>
          <p:nvPr/>
        </p:nvCxnSpPr>
        <p:spPr>
          <a:xfrm rot="16200000" flipV="1">
            <a:off x="6427839" y="3520462"/>
            <a:ext cx="526535" cy="157448"/>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pic>
        <p:nvPicPr>
          <p:cNvPr id="4" name="그림 3">
            <a:extLst>
              <a:ext uri="{FF2B5EF4-FFF2-40B4-BE49-F238E27FC236}">
                <a16:creationId xmlns:a16="http://schemas.microsoft.com/office/drawing/2014/main" id="{5F196849-2183-FE4E-BD20-4782431C801B}"/>
              </a:ext>
            </a:extLst>
          </p:cNvPr>
          <p:cNvPicPr>
            <a:picLocks noChangeAspect="1"/>
          </p:cNvPicPr>
          <p:nvPr/>
        </p:nvPicPr>
        <p:blipFill>
          <a:blip r:embed="rId3"/>
          <a:stretch>
            <a:fillRect/>
          </a:stretch>
        </p:blipFill>
        <p:spPr>
          <a:xfrm>
            <a:off x="-281136" y="1295897"/>
            <a:ext cx="7596336" cy="1506485"/>
          </a:xfrm>
          <a:prstGeom prst="rect">
            <a:avLst/>
          </a:prstGeom>
        </p:spPr>
      </p:pic>
      <p:sp>
        <p:nvSpPr>
          <p:cNvPr id="32" name="Google Shape;1802;p60">
            <a:extLst>
              <a:ext uri="{FF2B5EF4-FFF2-40B4-BE49-F238E27FC236}">
                <a16:creationId xmlns:a16="http://schemas.microsoft.com/office/drawing/2014/main" id="{37E26C9F-BEB3-8246-BEC8-DABFB19D8FA2}"/>
              </a:ext>
            </a:extLst>
          </p:cNvPr>
          <p:cNvSpPr txBox="1"/>
          <p:nvPr/>
        </p:nvSpPr>
        <p:spPr>
          <a:xfrm>
            <a:off x="-459290" y="3877319"/>
            <a:ext cx="1332813" cy="1092566"/>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100" dirty="0">
                <a:latin typeface="Malgun Gothic"/>
                <a:ea typeface="Malgun Gothic"/>
                <a:cs typeface="Malgun Gothic"/>
                <a:sym typeface="Malgun Gothic"/>
              </a:rPr>
              <a:t>업무 중요도와 </a:t>
            </a:r>
            <a:r>
              <a:rPr lang="ko-KR" altLang="en-US" sz="1100" dirty="0" err="1">
                <a:latin typeface="Malgun Gothic"/>
                <a:ea typeface="Malgun Gothic"/>
                <a:cs typeface="Malgun Gothic"/>
                <a:sym typeface="Malgun Gothic"/>
              </a:rPr>
              <a:t>자치성</a:t>
            </a:r>
            <a:endParaRPr lang="ko-KR" altLang="en-US" sz="1100" dirty="0">
              <a:latin typeface="Malgun Gothic"/>
              <a:ea typeface="Malgun Gothic"/>
              <a:cs typeface="Malgun Gothic"/>
              <a:sym typeface="Malgun Gothic"/>
            </a:endParaRPr>
          </a:p>
          <a:p>
            <a:pPr lvl="0" algn="ctr">
              <a:buClr>
                <a:srgbClr val="000000"/>
              </a:buClr>
              <a:buSzPts val="1000"/>
            </a:pPr>
            <a:endParaRPr lang="en-US" altLang="ko-KR" sz="11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cs typeface="Malgun Gothic"/>
                <a:sym typeface="Malgun Gothic"/>
              </a:rPr>
              <a:t>--&gt; core/</a:t>
            </a:r>
            <a:r>
              <a:rPr lang="en-US" altLang="ko-KR" sz="800" dirty="0" err="1">
                <a:latin typeface="Malgun Gothic"/>
                <a:ea typeface="Malgun Gothic"/>
                <a:cs typeface="Malgun Gothic"/>
                <a:sym typeface="Malgun Gothic"/>
              </a:rPr>
              <a:t>supporing</a:t>
            </a:r>
            <a:endParaRPr lang="en-US" altLang="ko-KR" sz="8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sym typeface="Malgun Gothic"/>
              </a:rPr>
              <a:t>KPI</a:t>
            </a:r>
          </a:p>
          <a:p>
            <a:pPr lvl="0" algn="ctr">
              <a:buClr>
                <a:srgbClr val="000000"/>
              </a:buClr>
              <a:buSzPts val="1000"/>
            </a:pPr>
            <a:r>
              <a:rPr lang="en-US" altLang="ko-KR" sz="800" dirty="0">
                <a:latin typeface="Malgun Gothic"/>
                <a:ea typeface="Malgun Gothic"/>
                <a:sym typeface="Wingdings" pitchFamily="2" charset="2"/>
              </a:rPr>
              <a:t></a:t>
            </a:r>
            <a:r>
              <a:rPr lang="ko-KR" altLang="en-US" sz="800" dirty="0">
                <a:latin typeface="Malgun Gothic"/>
                <a:ea typeface="Malgun Gothic"/>
                <a:sym typeface="Malgun Gothic"/>
              </a:rPr>
              <a:t> 마이크로서비스에서 </a:t>
            </a:r>
            <a:r>
              <a:rPr lang="ko-KR" altLang="en-US" sz="800" dirty="0" err="1">
                <a:latin typeface="Malgun Gothic"/>
                <a:ea typeface="Malgun Gothic"/>
                <a:sym typeface="Malgun Gothic"/>
              </a:rPr>
              <a:t>일순위</a:t>
            </a:r>
            <a:r>
              <a:rPr lang="ko-KR" altLang="en-US" sz="800" dirty="0">
                <a:latin typeface="Malgun Gothic"/>
                <a:ea typeface="Malgun Gothic"/>
                <a:sym typeface="Malgun Gothic"/>
              </a:rPr>
              <a:t> 분리 관점</a:t>
            </a:r>
            <a:endParaRPr lang="en-US" altLang="ko-KR" sz="800" dirty="0">
              <a:latin typeface="Malgun Gothic"/>
              <a:ea typeface="Malgun Gothic"/>
              <a:sym typeface="Malgun Gothic"/>
            </a:endParaRPr>
          </a:p>
        </p:txBody>
      </p:sp>
      <p:cxnSp>
        <p:nvCxnSpPr>
          <p:cNvPr id="33" name="Google Shape;1807;p60">
            <a:extLst>
              <a:ext uri="{FF2B5EF4-FFF2-40B4-BE49-F238E27FC236}">
                <a16:creationId xmlns:a16="http://schemas.microsoft.com/office/drawing/2014/main" id="{99999BF8-2A72-844C-AC8B-DEC97552F0B7}"/>
              </a:ext>
            </a:extLst>
          </p:cNvPr>
          <p:cNvCxnSpPr>
            <a:cxnSpLocks/>
            <a:stCxn id="32" idx="0"/>
            <a:endCxn id="1798" idx="2"/>
          </p:cNvCxnSpPr>
          <p:nvPr/>
        </p:nvCxnSpPr>
        <p:spPr>
          <a:xfrm rot="5400000" flipH="1" flipV="1">
            <a:off x="138179" y="3503852"/>
            <a:ext cx="442406" cy="30453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spTree>
    <p:extLst>
      <p:ext uri="{BB962C8B-B14F-4D97-AF65-F5344CB8AC3E}">
        <p14:creationId xmlns:p14="http://schemas.microsoft.com/office/powerpoint/2010/main" val="697162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2"/>
          <p:cNvSpPr/>
          <p:nvPr/>
        </p:nvSpPr>
        <p:spPr>
          <a:xfrm>
            <a:off x="-1179512" y="1553310"/>
            <a:ext cx="9217024" cy="3590191"/>
          </a:xfrm>
          <a:custGeom>
            <a:avLst/>
            <a:gdLst/>
            <a:ahLst/>
            <a:cxnLst/>
            <a:rect l="l" t="t" r="r" b="b"/>
            <a:pathLst>
              <a:path w="9468972" h="3944815" extrusionOk="0">
                <a:moveTo>
                  <a:pt x="5861" y="0"/>
                </a:moveTo>
                <a:lnTo>
                  <a:pt x="9455587" y="1585566"/>
                </a:lnTo>
                <a:cubicBezTo>
                  <a:pt x="9460036" y="2417904"/>
                  <a:pt x="9464523" y="3107593"/>
                  <a:pt x="9468972" y="3939931"/>
                </a:cubicBezTo>
                <a:lnTo>
                  <a:pt x="0" y="3944815"/>
                </a:lnTo>
                <a:cubicBezTo>
                  <a:pt x="1954" y="2629877"/>
                  <a:pt x="3907" y="1314938"/>
                  <a:pt x="5861" y="0"/>
                </a:cubicBezTo>
                <a:close/>
              </a:path>
            </a:pathLst>
          </a:custGeom>
          <a:solidFill>
            <a:srgbClr val="F5F5F5"/>
          </a:solidFill>
          <a:ln>
            <a:noFill/>
          </a:ln>
        </p:spPr>
        <p:txBody>
          <a:bodyPr spcFirstLastPara="1" wrap="square" lIns="91425" tIns="45700" rIns="91425" bIns="45700"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pic>
        <p:nvPicPr>
          <p:cNvPr id="1841" name="Google Shape;1841;p62" descr="mage result for event storming"/>
          <p:cNvPicPr preferRelativeResize="0"/>
          <p:nvPr/>
        </p:nvPicPr>
        <p:blipFill rotWithShape="1">
          <a:blip r:embed="rId3">
            <a:alphaModFix/>
          </a:blip>
          <a:srcRect/>
          <a:stretch/>
        </p:blipFill>
        <p:spPr>
          <a:xfrm>
            <a:off x="3170319" y="2631880"/>
            <a:ext cx="4056415" cy="2103927"/>
          </a:xfrm>
          <a:prstGeom prst="rect">
            <a:avLst/>
          </a:prstGeom>
          <a:noFill/>
          <a:ln>
            <a:noFill/>
          </a:ln>
        </p:spPr>
      </p:pic>
      <p:sp>
        <p:nvSpPr>
          <p:cNvPr id="1842" name="Google Shape;1842;p62"/>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a:t>Event Storming : Prepare</a:t>
            </a:r>
            <a:endParaRPr/>
          </a:p>
        </p:txBody>
      </p:sp>
      <p:sp>
        <p:nvSpPr>
          <p:cNvPr id="1843" name="Google Shape;1843;p62"/>
          <p:cNvSpPr txBox="1"/>
          <p:nvPr/>
        </p:nvSpPr>
        <p:spPr>
          <a:xfrm>
            <a:off x="-356034" y="1553310"/>
            <a:ext cx="2429099" cy="1107955"/>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dirty="0" err="1">
                <a:latin typeface="Malgun Gothic"/>
                <a:ea typeface="Malgun Gothic"/>
                <a:cs typeface="Malgun Gothic"/>
                <a:sym typeface="Malgun Gothic"/>
              </a:rPr>
              <a:t>모든</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팀</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및</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프로세스</a:t>
            </a:r>
            <a:r>
              <a:rPr lang="en-US" sz="1100" dirty="0">
                <a:latin typeface="Malgun Gothic"/>
                <a:ea typeface="Malgun Gothic"/>
                <a:cs typeface="Malgun Gothic"/>
                <a:sym typeface="Malgun Gothic"/>
              </a:rPr>
              <a:t>, UI, DB, </a:t>
            </a:r>
            <a:r>
              <a:rPr lang="en-US" sz="1100" dirty="0" err="1">
                <a:latin typeface="Malgun Gothic"/>
                <a:ea typeface="Malgun Gothic"/>
                <a:cs typeface="Malgun Gothic"/>
                <a:sym typeface="Malgun Gothic"/>
              </a:rPr>
              <a:t>아키텍처를</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책임질</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팀당</a:t>
            </a:r>
            <a:r>
              <a:rPr lang="en-US" sz="1100" dirty="0">
                <a:latin typeface="Malgun Gothic"/>
                <a:ea typeface="Malgun Gothic"/>
                <a:cs typeface="Malgun Gothic"/>
                <a:sym typeface="Malgun Gothic"/>
              </a:rPr>
              <a:t> 2명 </a:t>
            </a:r>
            <a:r>
              <a:rPr lang="en-US" sz="1100" dirty="0" err="1">
                <a:latin typeface="Malgun Gothic"/>
                <a:ea typeface="Malgun Gothic"/>
                <a:cs typeface="Malgun Gothic"/>
                <a:sym typeface="Malgun Gothic"/>
              </a:rPr>
              <a:t>이상</a:t>
            </a:r>
            <a:r>
              <a:rPr lang="en-US" sz="1100" dirty="0">
                <a:latin typeface="Malgun Gothic"/>
                <a:ea typeface="Malgun Gothic"/>
                <a:cs typeface="Malgun Gothic"/>
                <a:sym typeface="Malgun Gothic"/>
              </a:rPr>
              <a:t> </a:t>
            </a:r>
            <a:r>
              <a:rPr lang="en-US" sz="1100" dirty="0" err="1">
                <a:latin typeface="Malgun Gothic"/>
                <a:ea typeface="Malgun Gothic"/>
                <a:cs typeface="Malgun Gothic"/>
                <a:sym typeface="Malgun Gothic"/>
              </a:rPr>
              <a:t>구성</a:t>
            </a:r>
            <a:endParaRPr lang="en-US" sz="1100" dirty="0">
              <a:latin typeface="Malgun Gothic"/>
              <a:ea typeface="Malgun Gothic"/>
              <a:cs typeface="Malgun Gothic"/>
              <a:sym typeface="Malgun Gothic"/>
            </a:endParaRPr>
          </a:p>
          <a:p>
            <a:pPr marL="171450" indent="-171450">
              <a:buClr>
                <a:srgbClr val="000000"/>
              </a:buClr>
              <a:buSzPts val="1100"/>
              <a:buFont typeface="Arial"/>
              <a:buChar char="•"/>
            </a:pPr>
            <a:r>
              <a:rPr lang="ko-KR" altLang="en-US" sz="1100" dirty="0" err="1">
                <a:latin typeface="Malgun Gothic"/>
                <a:ea typeface="Malgun Gothic"/>
                <a:sym typeface="Malgun Gothic"/>
              </a:rPr>
              <a:t>이벤트스토밍</a:t>
            </a:r>
            <a:r>
              <a:rPr lang="ko-KR" altLang="en-US" sz="1100" dirty="0">
                <a:latin typeface="Malgun Gothic"/>
                <a:ea typeface="Malgun Gothic"/>
                <a:sym typeface="Malgun Gothic"/>
              </a:rPr>
              <a:t> 전문가 </a:t>
            </a:r>
            <a:r>
              <a:rPr lang="ko-KR" altLang="en-US" sz="1100" dirty="0" err="1">
                <a:latin typeface="Malgun Gothic"/>
                <a:ea typeface="Malgun Gothic"/>
                <a:sym typeface="Malgun Gothic"/>
              </a:rPr>
              <a:t>퍼실리테이터가</a:t>
            </a:r>
            <a:r>
              <a:rPr lang="ko-KR" altLang="en-US" sz="1100" dirty="0">
                <a:latin typeface="Malgun Gothic"/>
                <a:ea typeface="Malgun Gothic"/>
                <a:sym typeface="Malgun Gothic"/>
              </a:rPr>
              <a:t> 초기에는 필요할 수 있음</a:t>
            </a:r>
            <a:endParaRPr dirty="0"/>
          </a:p>
        </p:txBody>
      </p:sp>
      <p:sp>
        <p:nvSpPr>
          <p:cNvPr id="1844" name="Google Shape;1844;p62"/>
          <p:cNvSpPr txBox="1"/>
          <p:nvPr/>
        </p:nvSpPr>
        <p:spPr>
          <a:xfrm>
            <a:off x="-368733" y="3142681"/>
            <a:ext cx="2344872" cy="600164"/>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latin typeface="Malgun Gothic"/>
                <a:ea typeface="Malgun Gothic"/>
                <a:cs typeface="Malgun Gothic"/>
                <a:sym typeface="Malgun Gothic"/>
              </a:rPr>
              <a:t>큰 종이 시트  및 종이 시트를 여러 장 붙일 수 있는 충분한 벽이 있는 넓은 공간</a:t>
            </a:r>
            <a:endParaRPr/>
          </a:p>
        </p:txBody>
      </p:sp>
      <p:sp>
        <p:nvSpPr>
          <p:cNvPr id="1845" name="Google Shape;1845;p62"/>
          <p:cNvSpPr txBox="1"/>
          <p:nvPr/>
        </p:nvSpPr>
        <p:spPr>
          <a:xfrm>
            <a:off x="-368733" y="3796423"/>
            <a:ext cx="2344872" cy="430887"/>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latin typeface="Malgun Gothic"/>
                <a:ea typeface="Malgun Gothic"/>
                <a:cs typeface="Malgun Gothic"/>
                <a:sym typeface="Malgun Gothic"/>
              </a:rPr>
              <a:t>여러 종류의 색깔 스티커, 검은 색 펜, 검은색 or 파란색 테이프</a:t>
            </a:r>
            <a:endParaRPr/>
          </a:p>
        </p:txBody>
      </p:sp>
      <p:sp>
        <p:nvSpPr>
          <p:cNvPr id="1846" name="Google Shape;1846;p62"/>
          <p:cNvSpPr txBox="1"/>
          <p:nvPr/>
        </p:nvSpPr>
        <p:spPr>
          <a:xfrm>
            <a:off x="-356033" y="4389353"/>
            <a:ext cx="2344872" cy="446276"/>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latin typeface="Malgun Gothic"/>
                <a:ea typeface="Malgun Gothic"/>
                <a:cs typeface="Malgun Gothic"/>
                <a:sym typeface="Malgun Gothic"/>
              </a:rPr>
              <a:t>서서 하는 방식으로 의자 필요 없음.</a:t>
            </a:r>
            <a:endParaRPr sz="1100">
              <a:latin typeface="Malgun Gothic"/>
              <a:ea typeface="Malgun Gothic"/>
              <a:cs typeface="Malgun Gothic"/>
              <a:sym typeface="Malgun Gothic"/>
            </a:endParaRPr>
          </a:p>
        </p:txBody>
      </p:sp>
      <p:sp>
        <p:nvSpPr>
          <p:cNvPr id="1847" name="Google Shape;1847;p62"/>
          <p:cNvSpPr/>
          <p:nvPr/>
        </p:nvSpPr>
        <p:spPr>
          <a:xfrm rot="-457032">
            <a:off x="-805068" y="1155704"/>
            <a:ext cx="1368152" cy="308406"/>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400"/>
            </a:pPr>
            <a:r>
              <a:rPr lang="en-US">
                <a:solidFill>
                  <a:schemeClr val="lt1"/>
                </a:solidFill>
              </a:rPr>
              <a:t>People</a:t>
            </a:r>
            <a:endParaRPr>
              <a:solidFill>
                <a:schemeClr val="lt1"/>
              </a:solidFill>
            </a:endParaRPr>
          </a:p>
        </p:txBody>
      </p:sp>
      <p:sp>
        <p:nvSpPr>
          <p:cNvPr id="1848" name="Google Shape;1848;p62"/>
          <p:cNvSpPr/>
          <p:nvPr/>
        </p:nvSpPr>
        <p:spPr>
          <a:xfrm rot="-457032">
            <a:off x="-805068" y="2805083"/>
            <a:ext cx="1368152" cy="308406"/>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400"/>
            </a:pPr>
            <a:r>
              <a:rPr lang="en-US" dirty="0">
                <a:solidFill>
                  <a:schemeClr val="lt1"/>
                </a:solidFill>
              </a:rPr>
              <a:t>Tools</a:t>
            </a:r>
            <a:endParaRPr dirty="0">
              <a:solidFill>
                <a:schemeClr val="lt1"/>
              </a:solidFill>
            </a:endParaRPr>
          </a:p>
        </p:txBody>
      </p:sp>
      <p:pic>
        <p:nvPicPr>
          <p:cNvPr id="1849" name="Google Shape;1849;p62"/>
          <p:cNvPicPr preferRelativeResize="0"/>
          <p:nvPr/>
        </p:nvPicPr>
        <p:blipFill rotWithShape="1">
          <a:blip r:embed="rId4">
            <a:alphaModFix/>
          </a:blip>
          <a:srcRect b="7397"/>
          <a:stretch/>
        </p:blipFill>
        <p:spPr>
          <a:xfrm>
            <a:off x="3946710" y="407695"/>
            <a:ext cx="2503630" cy="1948032"/>
          </a:xfrm>
          <a:prstGeom prst="rect">
            <a:avLst/>
          </a:prstGeom>
          <a:noFill/>
          <a:ln>
            <a:noFill/>
          </a:ln>
        </p:spPr>
      </p:pic>
      <p:sp>
        <p:nvSpPr>
          <p:cNvPr id="2" name="TextBox 1">
            <a:extLst>
              <a:ext uri="{FF2B5EF4-FFF2-40B4-BE49-F238E27FC236}">
                <a16:creationId xmlns:a16="http://schemas.microsoft.com/office/drawing/2014/main" id="{989450DF-1D8D-DA40-AF64-5CEC85D76CA7}"/>
              </a:ext>
            </a:extLst>
          </p:cNvPr>
          <p:cNvSpPr txBox="1"/>
          <p:nvPr/>
        </p:nvSpPr>
        <p:spPr>
          <a:xfrm rot="20427925">
            <a:off x="3038827" y="1278297"/>
            <a:ext cx="982961" cy="430887"/>
          </a:xfrm>
          <a:prstGeom prst="rect">
            <a:avLst/>
          </a:prstGeom>
          <a:noFill/>
        </p:spPr>
        <p:txBody>
          <a:bodyPr wrap="none" rtlCol="0">
            <a:spAutoFit/>
          </a:bodyPr>
          <a:lstStyle/>
          <a:p>
            <a:pPr algn="ctr"/>
            <a:r>
              <a:rPr kumimoji="1" lang="en-US" altLang="ko-US" sz="1050" b="1" dirty="0">
                <a:solidFill>
                  <a:schemeClr val="accent1"/>
                </a:solidFill>
              </a:rPr>
              <a:t>PO</a:t>
            </a:r>
          </a:p>
          <a:p>
            <a:pPr algn="ctr"/>
            <a:r>
              <a:rPr kumimoji="1" lang="en-US" altLang="ko-US" sz="1050" b="1" dirty="0">
                <a:solidFill>
                  <a:schemeClr val="accent1"/>
                </a:solidFill>
              </a:rPr>
              <a:t>(</a:t>
            </a:r>
            <a:r>
              <a:rPr kumimoji="1" lang="ko-US" altLang="en-US" sz="1050" b="1" dirty="0">
                <a:solidFill>
                  <a:schemeClr val="accent1"/>
                </a:solidFill>
              </a:rPr>
              <a:t>업무전문가</a:t>
            </a:r>
            <a:r>
              <a:rPr kumimoji="1" lang="en-US" altLang="ko-US" sz="1050" b="1" dirty="0">
                <a:solidFill>
                  <a:schemeClr val="accent1"/>
                </a:solidFill>
              </a:rPr>
              <a:t>)</a:t>
            </a:r>
            <a:endParaRPr kumimoji="1" lang="ko-US" altLang="en-US" sz="1050" b="1" dirty="0">
              <a:solidFill>
                <a:schemeClr val="accent1"/>
              </a:solidFill>
            </a:endParaRPr>
          </a:p>
        </p:txBody>
      </p:sp>
      <p:sp>
        <p:nvSpPr>
          <p:cNvPr id="13" name="TextBox 12">
            <a:extLst>
              <a:ext uri="{FF2B5EF4-FFF2-40B4-BE49-F238E27FC236}">
                <a16:creationId xmlns:a16="http://schemas.microsoft.com/office/drawing/2014/main" id="{E016AC65-6089-E840-B160-9158D7AA4523}"/>
              </a:ext>
            </a:extLst>
          </p:cNvPr>
          <p:cNvSpPr txBox="1"/>
          <p:nvPr/>
        </p:nvSpPr>
        <p:spPr>
          <a:xfrm rot="1080909">
            <a:off x="5886676" y="1887451"/>
            <a:ext cx="1023036" cy="261610"/>
          </a:xfrm>
          <a:prstGeom prst="rect">
            <a:avLst/>
          </a:prstGeom>
          <a:noFill/>
        </p:spPr>
        <p:txBody>
          <a:bodyPr wrap="none" rtlCol="0">
            <a:spAutoFit/>
          </a:bodyPr>
          <a:lstStyle/>
          <a:p>
            <a:pPr algn="ctr"/>
            <a:r>
              <a:rPr kumimoji="1" lang="en-US" altLang="ko-US" sz="1050" b="1" dirty="0">
                <a:solidFill>
                  <a:schemeClr val="accent1"/>
                </a:solidFill>
              </a:rPr>
              <a:t>UI/UX </a:t>
            </a:r>
            <a:r>
              <a:rPr kumimoji="1" lang="ko-KR" altLang="en-US" sz="1050" b="1" dirty="0">
                <a:solidFill>
                  <a:schemeClr val="accent1"/>
                </a:solidFill>
              </a:rPr>
              <a:t>전문가</a:t>
            </a:r>
            <a:endParaRPr kumimoji="1" lang="en-US" altLang="ko-US" sz="1050" b="1" dirty="0">
              <a:solidFill>
                <a:schemeClr val="accent1"/>
              </a:solidFill>
            </a:endParaRPr>
          </a:p>
        </p:txBody>
      </p:sp>
      <p:sp>
        <p:nvSpPr>
          <p:cNvPr id="14" name="TextBox 13">
            <a:extLst>
              <a:ext uri="{FF2B5EF4-FFF2-40B4-BE49-F238E27FC236}">
                <a16:creationId xmlns:a16="http://schemas.microsoft.com/office/drawing/2014/main" id="{1E5AE64E-C80D-4A43-824D-2E7D2C3E225F}"/>
              </a:ext>
            </a:extLst>
          </p:cNvPr>
          <p:cNvSpPr txBox="1"/>
          <p:nvPr/>
        </p:nvSpPr>
        <p:spPr>
          <a:xfrm rot="1080909">
            <a:off x="6233669" y="1123434"/>
            <a:ext cx="976549" cy="261610"/>
          </a:xfrm>
          <a:prstGeom prst="rect">
            <a:avLst/>
          </a:prstGeom>
          <a:noFill/>
        </p:spPr>
        <p:txBody>
          <a:bodyPr wrap="none" rtlCol="0">
            <a:spAutoFit/>
          </a:bodyPr>
          <a:lstStyle/>
          <a:p>
            <a:pPr algn="ctr"/>
            <a:r>
              <a:rPr kumimoji="1" lang="ko-KR" altLang="en-US" sz="1050" b="1" dirty="0">
                <a:solidFill>
                  <a:schemeClr val="accent1"/>
                </a:solidFill>
              </a:rPr>
              <a:t>개발자</a:t>
            </a:r>
            <a:r>
              <a:rPr kumimoji="1" lang="en-US" altLang="ko-KR" sz="1050" b="1" dirty="0">
                <a:solidFill>
                  <a:schemeClr val="accent1"/>
                </a:solidFill>
              </a:rPr>
              <a:t>/</a:t>
            </a:r>
            <a:r>
              <a:rPr kumimoji="1" lang="ko-KR" altLang="en-US" sz="1050" b="1" dirty="0">
                <a:solidFill>
                  <a:schemeClr val="accent1"/>
                </a:solidFill>
              </a:rPr>
              <a:t> </a:t>
            </a:r>
            <a:r>
              <a:rPr kumimoji="1" lang="en-US" altLang="ko-KR" sz="1050" b="1" dirty="0">
                <a:solidFill>
                  <a:schemeClr val="accent1"/>
                </a:solidFill>
              </a:rPr>
              <a:t>DBA</a:t>
            </a:r>
            <a:endParaRPr kumimoji="1" lang="en-US" altLang="ko-US" sz="1050" b="1" dirty="0">
              <a:solidFill>
                <a:schemeClr val="accent1"/>
              </a:solidFill>
            </a:endParaRPr>
          </a:p>
        </p:txBody>
      </p:sp>
      <p:cxnSp>
        <p:nvCxnSpPr>
          <p:cNvPr id="4" name="구부러진 연결선[U] 3">
            <a:extLst>
              <a:ext uri="{FF2B5EF4-FFF2-40B4-BE49-F238E27FC236}">
                <a16:creationId xmlns:a16="http://schemas.microsoft.com/office/drawing/2014/main" id="{169272A9-E440-7341-9D09-AA6E89AE7BFA}"/>
              </a:ext>
            </a:extLst>
          </p:cNvPr>
          <p:cNvCxnSpPr>
            <a:stCxn id="14" idx="2"/>
          </p:cNvCxnSpPr>
          <p:nvPr/>
        </p:nvCxnSpPr>
        <p:spPr>
          <a:xfrm rot="5400000">
            <a:off x="6300054" y="1171875"/>
            <a:ext cx="174678" cy="588193"/>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구부러진 연결선[U] 16">
            <a:extLst>
              <a:ext uri="{FF2B5EF4-FFF2-40B4-BE49-F238E27FC236}">
                <a16:creationId xmlns:a16="http://schemas.microsoft.com/office/drawing/2014/main" id="{FE66C48D-1D28-2D43-9C8E-0402C079494B}"/>
              </a:ext>
            </a:extLst>
          </p:cNvPr>
          <p:cNvCxnSpPr>
            <a:cxnSpLocks/>
            <a:stCxn id="13" idx="0"/>
          </p:cNvCxnSpPr>
          <p:nvPr/>
        </p:nvCxnSpPr>
        <p:spPr>
          <a:xfrm rot="16200000" flipV="1">
            <a:off x="6248096" y="1703312"/>
            <a:ext cx="188154" cy="192950"/>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구부러진 연결선[U] 18">
            <a:extLst>
              <a:ext uri="{FF2B5EF4-FFF2-40B4-BE49-F238E27FC236}">
                <a16:creationId xmlns:a16="http://schemas.microsoft.com/office/drawing/2014/main" id="{7F865E47-5D0B-574E-B331-32AEFB1E8E83}"/>
              </a:ext>
            </a:extLst>
          </p:cNvPr>
          <p:cNvCxnSpPr>
            <a:cxnSpLocks/>
            <a:stCxn id="2" idx="2"/>
          </p:cNvCxnSpPr>
          <p:nvPr/>
        </p:nvCxnSpPr>
        <p:spPr>
          <a:xfrm rot="5400000" flipH="1" flipV="1">
            <a:off x="3939723" y="1343409"/>
            <a:ext cx="15997" cy="690750"/>
          </a:xfrm>
          <a:prstGeom prst="curvedConnector4">
            <a:avLst>
              <a:gd name="adj1" fmla="val -1429018"/>
              <a:gd name="adj2" fmla="val 8036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구부러진 연결선[U] 17">
            <a:extLst>
              <a:ext uri="{FF2B5EF4-FFF2-40B4-BE49-F238E27FC236}">
                <a16:creationId xmlns:a16="http://schemas.microsoft.com/office/drawing/2014/main" id="{659D76A6-9198-BF44-804A-4035846AAC89}"/>
              </a:ext>
            </a:extLst>
          </p:cNvPr>
          <p:cNvCxnSpPr>
            <a:cxnSpLocks/>
          </p:cNvCxnSpPr>
          <p:nvPr/>
        </p:nvCxnSpPr>
        <p:spPr>
          <a:xfrm rot="5400000">
            <a:off x="5049181" y="591529"/>
            <a:ext cx="216025" cy="144016"/>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9872E7-5684-CA4B-AF9F-550DEACE7F8E}"/>
              </a:ext>
            </a:extLst>
          </p:cNvPr>
          <p:cNvSpPr txBox="1"/>
          <p:nvPr/>
        </p:nvSpPr>
        <p:spPr>
          <a:xfrm>
            <a:off x="4642130" y="267494"/>
            <a:ext cx="1523174" cy="253916"/>
          </a:xfrm>
          <a:prstGeom prst="rect">
            <a:avLst/>
          </a:prstGeom>
          <a:noFill/>
        </p:spPr>
        <p:txBody>
          <a:bodyPr wrap="none" rtlCol="0">
            <a:spAutoFit/>
          </a:bodyPr>
          <a:lstStyle/>
          <a:p>
            <a:pPr algn="ctr"/>
            <a:r>
              <a:rPr kumimoji="1" lang="ko-KR" altLang="en-US" sz="1050" b="1" dirty="0" err="1">
                <a:solidFill>
                  <a:schemeClr val="accent1"/>
                </a:solidFill>
              </a:rPr>
              <a:t>퍼실리테이터</a:t>
            </a:r>
            <a:r>
              <a:rPr kumimoji="1" lang="ko-KR" altLang="en-US" sz="1050" b="1" dirty="0">
                <a:solidFill>
                  <a:schemeClr val="accent1"/>
                </a:solidFill>
              </a:rPr>
              <a:t> </a:t>
            </a:r>
            <a:r>
              <a:rPr kumimoji="1" lang="en-US" altLang="ko-KR" sz="1050" b="1" dirty="0">
                <a:solidFill>
                  <a:schemeClr val="accent1"/>
                </a:solidFill>
              </a:rPr>
              <a:t>(</a:t>
            </a:r>
            <a:r>
              <a:rPr kumimoji="1" lang="ko-KR" altLang="en-US" sz="1050" b="1" dirty="0" err="1">
                <a:solidFill>
                  <a:schemeClr val="accent1"/>
                </a:solidFill>
              </a:rPr>
              <a:t>옵셔널</a:t>
            </a:r>
            <a:r>
              <a:rPr kumimoji="1" lang="en-US" altLang="ko-KR" sz="1050" b="1" dirty="0">
                <a:solidFill>
                  <a:schemeClr val="accent1"/>
                </a:solidFill>
              </a:rPr>
              <a:t>)</a:t>
            </a:r>
            <a:endParaRPr kumimoji="1" lang="ko-US" altLang="en-US" sz="1050" b="1" dirty="0">
              <a:solidFill>
                <a:schemeClr val="accent1"/>
              </a:solidFill>
            </a:endParaRPr>
          </a:p>
        </p:txBody>
      </p:sp>
    </p:spTree>
    <p:extLst>
      <p:ext uri="{BB962C8B-B14F-4D97-AF65-F5344CB8AC3E}">
        <p14:creationId xmlns:p14="http://schemas.microsoft.com/office/powerpoint/2010/main" val="327376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43"/>
                                        </p:tgtEl>
                                        <p:attrNameLst>
                                          <p:attrName>style.visibility</p:attrName>
                                        </p:attrNameLst>
                                      </p:cBhvr>
                                      <p:to>
                                        <p:strVal val="visible"/>
                                      </p:to>
                                    </p:set>
                                    <p:animEffect transition="in" filter="fade">
                                      <p:cBhvr>
                                        <p:cTn id="7" dur="500"/>
                                        <p:tgtEl>
                                          <p:spTgt spid="1843"/>
                                        </p:tgtEl>
                                      </p:cBhvr>
                                    </p:animEffect>
                                  </p:childTnLst>
                                </p:cTn>
                              </p:par>
                              <p:par>
                                <p:cTn id="8" presetID="10" presetClass="entr" presetSubtype="0" fill="hold" nodeType="withEffect">
                                  <p:stCondLst>
                                    <p:cond delay="0"/>
                                  </p:stCondLst>
                                  <p:childTnLst>
                                    <p:set>
                                      <p:cBhvr>
                                        <p:cTn id="9" dur="1" fill="hold">
                                          <p:stCondLst>
                                            <p:cond delay="0"/>
                                          </p:stCondLst>
                                        </p:cTn>
                                        <p:tgtEl>
                                          <p:spTgt spid="1844"/>
                                        </p:tgtEl>
                                        <p:attrNameLst>
                                          <p:attrName>style.visibility</p:attrName>
                                        </p:attrNameLst>
                                      </p:cBhvr>
                                      <p:to>
                                        <p:strVal val="visible"/>
                                      </p:to>
                                    </p:set>
                                    <p:animEffect transition="in" filter="fade">
                                      <p:cBhvr>
                                        <p:cTn id="10" dur="500"/>
                                        <p:tgtEl>
                                          <p:spTgt spid="1844"/>
                                        </p:tgtEl>
                                      </p:cBhvr>
                                    </p:animEffect>
                                  </p:childTnLst>
                                </p:cTn>
                              </p:par>
                              <p:par>
                                <p:cTn id="11" presetID="10" presetClass="entr" presetSubtype="0" fill="hold" nodeType="withEffect">
                                  <p:stCondLst>
                                    <p:cond delay="0"/>
                                  </p:stCondLst>
                                  <p:childTnLst>
                                    <p:set>
                                      <p:cBhvr>
                                        <p:cTn id="12" dur="1" fill="hold">
                                          <p:stCondLst>
                                            <p:cond delay="0"/>
                                          </p:stCondLst>
                                        </p:cTn>
                                        <p:tgtEl>
                                          <p:spTgt spid="1845"/>
                                        </p:tgtEl>
                                        <p:attrNameLst>
                                          <p:attrName>style.visibility</p:attrName>
                                        </p:attrNameLst>
                                      </p:cBhvr>
                                      <p:to>
                                        <p:strVal val="visible"/>
                                      </p:to>
                                    </p:set>
                                    <p:animEffect transition="in" filter="fade">
                                      <p:cBhvr>
                                        <p:cTn id="13" dur="500"/>
                                        <p:tgtEl>
                                          <p:spTgt spid="1845"/>
                                        </p:tgtEl>
                                      </p:cBhvr>
                                    </p:animEffect>
                                  </p:childTnLst>
                                </p:cTn>
                              </p:par>
                              <p:par>
                                <p:cTn id="14" presetID="10" presetClass="entr" presetSubtype="0" fill="hold" nodeType="withEffect">
                                  <p:stCondLst>
                                    <p:cond delay="0"/>
                                  </p:stCondLst>
                                  <p:childTnLst>
                                    <p:set>
                                      <p:cBhvr>
                                        <p:cTn id="15" dur="1" fill="hold">
                                          <p:stCondLst>
                                            <p:cond delay="0"/>
                                          </p:stCondLst>
                                        </p:cTn>
                                        <p:tgtEl>
                                          <p:spTgt spid="1846"/>
                                        </p:tgtEl>
                                        <p:attrNameLst>
                                          <p:attrName>style.visibility</p:attrName>
                                        </p:attrNameLst>
                                      </p:cBhvr>
                                      <p:to>
                                        <p:strVal val="visible"/>
                                      </p:to>
                                    </p:set>
                                    <p:animEffect transition="in" filter="fade">
                                      <p:cBhvr>
                                        <p:cTn id="16" dur="500"/>
                                        <p:tgtEl>
                                          <p:spTgt spid="1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2FC160-81D9-9D49-850B-3D7F142A0096}"/>
              </a:ext>
            </a:extLst>
          </p:cNvPr>
          <p:cNvSpPr>
            <a:spLocks noGrp="1"/>
          </p:cNvSpPr>
          <p:nvPr>
            <p:ph idx="1"/>
          </p:nvPr>
        </p:nvSpPr>
        <p:spPr>
          <a:xfrm>
            <a:off x="-467392" y="1419622"/>
            <a:ext cx="7839742" cy="3312368"/>
          </a:xfrm>
        </p:spPr>
        <p:txBody>
          <a:bodyPr/>
          <a:lstStyle/>
          <a:p>
            <a:r>
              <a:rPr kumimoji="1" lang="en-US" altLang="ko-US" dirty="0">
                <a:hlinkClick r:id="rId2"/>
              </a:rPr>
              <a:t>www.msaez.io</a:t>
            </a:r>
            <a:endParaRPr kumimoji="1" lang="en-US" altLang="ko-US" dirty="0"/>
          </a:p>
          <a:p>
            <a:r>
              <a:rPr kumimoji="1" lang="en-US" altLang="ko-US" dirty="0">
                <a:hlinkClick r:id="rId3"/>
              </a:rPr>
              <a:t>https://miro.com</a:t>
            </a:r>
            <a:endParaRPr kumimoji="1" lang="en-US" altLang="ko-US" dirty="0"/>
          </a:p>
          <a:p>
            <a:endParaRPr kumimoji="1" lang="en-US" altLang="ko-US" dirty="0"/>
          </a:p>
          <a:p>
            <a:endParaRPr kumimoji="1" lang="ko-US" altLang="en-US" dirty="0"/>
          </a:p>
        </p:txBody>
      </p:sp>
      <p:sp>
        <p:nvSpPr>
          <p:cNvPr id="3" name="제목 2">
            <a:extLst>
              <a:ext uri="{FF2B5EF4-FFF2-40B4-BE49-F238E27FC236}">
                <a16:creationId xmlns:a16="http://schemas.microsoft.com/office/drawing/2014/main" id="{ACB8D13F-B5D7-CE42-9107-649A3B7C56FA}"/>
              </a:ext>
            </a:extLst>
          </p:cNvPr>
          <p:cNvSpPr>
            <a:spLocks noGrp="1"/>
          </p:cNvSpPr>
          <p:nvPr>
            <p:ph type="title"/>
          </p:nvPr>
        </p:nvSpPr>
        <p:spPr/>
        <p:txBody>
          <a:bodyPr/>
          <a:lstStyle/>
          <a:p>
            <a:r>
              <a:rPr kumimoji="1" lang="en-US" altLang="ko-US" dirty="0"/>
              <a:t>Tools</a:t>
            </a:r>
            <a:endParaRPr kumimoji="1" lang="ko-US" altLang="en-US" dirty="0"/>
          </a:p>
        </p:txBody>
      </p:sp>
    </p:spTree>
    <p:extLst>
      <p:ext uri="{BB962C8B-B14F-4D97-AF65-F5344CB8AC3E}">
        <p14:creationId xmlns:p14="http://schemas.microsoft.com/office/powerpoint/2010/main" val="23052870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80"/>
          <p:cNvSpPr/>
          <p:nvPr/>
        </p:nvSpPr>
        <p:spPr>
          <a:xfrm>
            <a:off x="4178888" y="2999816"/>
            <a:ext cx="247129" cy="252531"/>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chemeClr val="accent4"/>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sp>
        <p:nvSpPr>
          <p:cNvPr id="2550" name="Google Shape;2550;p80"/>
          <p:cNvSpPr/>
          <p:nvPr/>
        </p:nvSpPr>
        <p:spPr>
          <a:xfrm>
            <a:off x="4129489" y="3021102"/>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cxnSp>
        <p:nvCxnSpPr>
          <p:cNvPr id="2551" name="Google Shape;2551;p80"/>
          <p:cNvCxnSpPr/>
          <p:nvPr/>
        </p:nvCxnSpPr>
        <p:spPr>
          <a:xfrm>
            <a:off x="-350837" y="3313121"/>
            <a:ext cx="4380256"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40005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1"/>
                                        </p:tgtEl>
                                        <p:attrNameLst>
                                          <p:attrName>style.visibility</p:attrName>
                                        </p:attrNameLst>
                                      </p:cBhvr>
                                      <p:to>
                                        <p:strVal val="visible"/>
                                      </p:to>
                                    </p:set>
                                    <p:animEffect transition="in" filter="fade">
                                      <p:cBhvr>
                                        <p:cTn id="7" dur="500"/>
                                        <p:tgtEl>
                                          <p:spTgt spid="25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50"/>
                                        </p:tgtEl>
                                        <p:attrNameLst>
                                          <p:attrName>style.visibility</p:attrName>
                                        </p:attrNameLst>
                                      </p:cBhvr>
                                      <p:to>
                                        <p:strVal val="visible"/>
                                      </p:to>
                                    </p:set>
                                    <p:animEffect transition="in" filter="fade">
                                      <p:cBhvr>
                                        <p:cTn id="11" dur="500"/>
                                        <p:tgtEl>
                                          <p:spTgt spid="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81"/>
          <p:cNvSpPr txBox="1">
            <a:spLocks noGrp="1"/>
          </p:cNvSpPr>
          <p:nvPr>
            <p:ph type="title"/>
          </p:nvPr>
        </p:nvSpPr>
        <p:spPr>
          <a:xfrm>
            <a:off x="-531440" y="273738"/>
            <a:ext cx="7986918" cy="42899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sz="2800"/>
              <a:t>Microservice Implementation Pattern (1)</a:t>
            </a:r>
            <a:endParaRPr/>
          </a:p>
        </p:txBody>
      </p:sp>
      <p:sp>
        <p:nvSpPr>
          <p:cNvPr id="2597" name="Google Shape;2597;p81"/>
          <p:cNvSpPr txBox="1">
            <a:spLocks noGrp="1"/>
          </p:cNvSpPr>
          <p:nvPr>
            <p:ph idx="1"/>
          </p:nvPr>
        </p:nvSpPr>
        <p:spPr>
          <a:xfrm>
            <a:off x="-465100" y="1713273"/>
            <a:ext cx="2898808" cy="2990630"/>
          </a:xfrm>
          <a:prstGeom prst="rect">
            <a:avLst/>
          </a:prstGeom>
          <a:noFill/>
          <a:ln>
            <a:noFill/>
          </a:ln>
        </p:spPr>
        <p:txBody>
          <a:bodyPr spcFirstLastPara="1" vert="horz" wrap="square" lIns="91425" tIns="45700" rIns="91425" bIns="45700" rtlCol="0" anchor="t" anchorCtr="0">
            <a:normAutofit/>
          </a:bodyPr>
          <a:lstStyle/>
          <a:p>
            <a:pPr marL="0" indent="0">
              <a:lnSpc>
                <a:spcPct val="100000"/>
              </a:lnSpc>
              <a:spcBef>
                <a:spcPts val="0"/>
              </a:spcBef>
              <a:buClr>
                <a:srgbClr val="141A1B"/>
              </a:buClr>
              <a:buSzPts val="1050"/>
              <a:buNone/>
            </a:pPr>
            <a:r>
              <a:rPr lang="en-US" sz="1050"/>
              <a:t>  Create your service to be independent of either UI or database  and to provide adapters for different input/output sources such as GUI, DB, test harness, RESTful resource, etc.</a:t>
            </a:r>
            <a:endParaRPr/>
          </a:p>
          <a:p>
            <a:pPr marL="0" indent="0">
              <a:lnSpc>
                <a:spcPct val="100000"/>
              </a:lnSpc>
              <a:buClr>
                <a:srgbClr val="141A1B"/>
              </a:buClr>
              <a:buSzPts val="1050"/>
              <a:buNone/>
            </a:pPr>
            <a:r>
              <a:rPr lang="en-US" sz="1050"/>
              <a:t>  Implement the publish-and-subscribe messaging pattern: As events arrive at a port, an adapter (a.k.a. service agent) converts it into a procedure call or message and passes it to the application. When the application has something to publish, it does it through a port to an adapter, which creates the appropriate signals needed by the receiver.</a:t>
            </a:r>
            <a:endParaRPr/>
          </a:p>
          <a:p>
            <a:pPr marL="0" indent="0">
              <a:lnSpc>
                <a:spcPct val="100000"/>
              </a:lnSpc>
              <a:buClr>
                <a:srgbClr val="141A1B"/>
              </a:buClr>
              <a:buSzPts val="910"/>
              <a:buNone/>
            </a:pPr>
            <a:r>
              <a:rPr lang="en-US" sz="910" u="sng">
                <a:solidFill>
                  <a:schemeClr val="hlink"/>
                </a:solidFill>
                <a:hlinkClick r:id="rId3"/>
              </a:rPr>
              <a:t>https://alistair.cockburn.us/Hexagonal+architecture</a:t>
            </a:r>
            <a:endParaRPr sz="1540"/>
          </a:p>
        </p:txBody>
      </p:sp>
      <p:sp>
        <p:nvSpPr>
          <p:cNvPr id="2557" name="Google Shape;2557;p81"/>
          <p:cNvSpPr/>
          <p:nvPr/>
        </p:nvSpPr>
        <p:spPr>
          <a:xfrm>
            <a:off x="3935725" y="1713274"/>
            <a:ext cx="2407014" cy="2036095"/>
          </a:xfrm>
          <a:prstGeom prst="hexagon">
            <a:avLst>
              <a:gd name="adj" fmla="val 25000"/>
              <a:gd name="vf" fmla="val 115470"/>
            </a:avLst>
          </a:prstGeom>
          <a:solidFill>
            <a:srgbClr val="F9F9F9"/>
          </a:solidFill>
          <a:ln w="9525" cap="flat" cmpd="sng">
            <a:solidFill>
              <a:srgbClr val="141A1B"/>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2558" name="Google Shape;2558;p81"/>
          <p:cNvSpPr/>
          <p:nvPr/>
        </p:nvSpPr>
        <p:spPr>
          <a:xfrm>
            <a:off x="4371168" y="2068950"/>
            <a:ext cx="1536131" cy="1324743"/>
          </a:xfrm>
          <a:prstGeom prst="hexagon">
            <a:avLst>
              <a:gd name="adj" fmla="val 25000"/>
              <a:gd name="vf" fmla="val 115470"/>
            </a:avLst>
          </a:prstGeom>
          <a:solidFill>
            <a:srgbClr val="FFFF99"/>
          </a:solidFill>
          <a:ln>
            <a:noFill/>
          </a:ln>
        </p:spPr>
        <p:txBody>
          <a:bodyPr spcFirstLastPara="1" wrap="square" lIns="91425" tIns="45700" rIns="91425" bIns="45700" anchor="ctr" anchorCtr="0">
            <a:noAutofit/>
          </a:bodyPr>
          <a:lstStyle/>
          <a:p>
            <a:pPr algn="ctr">
              <a:buClr>
                <a:srgbClr val="000000"/>
              </a:buClr>
              <a:buSzPts val="1100"/>
            </a:pPr>
            <a:r>
              <a:rPr lang="en-US" sz="1100" b="1"/>
              <a:t>비즈니스</a:t>
            </a:r>
            <a:endParaRPr sz="1100" b="1"/>
          </a:p>
          <a:p>
            <a:pPr algn="ctr">
              <a:buClr>
                <a:srgbClr val="000000"/>
              </a:buClr>
              <a:buSzPts val="1100"/>
            </a:pPr>
            <a:r>
              <a:rPr lang="en-US" sz="1100" b="1"/>
              <a:t>로직</a:t>
            </a:r>
            <a:endParaRPr sz="1100" b="1"/>
          </a:p>
        </p:txBody>
      </p:sp>
      <p:sp>
        <p:nvSpPr>
          <p:cNvPr id="2559" name="Google Shape;2559;p81"/>
          <p:cNvSpPr/>
          <p:nvPr/>
        </p:nvSpPr>
        <p:spPr>
          <a:xfrm>
            <a:off x="4974411" y="3881597"/>
            <a:ext cx="476327" cy="214150"/>
          </a:xfrm>
          <a:prstGeom prst="roundRect">
            <a:avLst>
              <a:gd name="adj" fmla="val 16667"/>
            </a:avLst>
          </a:prstGeom>
          <a:solidFill>
            <a:srgbClr val="CCCCCC"/>
          </a:solidFill>
          <a:ln>
            <a:noFill/>
          </a:ln>
        </p:spPr>
        <p:txBody>
          <a:bodyPr spcFirstLastPara="1" wrap="square" lIns="0" tIns="0" rIns="0" bIns="0" anchor="ctr" anchorCtr="0">
            <a:noAutofit/>
          </a:bodyPr>
          <a:lstStyle/>
          <a:p>
            <a:pPr algn="ctr">
              <a:buClr>
                <a:srgbClr val="000000"/>
              </a:buClr>
              <a:buSzPts val="900"/>
            </a:pPr>
            <a:r>
              <a:rPr lang="en-US" sz="900"/>
              <a:t>DAO</a:t>
            </a:r>
            <a:endParaRPr/>
          </a:p>
        </p:txBody>
      </p:sp>
      <p:pic>
        <p:nvPicPr>
          <p:cNvPr id="2560" name="Google Shape;2560;p81" descr="C:\Documents and Settings\이슬예리\바탕 화면\아이콘작업\데이터베이스.png"/>
          <p:cNvPicPr preferRelativeResize="0"/>
          <p:nvPr/>
        </p:nvPicPr>
        <p:blipFill rotWithShape="1">
          <a:blip r:embed="rId4">
            <a:alphaModFix/>
          </a:blip>
          <a:srcRect/>
          <a:stretch/>
        </p:blipFill>
        <p:spPr>
          <a:xfrm>
            <a:off x="5044071" y="4402756"/>
            <a:ext cx="350205" cy="271701"/>
          </a:xfrm>
          <a:prstGeom prst="rect">
            <a:avLst/>
          </a:prstGeom>
          <a:noFill/>
          <a:ln>
            <a:noFill/>
          </a:ln>
        </p:spPr>
      </p:pic>
      <p:sp>
        <p:nvSpPr>
          <p:cNvPr id="2561" name="Google Shape;2561;p81"/>
          <p:cNvSpPr/>
          <p:nvPr/>
        </p:nvSpPr>
        <p:spPr>
          <a:xfrm>
            <a:off x="5493178" y="2795741"/>
            <a:ext cx="64415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a:latin typeface="Malgun Gothic"/>
                <a:ea typeface="Malgun Gothic"/>
                <a:cs typeface="Malgun Gothic"/>
                <a:sym typeface="Malgun Gothic"/>
              </a:rPr>
              <a:t>Domain Event</a:t>
            </a:r>
            <a:endParaRPr/>
          </a:p>
        </p:txBody>
      </p:sp>
      <p:sp>
        <p:nvSpPr>
          <p:cNvPr id="2562" name="Google Shape;2562;p81"/>
          <p:cNvSpPr/>
          <p:nvPr/>
        </p:nvSpPr>
        <p:spPr>
          <a:xfrm>
            <a:off x="4774297" y="3245848"/>
            <a:ext cx="767880" cy="366927"/>
          </a:xfrm>
          <a:prstGeom prst="roundRect">
            <a:avLst>
              <a:gd name="adj" fmla="val 16667"/>
            </a:avLst>
          </a:prstGeom>
          <a:solidFill>
            <a:srgbClr val="CCCCCC"/>
          </a:solidFill>
          <a:ln>
            <a:noFill/>
          </a:ln>
        </p:spPr>
        <p:txBody>
          <a:bodyPr spcFirstLastPara="1" wrap="square" lIns="0" tIns="0" rIns="0" bIns="0" anchor="ctr" anchorCtr="0">
            <a:noAutofit/>
          </a:bodyPr>
          <a:lstStyle/>
          <a:p>
            <a:pPr algn="ctr">
              <a:buClr>
                <a:srgbClr val="000000"/>
              </a:buClr>
              <a:buSzPts val="900"/>
            </a:pPr>
            <a:r>
              <a:rPr lang="en-US" sz="900"/>
              <a:t>Repository</a:t>
            </a:r>
            <a:endParaRPr/>
          </a:p>
          <a:p>
            <a:pPr algn="ctr">
              <a:buClr>
                <a:srgbClr val="000000"/>
              </a:buClr>
              <a:buSzPts val="900"/>
            </a:pPr>
            <a:r>
              <a:rPr lang="en-US" sz="900"/>
              <a:t>interface</a:t>
            </a:r>
            <a:endParaRPr/>
          </a:p>
        </p:txBody>
      </p:sp>
      <p:cxnSp>
        <p:nvCxnSpPr>
          <p:cNvPr id="2563" name="Google Shape;2563;p81"/>
          <p:cNvCxnSpPr>
            <a:stCxn id="2564" idx="1"/>
          </p:cNvCxnSpPr>
          <p:nvPr/>
        </p:nvCxnSpPr>
        <p:spPr>
          <a:xfrm rot="10800000">
            <a:off x="5921227" y="3156728"/>
            <a:ext cx="264900" cy="292200"/>
          </a:xfrm>
          <a:prstGeom prst="straightConnector1">
            <a:avLst/>
          </a:prstGeom>
          <a:noFill/>
          <a:ln w="9525" cap="flat" cmpd="sng">
            <a:solidFill>
              <a:srgbClr val="E0E0E0"/>
            </a:solidFill>
            <a:prstDash val="solid"/>
            <a:round/>
            <a:headEnd type="none" w="sm" len="sm"/>
            <a:tailEnd type="triangle" w="med" len="med"/>
          </a:ln>
        </p:spPr>
      </p:cxnSp>
      <p:sp>
        <p:nvSpPr>
          <p:cNvPr id="2565" name="Google Shape;2565;p81"/>
          <p:cNvSpPr txBox="1"/>
          <p:nvPr/>
        </p:nvSpPr>
        <p:spPr>
          <a:xfrm>
            <a:off x="3476876" y="1596447"/>
            <a:ext cx="920635" cy="123111"/>
          </a:xfrm>
          <a:prstGeom prst="rect">
            <a:avLst/>
          </a:prstGeom>
          <a:noFill/>
          <a:ln>
            <a:noFill/>
          </a:ln>
        </p:spPr>
        <p:txBody>
          <a:bodyPr spcFirstLastPara="1" wrap="square" lIns="0" tIns="0" rIns="0" bIns="0" anchor="t" anchorCtr="0">
            <a:spAutoFit/>
          </a:bodyPr>
          <a:lstStyle/>
          <a:p>
            <a:pPr algn="ctr">
              <a:buClr>
                <a:srgbClr val="000000"/>
              </a:buClr>
              <a:buSzPts val="800"/>
            </a:pPr>
            <a:r>
              <a:rPr lang="en-US" sz="800"/>
              <a:t>Inbound adapter</a:t>
            </a:r>
            <a:endParaRPr sz="800"/>
          </a:p>
        </p:txBody>
      </p:sp>
      <p:sp>
        <p:nvSpPr>
          <p:cNvPr id="2566" name="Google Shape;2566;p81"/>
          <p:cNvSpPr txBox="1"/>
          <p:nvPr/>
        </p:nvSpPr>
        <p:spPr>
          <a:xfrm>
            <a:off x="6389688" y="1227140"/>
            <a:ext cx="917869" cy="138499"/>
          </a:xfrm>
          <a:prstGeom prst="rect">
            <a:avLst/>
          </a:prstGeom>
          <a:noFill/>
          <a:ln>
            <a:noFill/>
          </a:ln>
        </p:spPr>
        <p:txBody>
          <a:bodyPr spcFirstLastPara="1" wrap="square" lIns="0" tIns="0" rIns="0" bIns="0" anchor="t" anchorCtr="0">
            <a:spAutoFit/>
          </a:bodyPr>
          <a:lstStyle/>
          <a:p>
            <a:pPr>
              <a:buClr>
                <a:srgbClr val="000000"/>
              </a:buClr>
              <a:buSzPts val="900"/>
            </a:pPr>
            <a:r>
              <a:rPr lang="en-US" sz="900"/>
              <a:t>Inbound adapter</a:t>
            </a:r>
            <a:endParaRPr sz="900"/>
          </a:p>
        </p:txBody>
      </p:sp>
      <p:sp>
        <p:nvSpPr>
          <p:cNvPr id="2567" name="Google Shape;2567;p81"/>
          <p:cNvSpPr txBox="1"/>
          <p:nvPr/>
        </p:nvSpPr>
        <p:spPr>
          <a:xfrm>
            <a:off x="6478439" y="3921283"/>
            <a:ext cx="86607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Outbound port</a:t>
            </a:r>
            <a:endParaRPr sz="900"/>
          </a:p>
        </p:txBody>
      </p:sp>
      <p:sp>
        <p:nvSpPr>
          <p:cNvPr id="2568" name="Google Shape;2568;p81"/>
          <p:cNvSpPr txBox="1"/>
          <p:nvPr/>
        </p:nvSpPr>
        <p:spPr>
          <a:xfrm>
            <a:off x="5711756" y="4231696"/>
            <a:ext cx="857622"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Outbound port</a:t>
            </a:r>
            <a:endParaRPr sz="900"/>
          </a:p>
        </p:txBody>
      </p:sp>
      <p:sp>
        <p:nvSpPr>
          <p:cNvPr id="2569" name="Google Shape;2569;p81"/>
          <p:cNvSpPr txBox="1"/>
          <p:nvPr/>
        </p:nvSpPr>
        <p:spPr>
          <a:xfrm>
            <a:off x="4974411" y="4721646"/>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2570" name="Google Shape;2570;p81"/>
          <p:cNvSpPr txBox="1"/>
          <p:nvPr/>
        </p:nvSpPr>
        <p:spPr>
          <a:xfrm>
            <a:off x="3873777" y="4253923"/>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Outbound adapter</a:t>
            </a:r>
            <a:endParaRPr sz="900"/>
          </a:p>
        </p:txBody>
      </p:sp>
      <p:grpSp>
        <p:nvGrpSpPr>
          <p:cNvPr id="2571" name="Google Shape;2571;p81"/>
          <p:cNvGrpSpPr/>
          <p:nvPr/>
        </p:nvGrpSpPr>
        <p:grpSpPr>
          <a:xfrm>
            <a:off x="4625027" y="1063839"/>
            <a:ext cx="1669477" cy="1412205"/>
            <a:chOff x="5867634" y="1058787"/>
            <a:chExt cx="1669477" cy="1283823"/>
          </a:xfrm>
        </p:grpSpPr>
        <p:sp>
          <p:nvSpPr>
            <p:cNvPr id="2572" name="Google Shape;2572;p81"/>
            <p:cNvSpPr/>
            <p:nvPr/>
          </p:nvSpPr>
          <p:spPr>
            <a:xfrm>
              <a:off x="5867634" y="1058787"/>
              <a:ext cx="1669477" cy="332780"/>
            </a:xfrm>
            <a:prstGeom prst="roundRect">
              <a:avLst>
                <a:gd name="adj" fmla="val 16667"/>
              </a:avLst>
            </a:prstGeom>
            <a:solidFill>
              <a:srgbClr val="7290B0"/>
            </a:solidFill>
            <a:ln>
              <a:noFill/>
            </a:ln>
          </p:spPr>
          <p:txBody>
            <a:bodyPr spcFirstLastPara="1" wrap="square" lIns="0" tIns="0" rIns="0" bIns="0" anchor="ctr" anchorCtr="0">
              <a:spAutoFit/>
            </a:bodyPr>
            <a:lstStyle/>
            <a:p>
              <a:pPr algn="ctr">
                <a:buClr>
                  <a:schemeClr val="lt1"/>
                </a:buClr>
                <a:buSzPts val="1100"/>
              </a:pPr>
              <a:r>
                <a:rPr lang="en-US" sz="1100" b="1">
                  <a:solidFill>
                    <a:schemeClr val="lt1"/>
                  </a:solidFill>
                </a:rPr>
                <a:t>도메인 언어 영역</a:t>
              </a:r>
              <a:endParaRPr sz="1100" b="1">
                <a:solidFill>
                  <a:schemeClr val="lt1"/>
                </a:solidFill>
              </a:endParaRPr>
            </a:p>
            <a:p>
              <a:pPr algn="ctr">
                <a:buClr>
                  <a:schemeClr val="lt1"/>
                </a:buClr>
                <a:buSzPts val="1050"/>
              </a:pPr>
              <a:r>
                <a:rPr lang="en-US" sz="1050">
                  <a:solidFill>
                    <a:schemeClr val="lt1"/>
                  </a:solidFill>
                </a:rPr>
                <a:t>(Ubiquitous language)</a:t>
              </a:r>
              <a:endParaRPr sz="1050">
                <a:solidFill>
                  <a:schemeClr val="lt1"/>
                </a:solidFill>
              </a:endParaRPr>
            </a:p>
          </p:txBody>
        </p:sp>
        <p:cxnSp>
          <p:nvCxnSpPr>
            <p:cNvPr id="2573" name="Google Shape;2573;p81"/>
            <p:cNvCxnSpPr/>
            <p:nvPr/>
          </p:nvCxnSpPr>
          <p:spPr>
            <a:xfrm rot="5400000">
              <a:off x="6048497" y="1683134"/>
              <a:ext cx="930147" cy="388805"/>
            </a:xfrm>
            <a:prstGeom prst="curvedConnector3">
              <a:avLst>
                <a:gd name="adj1" fmla="val 33781"/>
              </a:avLst>
            </a:prstGeom>
            <a:noFill/>
            <a:ln w="9525" cap="flat" cmpd="sng">
              <a:solidFill>
                <a:srgbClr val="347EB8"/>
              </a:solidFill>
              <a:prstDash val="solid"/>
              <a:round/>
              <a:headEnd type="none" w="sm" len="sm"/>
              <a:tailEnd type="triangle" w="med" len="med"/>
            </a:ln>
          </p:spPr>
        </p:cxnSp>
      </p:grpSp>
      <p:grpSp>
        <p:nvGrpSpPr>
          <p:cNvPr id="2574" name="Google Shape;2574;p81"/>
          <p:cNvGrpSpPr/>
          <p:nvPr/>
        </p:nvGrpSpPr>
        <p:grpSpPr>
          <a:xfrm>
            <a:off x="2896871" y="1229463"/>
            <a:ext cx="1590442" cy="2555664"/>
            <a:chOff x="4217815" y="1407581"/>
            <a:chExt cx="1590442" cy="2316743"/>
          </a:xfrm>
        </p:grpSpPr>
        <p:sp>
          <p:nvSpPr>
            <p:cNvPr id="2575" name="Google Shape;2575;p81"/>
            <p:cNvSpPr/>
            <p:nvPr/>
          </p:nvSpPr>
          <p:spPr>
            <a:xfrm>
              <a:off x="4217815" y="2489916"/>
              <a:ext cx="779716" cy="415636"/>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algn="ctr">
                <a:buClr>
                  <a:srgbClr val="FFFFFF"/>
                </a:buClr>
                <a:buSzPts val="1400"/>
              </a:pPr>
              <a:r>
                <a:rPr lang="en-US" b="1">
                  <a:solidFill>
                    <a:srgbClr val="FFFFFF"/>
                  </a:solidFill>
                </a:rPr>
                <a:t>분리</a:t>
              </a:r>
              <a:endParaRPr/>
            </a:p>
          </p:txBody>
        </p:sp>
        <p:cxnSp>
          <p:nvCxnSpPr>
            <p:cNvPr id="2576" name="Google Shape;2576;p81"/>
            <p:cNvCxnSpPr/>
            <p:nvPr/>
          </p:nvCxnSpPr>
          <p:spPr>
            <a:xfrm rot="-5400000" flipH="1">
              <a:off x="4227076" y="3343724"/>
              <a:ext cx="761199" cy="1"/>
            </a:xfrm>
            <a:prstGeom prst="bentConnector3">
              <a:avLst>
                <a:gd name="adj1" fmla="val 45106"/>
              </a:avLst>
            </a:prstGeom>
            <a:noFill/>
            <a:ln w="53975" cap="flat" cmpd="sng">
              <a:solidFill>
                <a:srgbClr val="002060"/>
              </a:solidFill>
              <a:prstDash val="solid"/>
              <a:round/>
              <a:headEnd type="none" w="sm" len="sm"/>
              <a:tailEnd type="triangle" w="med" len="med"/>
            </a:ln>
          </p:spPr>
        </p:cxnSp>
        <p:cxnSp>
          <p:nvCxnSpPr>
            <p:cNvPr id="2577" name="Google Shape;2577;p81"/>
            <p:cNvCxnSpPr/>
            <p:nvPr/>
          </p:nvCxnSpPr>
          <p:spPr>
            <a:xfrm rot="-5400000">
              <a:off x="4695787" y="1319873"/>
              <a:ext cx="1024762" cy="1200177"/>
            </a:xfrm>
            <a:prstGeom prst="bentConnector2">
              <a:avLst/>
            </a:prstGeom>
            <a:noFill/>
            <a:ln w="53975" cap="flat" cmpd="sng">
              <a:solidFill>
                <a:srgbClr val="002060"/>
              </a:solidFill>
              <a:prstDash val="solid"/>
              <a:round/>
              <a:headEnd type="none" w="sm" len="sm"/>
              <a:tailEnd type="triangle" w="med" len="med"/>
            </a:ln>
          </p:spPr>
        </p:cxnSp>
      </p:grpSp>
      <p:grpSp>
        <p:nvGrpSpPr>
          <p:cNvPr id="2578" name="Google Shape;2578;p81"/>
          <p:cNvGrpSpPr/>
          <p:nvPr/>
        </p:nvGrpSpPr>
        <p:grpSpPr>
          <a:xfrm>
            <a:off x="2780929" y="3121937"/>
            <a:ext cx="1527363" cy="983998"/>
            <a:chOff x="4116329" y="3123853"/>
            <a:chExt cx="1527363" cy="894545"/>
          </a:xfrm>
        </p:grpSpPr>
        <p:sp>
          <p:nvSpPr>
            <p:cNvPr id="2579" name="Google Shape;2579;p81"/>
            <p:cNvSpPr/>
            <p:nvPr/>
          </p:nvSpPr>
          <p:spPr>
            <a:xfrm>
              <a:off x="4116329" y="3848139"/>
              <a:ext cx="1459939" cy="170259"/>
            </a:xfrm>
            <a:prstGeom prst="roundRect">
              <a:avLst>
                <a:gd name="adj" fmla="val 16667"/>
              </a:avLst>
            </a:prstGeom>
            <a:solidFill>
              <a:srgbClr val="7290B0"/>
            </a:solidFill>
            <a:ln>
              <a:noFill/>
            </a:ln>
          </p:spPr>
          <p:txBody>
            <a:bodyPr spcFirstLastPara="1" wrap="square" lIns="0" tIns="0" rIns="0" bIns="0" anchor="ctr" anchorCtr="0">
              <a:spAutoFit/>
            </a:bodyPr>
            <a:lstStyle/>
            <a:p>
              <a:pPr algn="ctr">
                <a:buClr>
                  <a:schemeClr val="lt1"/>
                </a:buClr>
                <a:buSzPts val="1100"/>
              </a:pPr>
              <a:r>
                <a:rPr lang="en-US" sz="1100" b="1">
                  <a:solidFill>
                    <a:schemeClr val="lt1"/>
                  </a:solidFill>
                </a:rPr>
                <a:t>기술적 구현영역</a:t>
              </a:r>
              <a:endParaRPr sz="1100" b="1">
                <a:solidFill>
                  <a:schemeClr val="lt1"/>
                </a:solidFill>
              </a:endParaRPr>
            </a:p>
          </p:txBody>
        </p:sp>
        <p:cxnSp>
          <p:nvCxnSpPr>
            <p:cNvPr id="2580" name="Google Shape;2580;p81"/>
            <p:cNvCxnSpPr/>
            <p:nvPr/>
          </p:nvCxnSpPr>
          <p:spPr>
            <a:xfrm rot="-5400000">
              <a:off x="4945718" y="3112380"/>
              <a:ext cx="686502" cy="709447"/>
            </a:xfrm>
            <a:prstGeom prst="curvedConnector3">
              <a:avLst>
                <a:gd name="adj1" fmla="val 58194"/>
              </a:avLst>
            </a:prstGeom>
            <a:noFill/>
            <a:ln w="9525" cap="flat" cmpd="sng">
              <a:solidFill>
                <a:schemeClr val="accent1"/>
              </a:solidFill>
              <a:prstDash val="solid"/>
              <a:miter lim="800000"/>
              <a:headEnd type="none" w="sm" len="sm"/>
              <a:tailEnd type="triangle" w="med" len="med"/>
            </a:ln>
          </p:spPr>
        </p:cxnSp>
      </p:grpSp>
      <p:grpSp>
        <p:nvGrpSpPr>
          <p:cNvPr id="2581" name="Google Shape;2581;p81"/>
          <p:cNvGrpSpPr/>
          <p:nvPr/>
        </p:nvGrpSpPr>
        <p:grpSpPr>
          <a:xfrm>
            <a:off x="3951974" y="1400058"/>
            <a:ext cx="3072718" cy="2955508"/>
            <a:chOff x="5176370" y="1400058"/>
            <a:chExt cx="3072718" cy="2955508"/>
          </a:xfrm>
        </p:grpSpPr>
        <p:cxnSp>
          <p:nvCxnSpPr>
            <p:cNvPr id="2582" name="Google Shape;2582;p81"/>
            <p:cNvCxnSpPr/>
            <p:nvPr/>
          </p:nvCxnSpPr>
          <p:spPr>
            <a:xfrm>
              <a:off x="7896948" y="2041104"/>
              <a:ext cx="352141" cy="332288"/>
            </a:xfrm>
            <a:prstGeom prst="straightConnector1">
              <a:avLst/>
            </a:prstGeom>
            <a:noFill/>
            <a:ln w="9525" cap="flat" cmpd="sng">
              <a:solidFill>
                <a:srgbClr val="D8D8D8"/>
              </a:solidFill>
              <a:prstDash val="solid"/>
              <a:round/>
              <a:headEnd type="none" w="sm" len="sm"/>
              <a:tailEnd type="triangle" w="med" len="med"/>
            </a:ln>
          </p:spPr>
        </p:cxnSp>
        <p:cxnSp>
          <p:nvCxnSpPr>
            <p:cNvPr id="2583" name="Google Shape;2583;p81"/>
            <p:cNvCxnSpPr/>
            <p:nvPr/>
          </p:nvCxnSpPr>
          <p:spPr>
            <a:xfrm rot="10800000" flipH="1">
              <a:off x="7882305" y="2783672"/>
              <a:ext cx="336923" cy="490453"/>
            </a:xfrm>
            <a:prstGeom prst="straightConnector1">
              <a:avLst/>
            </a:prstGeom>
            <a:noFill/>
            <a:ln w="9525" cap="flat" cmpd="sng">
              <a:solidFill>
                <a:srgbClr val="D8D8D8"/>
              </a:solidFill>
              <a:prstDash val="solid"/>
              <a:round/>
              <a:headEnd type="none" w="sm" len="sm"/>
              <a:tailEnd type="triangle" w="med" len="med"/>
            </a:ln>
          </p:spPr>
        </p:cxnSp>
        <p:cxnSp>
          <p:nvCxnSpPr>
            <p:cNvPr id="2584" name="Google Shape;2584;p81"/>
            <p:cNvCxnSpPr>
              <a:stCxn id="2585" idx="2"/>
            </p:cNvCxnSpPr>
            <p:nvPr/>
          </p:nvCxnSpPr>
          <p:spPr>
            <a:xfrm>
              <a:off x="5176370" y="2224122"/>
              <a:ext cx="289500" cy="267900"/>
            </a:xfrm>
            <a:prstGeom prst="straightConnector1">
              <a:avLst/>
            </a:prstGeom>
            <a:noFill/>
            <a:ln w="9525" cap="flat" cmpd="sng">
              <a:solidFill>
                <a:srgbClr val="D8D8D8"/>
              </a:solidFill>
              <a:prstDash val="solid"/>
              <a:round/>
              <a:headEnd type="none" w="sm" len="sm"/>
              <a:tailEnd type="triangle" w="med" len="med"/>
            </a:ln>
          </p:spPr>
        </p:cxnSp>
        <p:cxnSp>
          <p:nvCxnSpPr>
            <p:cNvPr id="2586" name="Google Shape;2586;p81"/>
            <p:cNvCxnSpPr/>
            <p:nvPr/>
          </p:nvCxnSpPr>
          <p:spPr>
            <a:xfrm flipH="1">
              <a:off x="5705542" y="1972718"/>
              <a:ext cx="1439929" cy="309192"/>
            </a:xfrm>
            <a:prstGeom prst="bentConnector2">
              <a:avLst/>
            </a:prstGeom>
            <a:noFill/>
            <a:ln w="9525" cap="flat" cmpd="sng">
              <a:solidFill>
                <a:srgbClr val="D8D8D8"/>
              </a:solidFill>
              <a:prstDash val="solid"/>
              <a:round/>
              <a:headEnd type="none" w="sm" len="sm"/>
              <a:tailEnd type="triangle" w="med" len="med"/>
            </a:ln>
          </p:spPr>
        </p:cxnSp>
        <p:cxnSp>
          <p:nvCxnSpPr>
            <p:cNvPr id="2587" name="Google Shape;2587;p81"/>
            <p:cNvCxnSpPr>
              <a:stCxn id="2559" idx="0"/>
            </p:cNvCxnSpPr>
            <p:nvPr/>
          </p:nvCxnSpPr>
          <p:spPr>
            <a:xfrm rot="10800000" flipH="1">
              <a:off x="6436970" y="3612797"/>
              <a:ext cx="6600" cy="268800"/>
            </a:xfrm>
            <a:prstGeom prst="straightConnector1">
              <a:avLst/>
            </a:prstGeom>
            <a:noFill/>
            <a:ln w="9525" cap="flat" cmpd="sng">
              <a:solidFill>
                <a:srgbClr val="D8D8D8"/>
              </a:solidFill>
              <a:prstDash val="solid"/>
              <a:round/>
              <a:headEnd type="none" w="sm" len="sm"/>
              <a:tailEnd type="triangle" w="med" len="med"/>
            </a:ln>
          </p:spPr>
        </p:cxnSp>
        <p:cxnSp>
          <p:nvCxnSpPr>
            <p:cNvPr id="2588" name="Google Shape;2588;p81"/>
            <p:cNvCxnSpPr/>
            <p:nvPr/>
          </p:nvCxnSpPr>
          <p:spPr>
            <a:xfrm>
              <a:off x="6430370" y="4117382"/>
              <a:ext cx="6599" cy="238184"/>
            </a:xfrm>
            <a:prstGeom prst="straightConnector1">
              <a:avLst/>
            </a:prstGeom>
            <a:noFill/>
            <a:ln w="9525" cap="flat" cmpd="sng">
              <a:solidFill>
                <a:srgbClr val="D8D8D8"/>
              </a:solidFill>
              <a:prstDash val="solid"/>
              <a:round/>
              <a:headEnd type="none" w="sm" len="sm"/>
              <a:tailEnd type="triangle" w="med" len="med"/>
            </a:ln>
          </p:spPr>
        </p:cxnSp>
        <p:cxnSp>
          <p:nvCxnSpPr>
            <p:cNvPr id="2589" name="Google Shape;2589;p81"/>
            <p:cNvCxnSpPr/>
            <p:nvPr/>
          </p:nvCxnSpPr>
          <p:spPr>
            <a:xfrm rot="10800000">
              <a:off x="7803428" y="3654835"/>
              <a:ext cx="308779" cy="260235"/>
            </a:xfrm>
            <a:prstGeom prst="straightConnector1">
              <a:avLst/>
            </a:prstGeom>
            <a:noFill/>
            <a:ln w="9525" cap="flat" cmpd="sng">
              <a:solidFill>
                <a:srgbClr val="D8D8D8"/>
              </a:solidFill>
              <a:prstDash val="solid"/>
              <a:round/>
              <a:headEnd type="none" w="sm" len="sm"/>
              <a:tailEnd type="triangle" w="med" len="med"/>
            </a:ln>
          </p:spPr>
        </p:cxnSp>
        <p:cxnSp>
          <p:nvCxnSpPr>
            <p:cNvPr id="2590" name="Google Shape;2590;p81"/>
            <p:cNvCxnSpPr/>
            <p:nvPr/>
          </p:nvCxnSpPr>
          <p:spPr>
            <a:xfrm rot="5400000" flipH="1">
              <a:off x="6700939" y="3641365"/>
              <a:ext cx="548279" cy="546007"/>
            </a:xfrm>
            <a:prstGeom prst="curvedConnector3">
              <a:avLst>
                <a:gd name="adj1" fmla="val 50000"/>
              </a:avLst>
            </a:prstGeom>
            <a:noFill/>
            <a:ln w="9525" cap="flat" cmpd="sng">
              <a:solidFill>
                <a:srgbClr val="D8D8D8"/>
              </a:solidFill>
              <a:prstDash val="solid"/>
              <a:round/>
              <a:headEnd type="none" w="sm" len="sm"/>
              <a:tailEnd type="triangle" w="med" len="med"/>
            </a:ln>
          </p:spPr>
        </p:cxnSp>
        <p:cxnSp>
          <p:nvCxnSpPr>
            <p:cNvPr id="2591" name="Google Shape;2591;p81"/>
            <p:cNvCxnSpPr/>
            <p:nvPr/>
          </p:nvCxnSpPr>
          <p:spPr>
            <a:xfrm rot="5400000" flipH="1">
              <a:off x="6695567" y="3477660"/>
              <a:ext cx="1022184" cy="380283"/>
            </a:xfrm>
            <a:prstGeom prst="curvedConnector3">
              <a:avLst>
                <a:gd name="adj1" fmla="val 30347"/>
              </a:avLst>
            </a:prstGeom>
            <a:noFill/>
            <a:ln w="9525" cap="flat" cmpd="sng">
              <a:solidFill>
                <a:srgbClr val="D8D8D8"/>
              </a:solidFill>
              <a:prstDash val="solid"/>
              <a:round/>
              <a:headEnd type="none" w="sm" len="sm"/>
              <a:tailEnd type="triangle" w="med" len="med"/>
            </a:ln>
          </p:spPr>
        </p:cxnSp>
        <p:cxnSp>
          <p:nvCxnSpPr>
            <p:cNvPr id="2592" name="Google Shape;2592;p81"/>
            <p:cNvCxnSpPr/>
            <p:nvPr/>
          </p:nvCxnSpPr>
          <p:spPr>
            <a:xfrm rot="5400000">
              <a:off x="7620342" y="1417277"/>
              <a:ext cx="406674" cy="372237"/>
            </a:xfrm>
            <a:prstGeom prst="curvedConnector3">
              <a:avLst>
                <a:gd name="adj1" fmla="val 50000"/>
              </a:avLst>
            </a:prstGeom>
            <a:noFill/>
            <a:ln w="9525" cap="flat" cmpd="sng">
              <a:solidFill>
                <a:srgbClr val="D8D8D8"/>
              </a:solidFill>
              <a:prstDash val="solid"/>
              <a:round/>
              <a:headEnd type="none" w="sm" len="sm"/>
              <a:tailEnd type="triangle" w="med" len="med"/>
            </a:ln>
          </p:spPr>
        </p:cxnSp>
        <p:cxnSp>
          <p:nvCxnSpPr>
            <p:cNvPr id="2593" name="Google Shape;2593;p81"/>
            <p:cNvCxnSpPr>
              <a:stCxn id="2570" idx="0"/>
            </p:cNvCxnSpPr>
            <p:nvPr/>
          </p:nvCxnSpPr>
          <p:spPr>
            <a:xfrm rot="-5400000">
              <a:off x="5725562" y="3842472"/>
              <a:ext cx="292500" cy="530400"/>
            </a:xfrm>
            <a:prstGeom prst="curvedConnector2">
              <a:avLst/>
            </a:prstGeom>
            <a:noFill/>
            <a:ln w="9525" cap="flat" cmpd="sng">
              <a:solidFill>
                <a:srgbClr val="D8D8D8"/>
              </a:solidFill>
              <a:prstDash val="solid"/>
              <a:round/>
              <a:headEnd type="none" w="sm" len="sm"/>
              <a:tailEnd type="triangle" w="med" len="med"/>
            </a:ln>
          </p:spPr>
        </p:cxnSp>
      </p:grpSp>
      <p:sp>
        <p:nvSpPr>
          <p:cNvPr id="2594" name="Google Shape;2594;p81"/>
          <p:cNvSpPr/>
          <p:nvPr/>
        </p:nvSpPr>
        <p:spPr>
          <a:xfrm>
            <a:off x="6640182" y="2420897"/>
            <a:ext cx="725728"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algn="ctr">
              <a:buClr>
                <a:srgbClr val="000000"/>
              </a:buClr>
              <a:buSzPts val="900"/>
            </a:pPr>
            <a:r>
              <a:rPr lang="en-US" sz="900"/>
              <a:t>Message broker</a:t>
            </a:r>
            <a:endParaRPr sz="900"/>
          </a:p>
        </p:txBody>
      </p:sp>
      <p:sp>
        <p:nvSpPr>
          <p:cNvPr id="2595" name="Google Shape;2595;p81"/>
          <p:cNvSpPr/>
          <p:nvPr/>
        </p:nvSpPr>
        <p:spPr>
          <a:xfrm>
            <a:off x="5921307" y="1860758"/>
            <a:ext cx="732263" cy="384131"/>
          </a:xfrm>
          <a:prstGeom prst="roundRect">
            <a:avLst>
              <a:gd name="adj" fmla="val 16667"/>
            </a:avLst>
          </a:prstGeom>
          <a:solidFill>
            <a:srgbClr val="CCCCCC"/>
          </a:solidFill>
          <a:ln>
            <a:noFill/>
          </a:ln>
        </p:spPr>
        <p:txBody>
          <a:bodyPr spcFirstLastPara="1" wrap="square" lIns="0" tIns="0" rIns="0" bIns="0" anchor="ctr" anchorCtr="0">
            <a:noAutofit/>
          </a:bodyPr>
          <a:lstStyle/>
          <a:p>
            <a:pPr algn="ctr">
              <a:buClr>
                <a:srgbClr val="000000"/>
              </a:buClr>
              <a:buSzPts val="900"/>
            </a:pPr>
            <a:r>
              <a:rPr lang="en-US" sz="900"/>
              <a:t>Message</a:t>
            </a:r>
            <a:endParaRPr/>
          </a:p>
          <a:p>
            <a:pPr algn="ctr">
              <a:buClr>
                <a:srgbClr val="000000"/>
              </a:buClr>
              <a:buSzPts val="900"/>
            </a:pPr>
            <a:r>
              <a:rPr lang="en-US" sz="900"/>
              <a:t>consumer</a:t>
            </a:r>
            <a:endParaRPr/>
          </a:p>
        </p:txBody>
      </p:sp>
      <p:sp>
        <p:nvSpPr>
          <p:cNvPr id="2564" name="Google Shape;2564;p81"/>
          <p:cNvSpPr/>
          <p:nvPr/>
        </p:nvSpPr>
        <p:spPr>
          <a:xfrm>
            <a:off x="6186128" y="3265464"/>
            <a:ext cx="671283" cy="366928"/>
          </a:xfrm>
          <a:prstGeom prst="roundRect">
            <a:avLst>
              <a:gd name="adj" fmla="val 16667"/>
            </a:avLst>
          </a:prstGeom>
          <a:solidFill>
            <a:srgbClr val="CCCCCC"/>
          </a:solidFill>
          <a:ln>
            <a:noFill/>
          </a:ln>
        </p:spPr>
        <p:txBody>
          <a:bodyPr spcFirstLastPara="1" wrap="square" lIns="0" tIns="0" rIns="0" bIns="0" anchor="ctr" anchorCtr="0">
            <a:noAutofit/>
          </a:bodyPr>
          <a:lstStyle/>
          <a:p>
            <a:pPr algn="ctr">
              <a:buClr>
                <a:srgbClr val="000000"/>
              </a:buClr>
              <a:buSzPts val="900"/>
            </a:pPr>
            <a:r>
              <a:rPr lang="en-US" sz="900"/>
              <a:t>Message</a:t>
            </a:r>
            <a:endParaRPr/>
          </a:p>
          <a:p>
            <a:pPr algn="ctr">
              <a:buClr>
                <a:srgbClr val="000000"/>
              </a:buClr>
              <a:buSzPts val="900"/>
            </a:pPr>
            <a:r>
              <a:rPr lang="en-US" sz="900"/>
              <a:t>producer</a:t>
            </a:r>
            <a:endParaRPr/>
          </a:p>
        </p:txBody>
      </p:sp>
      <p:sp>
        <p:nvSpPr>
          <p:cNvPr id="2585" name="Google Shape;2585;p81"/>
          <p:cNvSpPr/>
          <p:nvPr/>
        </p:nvSpPr>
        <p:spPr>
          <a:xfrm>
            <a:off x="3581723" y="1784664"/>
            <a:ext cx="740505" cy="439459"/>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a:t>Some</a:t>
            </a:r>
            <a:endParaRPr/>
          </a:p>
          <a:p>
            <a:pPr algn="ctr">
              <a:buClr>
                <a:srgbClr val="000000"/>
              </a:buClr>
              <a:buSzPts val="900"/>
            </a:pPr>
            <a:r>
              <a:rPr lang="en-US" sz="900"/>
              <a:t>Controller</a:t>
            </a:r>
            <a:endParaRPr/>
          </a:p>
          <a:p>
            <a:pPr algn="ctr">
              <a:buClr>
                <a:srgbClr val="000000"/>
              </a:buClr>
              <a:buSzPts val="900"/>
            </a:pPr>
            <a:r>
              <a:rPr lang="en-US" sz="900"/>
              <a:t>class</a:t>
            </a:r>
            <a:endParaRPr/>
          </a:p>
        </p:txBody>
      </p:sp>
      <p:sp>
        <p:nvSpPr>
          <p:cNvPr id="2596" name="Google Shape;2596;p81"/>
          <p:cNvSpPr/>
          <p:nvPr/>
        </p:nvSpPr>
        <p:spPr>
          <a:xfrm>
            <a:off x="4285968" y="2349655"/>
            <a:ext cx="557878"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a:t>Foo</a:t>
            </a:r>
            <a:endParaRPr/>
          </a:p>
          <a:p>
            <a:pPr algn="ctr">
              <a:buClr>
                <a:srgbClr val="000000"/>
              </a:buClr>
              <a:buSzPts val="900"/>
            </a:pPr>
            <a:r>
              <a:rPr lang="en-US" sz="900"/>
              <a:t>service</a:t>
            </a:r>
            <a:endParaRPr sz="900"/>
          </a:p>
        </p:txBody>
      </p:sp>
      <p:sp>
        <p:nvSpPr>
          <p:cNvPr id="2598" name="Google Shape;2598;p81"/>
          <p:cNvSpPr/>
          <p:nvPr/>
        </p:nvSpPr>
        <p:spPr>
          <a:xfrm>
            <a:off x="-465100" y="1203204"/>
            <a:ext cx="2778325" cy="338554"/>
          </a:xfrm>
          <a:prstGeom prst="rect">
            <a:avLst/>
          </a:prstGeom>
          <a:noFill/>
          <a:ln>
            <a:noFill/>
          </a:ln>
        </p:spPr>
        <p:txBody>
          <a:bodyPr spcFirstLastPara="1" wrap="square" lIns="91425" tIns="45700" rIns="91425" bIns="45700" anchor="t" anchorCtr="0">
            <a:spAutoFit/>
          </a:bodyPr>
          <a:lstStyle/>
          <a:p>
            <a:pPr marL="285750" indent="-198438">
              <a:buClr>
                <a:schemeClr val="dk1"/>
              </a:buClr>
              <a:buSzPts val="1600"/>
              <a:buFont typeface="Arial"/>
              <a:buChar char="•"/>
            </a:pPr>
            <a:r>
              <a:rPr lang="en-US" sz="1600" b="1">
                <a:solidFill>
                  <a:schemeClr val="dk1"/>
                </a:solidFill>
              </a:rPr>
              <a:t>Hexagonal Architecture</a:t>
            </a:r>
            <a:endParaRPr/>
          </a:p>
        </p:txBody>
      </p:sp>
    </p:spTree>
    <p:extLst>
      <p:ext uri="{BB962C8B-B14F-4D97-AF65-F5344CB8AC3E}">
        <p14:creationId xmlns:p14="http://schemas.microsoft.com/office/powerpoint/2010/main" val="366728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1"/>
                                        </p:tgtEl>
                                        <p:attrNameLst>
                                          <p:attrName>style.visibility</p:attrName>
                                        </p:attrNameLst>
                                      </p:cBhvr>
                                      <p:to>
                                        <p:strVal val="visible"/>
                                      </p:to>
                                    </p:set>
                                    <p:animEffect transition="in" filter="fade">
                                      <p:cBhvr>
                                        <p:cTn id="7" dur="500"/>
                                        <p:tgtEl>
                                          <p:spTgt spid="25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78"/>
                                        </p:tgtEl>
                                        <p:attrNameLst>
                                          <p:attrName>style.visibility</p:attrName>
                                        </p:attrNameLst>
                                      </p:cBhvr>
                                      <p:to>
                                        <p:strVal val="visible"/>
                                      </p:to>
                                    </p:set>
                                    <p:animEffect transition="in" filter="fade">
                                      <p:cBhvr>
                                        <p:cTn id="11" dur="750"/>
                                        <p:tgtEl>
                                          <p:spTgt spid="257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574"/>
                                        </p:tgtEl>
                                        <p:attrNameLst>
                                          <p:attrName>style.visibility</p:attrName>
                                        </p:attrNameLst>
                                      </p:cBhvr>
                                      <p:to>
                                        <p:strVal val="visible"/>
                                      </p:to>
                                    </p:set>
                                    <p:animEffect transition="in" filter="fade">
                                      <p:cBhvr>
                                        <p:cTn id="15" dur="750"/>
                                        <p:tgtEl>
                                          <p:spTgt spid="2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1143000" y="3125436"/>
            <a:ext cx="9144000" cy="203587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2651" name="Google Shape;2651;p91"/>
          <p:cNvSpPr/>
          <p:nvPr/>
        </p:nvSpPr>
        <p:spPr>
          <a:xfrm>
            <a:off x="2174120" y="2531168"/>
            <a:ext cx="676370" cy="1192710"/>
          </a:xfrm>
          <a:prstGeom prst="rightArrow">
            <a:avLst>
              <a:gd name="adj1" fmla="val 50000"/>
              <a:gd name="adj2" fmla="val 50000"/>
            </a:avLst>
          </a:prstGeom>
          <a:solidFill>
            <a:srgbClr val="D0DADC"/>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2652" name="Google Shape;2652;p91"/>
          <p:cNvSpPr/>
          <p:nvPr/>
        </p:nvSpPr>
        <p:spPr>
          <a:xfrm>
            <a:off x="-143026" y="1388532"/>
            <a:ext cx="2055867" cy="3126827"/>
          </a:xfrm>
          <a:prstGeom prst="roundRect">
            <a:avLst>
              <a:gd name="adj" fmla="val 16345"/>
            </a:avLst>
          </a:prstGeom>
          <a:solidFill>
            <a:schemeClr val="lt1"/>
          </a:solidFill>
          <a:ln w="38100" cap="flat" cmpd="sng">
            <a:solidFill>
              <a:srgbClr val="ECF0F1"/>
            </a:solidFill>
            <a:prstDash val="solid"/>
            <a:miter lim="800000"/>
            <a:headEnd type="none" w="sm" len="sm"/>
            <a:tailEnd type="none" w="sm" len="sm"/>
          </a:ln>
        </p:spPr>
        <p:txBody>
          <a:bodyPr spcFirstLastPara="1" wrap="square" lIns="91425" tIns="72000" rIns="91425" bIns="45700" anchor="t" anchorCtr="0">
            <a:noAutofit/>
          </a:bodyPr>
          <a:lstStyle/>
          <a:p>
            <a:pPr algn="ctr">
              <a:lnSpc>
                <a:spcPct val="150000"/>
              </a:lnSpc>
              <a:buClr>
                <a:schemeClr val="accent3"/>
              </a:buClr>
              <a:buSzPts val="1000"/>
            </a:pPr>
            <a:r>
              <a:rPr lang="en-US" sz="1000">
                <a:solidFill>
                  <a:schemeClr val="accent3"/>
                </a:solidFill>
              </a:rPr>
              <a:t>DOMAIN MODEL</a:t>
            </a:r>
            <a:endParaRPr/>
          </a:p>
          <a:p>
            <a:pPr algn="ctr">
              <a:lnSpc>
                <a:spcPct val="150000"/>
              </a:lnSpc>
              <a:buClr>
                <a:schemeClr val="dk1"/>
              </a:buClr>
              <a:buSzPts val="1200"/>
            </a:pPr>
            <a:r>
              <a:rPr lang="en-US" sz="1200" b="1">
                <a:solidFill>
                  <a:schemeClr val="dk1"/>
                </a:solidFill>
              </a:rPr>
              <a:t>Spring Boot / Cloud</a:t>
            </a:r>
            <a:endParaRPr b="1">
              <a:solidFill>
                <a:schemeClr val="dk1"/>
              </a:solidFill>
            </a:endParaRPr>
          </a:p>
        </p:txBody>
      </p:sp>
      <p:sp>
        <p:nvSpPr>
          <p:cNvPr id="2653" name="Google Shape;2653;p91"/>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a:t>Applying MSA Chassis</a:t>
            </a:r>
            <a:endParaRPr/>
          </a:p>
        </p:txBody>
      </p:sp>
      <p:sp>
        <p:nvSpPr>
          <p:cNvPr id="2654" name="Google Shape;2654;p91"/>
          <p:cNvSpPr/>
          <p:nvPr/>
        </p:nvSpPr>
        <p:spPr>
          <a:xfrm>
            <a:off x="107197" y="3773940"/>
            <a:ext cx="1596597" cy="312074"/>
          </a:xfrm>
          <a:prstGeom prst="roundRect">
            <a:avLst>
              <a:gd name="adj" fmla="val 16667"/>
            </a:avLst>
          </a:prstGeom>
          <a:solidFill>
            <a:srgbClr val="324144"/>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rPr>
              <a:t>Spring Cloud Stream</a:t>
            </a:r>
            <a:endParaRPr sz="1100">
              <a:solidFill>
                <a:schemeClr val="lt1"/>
              </a:solidFill>
            </a:endParaRPr>
          </a:p>
        </p:txBody>
      </p:sp>
      <p:sp>
        <p:nvSpPr>
          <p:cNvPr id="2655" name="Google Shape;2655;p91"/>
          <p:cNvSpPr/>
          <p:nvPr/>
        </p:nvSpPr>
        <p:spPr>
          <a:xfrm>
            <a:off x="107196" y="3339796"/>
            <a:ext cx="1608738" cy="31207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rPr>
              <a:t>JPA</a:t>
            </a:r>
            <a:endParaRPr sz="1100">
              <a:solidFill>
                <a:schemeClr val="lt1"/>
              </a:solidFill>
            </a:endParaRPr>
          </a:p>
        </p:txBody>
      </p:sp>
      <p:sp>
        <p:nvSpPr>
          <p:cNvPr id="2656" name="Google Shape;2656;p91"/>
          <p:cNvSpPr/>
          <p:nvPr/>
        </p:nvSpPr>
        <p:spPr>
          <a:xfrm>
            <a:off x="112565" y="2907748"/>
            <a:ext cx="1588244" cy="312074"/>
          </a:xfrm>
          <a:prstGeom prst="roundRect">
            <a:avLst>
              <a:gd name="adj" fmla="val 16667"/>
            </a:avLst>
          </a:prstGeom>
          <a:solidFill>
            <a:srgbClr val="1D8247"/>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rPr>
              <a:t>Spring Data Rest</a:t>
            </a:r>
            <a:endParaRPr sz="1100">
              <a:solidFill>
                <a:schemeClr val="lt1"/>
              </a:solidFill>
            </a:endParaRPr>
          </a:p>
        </p:txBody>
      </p:sp>
      <p:sp>
        <p:nvSpPr>
          <p:cNvPr id="2657" name="Google Shape;2657;p91"/>
          <p:cNvSpPr/>
          <p:nvPr/>
        </p:nvSpPr>
        <p:spPr>
          <a:xfrm>
            <a:off x="112564" y="2473604"/>
            <a:ext cx="1588244" cy="312074"/>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algn="ctr">
              <a:buClr>
                <a:schemeClr val="lt1"/>
              </a:buClr>
              <a:buSzPts val="1100"/>
            </a:pPr>
            <a:r>
              <a:rPr lang="en-US" sz="1100">
                <a:solidFill>
                  <a:schemeClr val="lt1"/>
                </a:solidFill>
              </a:rPr>
              <a:t>Spring Boot</a:t>
            </a:r>
            <a:endParaRPr sz="1100">
              <a:solidFill>
                <a:schemeClr val="lt1"/>
              </a:solidFill>
            </a:endParaRPr>
          </a:p>
        </p:txBody>
      </p:sp>
      <p:sp>
        <p:nvSpPr>
          <p:cNvPr id="2658" name="Google Shape;2658;p91"/>
          <p:cNvSpPr/>
          <p:nvPr/>
        </p:nvSpPr>
        <p:spPr>
          <a:xfrm>
            <a:off x="3793555" y="1611137"/>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2659" name="Google Shape;2659;p91"/>
          <p:cNvSpPr/>
          <p:nvPr/>
        </p:nvSpPr>
        <p:spPr>
          <a:xfrm>
            <a:off x="4228998" y="1966813"/>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en-US" sz="1100" b="1"/>
              <a:t>주문</a:t>
            </a:r>
            <a:endParaRPr sz="1100" b="1"/>
          </a:p>
          <a:p>
            <a:pPr algn="ctr">
              <a:buClr>
                <a:srgbClr val="000000"/>
              </a:buClr>
              <a:buSzPts val="1100"/>
            </a:pPr>
            <a:r>
              <a:rPr lang="en-US" sz="1100" b="1"/>
              <a:t>(Order)</a:t>
            </a:r>
            <a:endParaRPr sz="1100" b="1"/>
          </a:p>
        </p:txBody>
      </p:sp>
      <p:sp>
        <p:nvSpPr>
          <p:cNvPr id="2660" name="Google Shape;2660;p91"/>
          <p:cNvSpPr/>
          <p:nvPr/>
        </p:nvSpPr>
        <p:spPr>
          <a:xfrm>
            <a:off x="4808423" y="3768754"/>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algn="ctr">
              <a:buClr>
                <a:schemeClr val="lt1"/>
              </a:buClr>
              <a:buSzPts val="900"/>
            </a:pPr>
            <a:r>
              <a:rPr lang="en-US" sz="900">
                <a:solidFill>
                  <a:schemeClr val="lt1"/>
                </a:solidFill>
              </a:rPr>
              <a:t>DAO</a:t>
            </a:r>
            <a:endParaRPr/>
          </a:p>
        </p:txBody>
      </p:sp>
      <p:sp>
        <p:nvSpPr>
          <p:cNvPr id="2661" name="Google Shape;2661;p91"/>
          <p:cNvSpPr/>
          <p:nvPr/>
        </p:nvSpPr>
        <p:spPr>
          <a:xfrm>
            <a:off x="6471389" y="2315791"/>
            <a:ext cx="798301"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algn="ctr">
              <a:buClr>
                <a:srgbClr val="000000"/>
              </a:buClr>
              <a:buSzPts val="1000"/>
            </a:pPr>
            <a:r>
              <a:rPr lang="en-US" sz="1000"/>
              <a:t>Message broker</a:t>
            </a:r>
            <a:endParaRPr sz="1000"/>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4917818" y="4312969"/>
            <a:ext cx="318368" cy="247001"/>
          </a:xfrm>
          <a:prstGeom prst="rect">
            <a:avLst/>
          </a:prstGeom>
          <a:noFill/>
          <a:ln>
            <a:noFill/>
          </a:ln>
        </p:spPr>
      </p:pic>
      <p:sp>
        <p:nvSpPr>
          <p:cNvPr id="2663" name="Google Shape;2663;p91"/>
          <p:cNvSpPr/>
          <p:nvPr/>
        </p:nvSpPr>
        <p:spPr>
          <a:xfrm>
            <a:off x="5315351" y="2693604"/>
            <a:ext cx="64415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a:latin typeface="Malgun Gothic"/>
                <a:ea typeface="Malgun Gothic"/>
                <a:cs typeface="Malgun Gothic"/>
                <a:sym typeface="Malgun Gothic"/>
              </a:rPr>
              <a:t>주문이</a:t>
            </a: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발생함</a:t>
            </a:r>
            <a:endParaRPr sz="900">
              <a:latin typeface="Malgun Gothic"/>
              <a:ea typeface="Malgun Gothic"/>
              <a:cs typeface="Malgun Gothic"/>
              <a:sym typeface="Malgun Gothic"/>
            </a:endParaRPr>
          </a:p>
        </p:txBody>
      </p:sp>
      <p:sp>
        <p:nvSpPr>
          <p:cNvPr id="2664" name="Google Shape;2664;p91"/>
          <p:cNvSpPr/>
          <p:nvPr/>
        </p:nvSpPr>
        <p:spPr>
          <a:xfrm>
            <a:off x="4593733" y="3143711"/>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Repository</a:t>
            </a:r>
            <a:endParaRPr/>
          </a:p>
          <a:p>
            <a:pPr algn="ctr">
              <a:buClr>
                <a:schemeClr val="lt1"/>
              </a:buClr>
              <a:buSzPts val="1000"/>
            </a:pPr>
            <a:r>
              <a:rPr lang="en-US" sz="1000">
                <a:solidFill>
                  <a:schemeClr val="lt1"/>
                </a:solidFill>
              </a:rPr>
              <a:t>interface</a:t>
            </a:r>
            <a:endParaRPr/>
          </a:p>
        </p:txBody>
      </p:sp>
      <p:sp>
        <p:nvSpPr>
          <p:cNvPr id="2665" name="Google Shape;2665;p91"/>
          <p:cNvSpPr txBox="1"/>
          <p:nvPr/>
        </p:nvSpPr>
        <p:spPr>
          <a:xfrm>
            <a:off x="6086666" y="1027369"/>
            <a:ext cx="917869" cy="2769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latin typeface="Malgun Gothic"/>
                <a:ea typeface="Malgun Gothic"/>
                <a:cs typeface="Malgun Gothic"/>
                <a:sym typeface="Malgun Gothic"/>
              </a:rPr>
              <a:t>외부 도메인이벤트</a:t>
            </a:r>
            <a:endParaRPr/>
          </a:p>
        </p:txBody>
      </p:sp>
      <p:sp>
        <p:nvSpPr>
          <p:cNvPr id="2666" name="Google Shape;2666;p91"/>
          <p:cNvSpPr txBox="1"/>
          <p:nvPr/>
        </p:nvSpPr>
        <p:spPr>
          <a:xfrm>
            <a:off x="5569586" y="4129559"/>
            <a:ext cx="857622"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도메인이벤트</a:t>
            </a:r>
            <a:endParaRPr sz="900"/>
          </a:p>
        </p:txBody>
      </p:sp>
      <p:sp>
        <p:nvSpPr>
          <p:cNvPr id="2667" name="Google Shape;2667;p91"/>
          <p:cNvSpPr txBox="1"/>
          <p:nvPr/>
        </p:nvSpPr>
        <p:spPr>
          <a:xfrm>
            <a:off x="4832241" y="4593492"/>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2668" name="Google Shape;2668;p91"/>
          <p:cNvSpPr txBox="1"/>
          <p:nvPr/>
        </p:nvSpPr>
        <p:spPr>
          <a:xfrm>
            <a:off x="3669662" y="4076758"/>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JPA</a:t>
            </a:r>
            <a:endParaRPr sz="900"/>
          </a:p>
        </p:txBody>
      </p:sp>
      <p:sp>
        <p:nvSpPr>
          <p:cNvPr id="2669" name="Google Shape;2669;p91"/>
          <p:cNvSpPr txBox="1"/>
          <p:nvPr/>
        </p:nvSpPr>
        <p:spPr>
          <a:xfrm>
            <a:off x="3307994" y="3681177"/>
            <a:ext cx="723336" cy="276999"/>
          </a:xfrm>
          <a:prstGeom prst="rect">
            <a:avLst/>
          </a:prstGeom>
          <a:noFill/>
          <a:ln>
            <a:noFill/>
          </a:ln>
        </p:spPr>
        <p:txBody>
          <a:bodyPr spcFirstLastPara="1" wrap="square" lIns="0" tIns="0" rIns="0" bIns="0" anchor="t" anchorCtr="0">
            <a:spAutoFit/>
          </a:bodyPr>
          <a:lstStyle/>
          <a:p>
            <a:pPr>
              <a:buClr>
                <a:srgbClr val="000000"/>
              </a:buClr>
              <a:buSzPts val="900"/>
            </a:pPr>
            <a:r>
              <a:rPr lang="en-US" sz="900"/>
              <a:t>SpringData Rest</a:t>
            </a:r>
            <a:endParaRPr/>
          </a:p>
        </p:txBody>
      </p:sp>
      <p:sp>
        <p:nvSpPr>
          <p:cNvPr id="2670" name="Google Shape;2670;p91"/>
          <p:cNvSpPr/>
          <p:nvPr/>
        </p:nvSpPr>
        <p:spPr>
          <a:xfrm>
            <a:off x="6093344" y="3248364"/>
            <a:ext cx="738411" cy="366928"/>
          </a:xfrm>
          <a:prstGeom prst="roundRect">
            <a:avLst>
              <a:gd name="adj" fmla="val 16667"/>
            </a:avLst>
          </a:prstGeom>
          <a:solidFill>
            <a:srgbClr val="324144"/>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Message</a:t>
            </a:r>
            <a:endParaRPr/>
          </a:p>
          <a:p>
            <a:pPr algn="ctr">
              <a:buClr>
                <a:schemeClr val="lt1"/>
              </a:buClr>
              <a:buSzPts val="1000"/>
            </a:pPr>
            <a:r>
              <a:rPr lang="en-US" sz="1000">
                <a:solidFill>
                  <a:schemeClr val="lt1"/>
                </a:solidFill>
              </a:rPr>
              <a:t>producer</a:t>
            </a:r>
            <a:endParaRPr/>
          </a:p>
        </p:txBody>
      </p:sp>
      <p:sp>
        <p:nvSpPr>
          <p:cNvPr id="2671" name="Google Shape;2671;p91"/>
          <p:cNvSpPr/>
          <p:nvPr/>
        </p:nvSpPr>
        <p:spPr>
          <a:xfrm>
            <a:off x="5742524" y="1758621"/>
            <a:ext cx="805489" cy="384131"/>
          </a:xfrm>
          <a:prstGeom prst="roundRect">
            <a:avLst>
              <a:gd name="adj" fmla="val 16667"/>
            </a:avLst>
          </a:prstGeom>
          <a:solidFill>
            <a:srgbClr val="324144"/>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Message</a:t>
            </a:r>
            <a:endParaRPr/>
          </a:p>
          <a:p>
            <a:pPr algn="ctr">
              <a:buClr>
                <a:schemeClr val="lt1"/>
              </a:buClr>
              <a:buSzPts val="1000"/>
            </a:pPr>
            <a:r>
              <a:rPr lang="en-US" sz="1000">
                <a:solidFill>
                  <a:schemeClr val="lt1"/>
                </a:solidFill>
              </a:rPr>
              <a:t>consumer</a:t>
            </a:r>
            <a:endParaRPr/>
          </a:p>
        </p:txBody>
      </p:sp>
      <p:sp>
        <p:nvSpPr>
          <p:cNvPr id="2672" name="Google Shape;2672;p91"/>
          <p:cNvSpPr/>
          <p:nvPr/>
        </p:nvSpPr>
        <p:spPr>
          <a:xfrm>
            <a:off x="3968618" y="227275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a:t>과정정보</a:t>
            </a:r>
            <a:br>
              <a:rPr lang="en-US" sz="900"/>
            </a:br>
            <a:r>
              <a:rPr lang="en-US" sz="900"/>
              <a:t>입력</a:t>
            </a:r>
            <a:endParaRPr/>
          </a:p>
        </p:txBody>
      </p:sp>
      <p:sp>
        <p:nvSpPr>
          <p:cNvPr id="2673" name="Google Shape;2673;p91"/>
          <p:cNvSpPr/>
          <p:nvPr/>
        </p:nvSpPr>
        <p:spPr>
          <a:xfrm>
            <a:off x="3739579" y="1136567"/>
            <a:ext cx="793807" cy="36933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Spring Data</a:t>
            </a:r>
            <a:endParaRPr/>
          </a:p>
          <a:p>
            <a:pPr>
              <a:buClr>
                <a:srgbClr val="000000"/>
              </a:buClr>
              <a:buSzPts val="900"/>
            </a:pPr>
            <a:r>
              <a:rPr lang="en-US" sz="900"/>
              <a:t>Rest</a:t>
            </a:r>
            <a:endParaRPr sz="900"/>
          </a:p>
        </p:txBody>
      </p:sp>
      <p:cxnSp>
        <p:nvCxnSpPr>
          <p:cNvPr id="2674" name="Google Shape;2674;p91"/>
          <p:cNvCxnSpPr/>
          <p:nvPr/>
        </p:nvCxnSpPr>
        <p:spPr>
          <a:xfrm>
            <a:off x="6530383" y="1938967"/>
            <a:ext cx="352141" cy="332288"/>
          </a:xfrm>
          <a:prstGeom prst="straightConnector1">
            <a:avLst/>
          </a:prstGeom>
          <a:noFill/>
          <a:ln w="9525" cap="flat" cmpd="sng">
            <a:solidFill>
              <a:srgbClr val="BFBFBF"/>
            </a:solidFill>
            <a:prstDash val="solid"/>
            <a:round/>
            <a:headEnd type="none" w="sm" len="sm"/>
            <a:tailEnd type="triangle" w="med" len="med"/>
          </a:ln>
        </p:spPr>
      </p:cxnSp>
      <p:cxnSp>
        <p:nvCxnSpPr>
          <p:cNvPr id="2675" name="Google Shape;2675;p91"/>
          <p:cNvCxnSpPr/>
          <p:nvPr/>
        </p:nvCxnSpPr>
        <p:spPr>
          <a:xfrm rot="10800000">
            <a:off x="5705853" y="3089653"/>
            <a:ext cx="387490" cy="257139"/>
          </a:xfrm>
          <a:prstGeom prst="straightConnector1">
            <a:avLst/>
          </a:prstGeom>
          <a:noFill/>
          <a:ln w="9525" cap="flat" cmpd="sng">
            <a:solidFill>
              <a:srgbClr val="BFBFBF"/>
            </a:solidFill>
            <a:prstDash val="solid"/>
            <a:round/>
            <a:headEnd type="none" w="sm" len="sm"/>
            <a:tailEnd type="triangle" w="med" len="med"/>
          </a:ln>
        </p:spPr>
      </p:cxnSp>
      <p:cxnSp>
        <p:nvCxnSpPr>
          <p:cNvPr id="2676" name="Google Shape;2676;p91"/>
          <p:cNvCxnSpPr/>
          <p:nvPr/>
        </p:nvCxnSpPr>
        <p:spPr>
          <a:xfrm rot="10800000" flipH="1">
            <a:off x="5070404" y="3510639"/>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5063805" y="4015245"/>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78" name="Google Shape;2678;p91"/>
          <p:cNvCxnSpPr/>
          <p:nvPr/>
        </p:nvCxnSpPr>
        <p:spPr>
          <a:xfrm rot="5400000" flipH="1">
            <a:off x="5354037" y="3400558"/>
            <a:ext cx="987000" cy="365400"/>
          </a:xfrm>
          <a:prstGeom prst="curvedConnector3">
            <a:avLst>
              <a:gd name="adj1" fmla="val 50005"/>
            </a:avLst>
          </a:prstGeom>
          <a:noFill/>
          <a:ln w="9525" cap="flat" cmpd="sng">
            <a:solidFill>
              <a:srgbClr val="BFBFBF"/>
            </a:solidFill>
            <a:prstDash val="solid"/>
            <a:round/>
            <a:headEnd type="none" w="sm" len="sm"/>
            <a:tailEnd type="triangle" w="med" len="med"/>
          </a:ln>
        </p:spPr>
      </p:cxnSp>
      <p:cxnSp>
        <p:nvCxnSpPr>
          <p:cNvPr id="2679" name="Google Shape;2679;p91"/>
          <p:cNvCxnSpPr/>
          <p:nvPr/>
        </p:nvCxnSpPr>
        <p:spPr>
          <a:xfrm rot="5400000">
            <a:off x="6156049" y="1341692"/>
            <a:ext cx="406800" cy="372300"/>
          </a:xfrm>
          <a:prstGeom prst="curvedConnector3">
            <a:avLst>
              <a:gd name="adj1" fmla="val 49985"/>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4162975" y="3834957"/>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2681" name="Google Shape;2681;p91"/>
          <p:cNvCxnSpPr/>
          <p:nvPr/>
        </p:nvCxnSpPr>
        <p:spPr>
          <a:xfrm rot="10800000" flipH="1">
            <a:off x="3669289" y="3381607"/>
            <a:ext cx="853500" cy="285300"/>
          </a:xfrm>
          <a:prstGeom prst="curvedConnector2">
            <a:avLst/>
          </a:prstGeom>
          <a:noFill/>
          <a:ln w="9525" cap="flat" cmpd="sng">
            <a:solidFill>
              <a:srgbClr val="BFBFBF"/>
            </a:solidFill>
            <a:prstDash val="solid"/>
            <a:round/>
            <a:headEnd type="none" w="sm" len="sm"/>
            <a:tailEnd type="triangle" w="med" len="med"/>
          </a:ln>
        </p:spPr>
      </p:cxnSp>
      <p:cxnSp>
        <p:nvCxnSpPr>
          <p:cNvPr id="2682" name="Google Shape;2682;p91"/>
          <p:cNvCxnSpPr/>
          <p:nvPr/>
        </p:nvCxnSpPr>
        <p:spPr>
          <a:xfrm flipH="1">
            <a:off x="4317290" y="1856527"/>
            <a:ext cx="1440000" cy="309300"/>
          </a:xfrm>
          <a:prstGeom prst="bentConnector2">
            <a:avLst/>
          </a:prstGeom>
          <a:noFill/>
          <a:ln w="9525" cap="flat" cmpd="sng">
            <a:solidFill>
              <a:srgbClr val="BFBFBF"/>
            </a:solidFill>
            <a:prstDash val="solid"/>
            <a:round/>
            <a:headEnd type="none" w="sm" len="sm"/>
            <a:tailEnd type="triangle" w="med" len="med"/>
          </a:ln>
        </p:spPr>
      </p:cxnSp>
      <p:cxnSp>
        <p:nvCxnSpPr>
          <p:cNvPr id="2683" name="Google Shape;2683;p91"/>
          <p:cNvCxnSpPr/>
          <p:nvPr/>
        </p:nvCxnSpPr>
        <p:spPr>
          <a:xfrm rot="10800000" flipH="1">
            <a:off x="6560914" y="2692095"/>
            <a:ext cx="306294" cy="539498"/>
          </a:xfrm>
          <a:prstGeom prst="straightConnector1">
            <a:avLst/>
          </a:prstGeom>
          <a:noFill/>
          <a:ln w="9525" cap="flat" cmpd="sng">
            <a:solidFill>
              <a:srgbClr val="BFBFBF"/>
            </a:solidFill>
            <a:prstDash val="solid"/>
            <a:round/>
            <a:headEnd type="none" w="sm" len="sm"/>
            <a:tailEnd type="triangle" w="med" len="med"/>
          </a:ln>
        </p:spPr>
      </p:cxnSp>
      <p:cxnSp>
        <p:nvCxnSpPr>
          <p:cNvPr id="2684" name="Google Shape;2684;p91"/>
          <p:cNvCxnSpPr/>
          <p:nvPr/>
        </p:nvCxnSpPr>
        <p:spPr>
          <a:xfrm rot="5400000">
            <a:off x="3566132" y="1497566"/>
            <a:ext cx="369600" cy="338400"/>
          </a:xfrm>
          <a:prstGeom prst="curvedConnector3">
            <a:avLst>
              <a:gd name="adj1" fmla="val 50014"/>
            </a:avLst>
          </a:prstGeom>
          <a:noFill/>
          <a:ln w="9525" cap="flat" cmpd="sng">
            <a:solidFill>
              <a:srgbClr val="BFBFBF"/>
            </a:solidFill>
            <a:prstDash val="solid"/>
            <a:round/>
            <a:headEnd type="none" w="sm" len="sm"/>
            <a:tailEnd type="triangle" w="med" len="med"/>
          </a:ln>
        </p:spPr>
      </p:cxnSp>
      <p:grpSp>
        <p:nvGrpSpPr>
          <p:cNvPr id="2685" name="Google Shape;2685;p91"/>
          <p:cNvGrpSpPr/>
          <p:nvPr/>
        </p:nvGrpSpPr>
        <p:grpSpPr>
          <a:xfrm>
            <a:off x="2564905" y="1388531"/>
            <a:ext cx="1365549" cy="1044870"/>
            <a:chOff x="3680185" y="1275606"/>
            <a:chExt cx="1365549" cy="1044870"/>
          </a:xfrm>
        </p:grpSpPr>
        <p:sp>
          <p:nvSpPr>
            <p:cNvPr id="2686" name="Google Shape;2686;p91"/>
            <p:cNvSpPr/>
            <p:nvPr/>
          </p:nvSpPr>
          <p:spPr>
            <a:xfrm>
              <a:off x="3680185" y="1275606"/>
              <a:ext cx="740505" cy="272869"/>
            </a:xfrm>
            <a:prstGeom prst="roundRect">
              <a:avLst>
                <a:gd name="adj" fmla="val 16667"/>
              </a:avLst>
            </a:prstGeom>
            <a:solidFill>
              <a:srgbClr val="CCCCCC"/>
            </a:solidFill>
            <a:ln>
              <a:noFill/>
            </a:ln>
          </p:spPr>
          <p:txBody>
            <a:bodyPr spcFirstLastPara="1" wrap="square" lIns="0" tIns="0" rIns="0" bIns="0" anchor="ctr" anchorCtr="0">
              <a:noAutofit/>
            </a:bodyPr>
            <a:lstStyle/>
            <a:p>
              <a:pPr algn="ctr">
                <a:buClr>
                  <a:schemeClr val="dk1"/>
                </a:buClr>
                <a:buSzPts val="1000"/>
              </a:pPr>
              <a:r>
                <a:rPr lang="en-US" sz="1000">
                  <a:solidFill>
                    <a:schemeClr val="dk1"/>
                  </a:solidFill>
                </a:rPr>
                <a:t>Browser</a:t>
              </a:r>
              <a:endParaRPr sz="1000">
                <a:solidFill>
                  <a:schemeClr val="dk1"/>
                </a:solidFill>
              </a:endParaRPr>
            </a:p>
          </p:txBody>
        </p:sp>
        <p:cxnSp>
          <p:nvCxnSpPr>
            <p:cNvPr id="2687" name="Google Shape;2687;p91"/>
            <p:cNvCxnSpPr>
              <a:stCxn id="2686" idx="2"/>
            </p:cNvCxnSpPr>
            <p:nvPr/>
          </p:nvCxnSpPr>
          <p:spPr>
            <a:xfrm>
              <a:off x="4050438" y="1548475"/>
              <a:ext cx="240900" cy="215700"/>
            </a:xfrm>
            <a:prstGeom prst="straightConnector1">
              <a:avLst/>
            </a:prstGeom>
            <a:noFill/>
            <a:ln w="9525" cap="flat" cmpd="sng">
              <a:solidFill>
                <a:srgbClr val="BFBFBF"/>
              </a:solidFill>
              <a:prstDash val="solid"/>
              <a:round/>
              <a:headEnd type="none" w="sm" len="sm"/>
              <a:tailEnd type="triangle" w="med" len="med"/>
            </a:ln>
          </p:spPr>
        </p:cxnSp>
        <p:cxnSp>
          <p:nvCxnSpPr>
            <p:cNvPr id="2688" name="Google Shape;2688;p91"/>
            <p:cNvCxnSpPr/>
            <p:nvPr/>
          </p:nvCxnSpPr>
          <p:spPr>
            <a:xfrm>
              <a:off x="4748950" y="2045972"/>
              <a:ext cx="296784" cy="274504"/>
            </a:xfrm>
            <a:prstGeom prst="straightConnector1">
              <a:avLst/>
            </a:prstGeom>
            <a:noFill/>
            <a:ln w="9525" cap="flat" cmpd="sng">
              <a:solidFill>
                <a:srgbClr val="BFBFBF"/>
              </a:solidFill>
              <a:prstDash val="solid"/>
              <a:round/>
              <a:headEnd type="none" w="sm" len="sm"/>
              <a:tailEnd type="triangle" w="med" len="med"/>
            </a:ln>
          </p:spPr>
        </p:cxnSp>
        <p:sp>
          <p:nvSpPr>
            <p:cNvPr id="2689" name="Google Shape;2689;p91"/>
            <p:cNvSpPr/>
            <p:nvPr/>
          </p:nvSpPr>
          <p:spPr>
            <a:xfrm>
              <a:off x="4045476" y="1764034"/>
              <a:ext cx="814556" cy="272869"/>
            </a:xfrm>
            <a:prstGeom prst="roundRect">
              <a:avLst>
                <a:gd name="adj" fmla="val 16667"/>
              </a:avLst>
            </a:prstGeom>
            <a:solidFill>
              <a:srgbClr val="1D8248"/>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Controller</a:t>
              </a:r>
              <a:endParaRPr/>
            </a:p>
          </p:txBody>
        </p:sp>
      </p:grpSp>
    </p:spTree>
    <p:extLst>
      <p:ext uri="{BB962C8B-B14F-4D97-AF65-F5344CB8AC3E}">
        <p14:creationId xmlns:p14="http://schemas.microsoft.com/office/powerpoint/2010/main" val="2931421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1143000" y="3125436"/>
            <a:ext cx="9144000" cy="203587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2653" name="Google Shape;2653;p91"/>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Applying MSA Chassis</a:t>
            </a:r>
            <a:endParaRPr dirty="0"/>
          </a:p>
        </p:txBody>
      </p:sp>
      <p:sp>
        <p:nvSpPr>
          <p:cNvPr id="2658" name="Google Shape;2658;p91"/>
          <p:cNvSpPr/>
          <p:nvPr/>
        </p:nvSpPr>
        <p:spPr>
          <a:xfrm>
            <a:off x="3793555" y="1748601"/>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2659" name="Google Shape;2659;p91"/>
          <p:cNvSpPr/>
          <p:nvPr/>
        </p:nvSpPr>
        <p:spPr>
          <a:xfrm>
            <a:off x="4228998" y="2104277"/>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ko-KR" altLang="en-US" sz="1100" b="1" dirty="0"/>
              <a:t>배송</a:t>
            </a:r>
            <a:endParaRPr sz="1100" b="1" dirty="0"/>
          </a:p>
          <a:p>
            <a:pPr algn="ctr">
              <a:buClr>
                <a:srgbClr val="000000"/>
              </a:buClr>
              <a:buSzPts val="1100"/>
            </a:pPr>
            <a:r>
              <a:rPr lang="en-US" sz="1100" b="1" dirty="0"/>
              <a:t>(Order)</a:t>
            </a:r>
            <a:endParaRPr sz="1100" b="1" dirty="0"/>
          </a:p>
        </p:txBody>
      </p:sp>
      <p:sp>
        <p:nvSpPr>
          <p:cNvPr id="2660" name="Google Shape;2660;p91"/>
          <p:cNvSpPr/>
          <p:nvPr/>
        </p:nvSpPr>
        <p:spPr>
          <a:xfrm>
            <a:off x="4808423" y="3906218"/>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algn="ctr">
              <a:buClr>
                <a:schemeClr val="lt1"/>
              </a:buClr>
              <a:buSzPts val="900"/>
            </a:pPr>
            <a:r>
              <a:rPr lang="en-US" sz="900">
                <a:solidFill>
                  <a:schemeClr val="lt1"/>
                </a:solidFill>
              </a:rPr>
              <a:t>DAO</a:t>
            </a:r>
            <a:endParaRPr/>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4917818" y="4450433"/>
            <a:ext cx="318368" cy="247001"/>
          </a:xfrm>
          <a:prstGeom prst="rect">
            <a:avLst/>
          </a:prstGeom>
          <a:noFill/>
          <a:ln>
            <a:noFill/>
          </a:ln>
        </p:spPr>
      </p:pic>
      <p:sp>
        <p:nvSpPr>
          <p:cNvPr id="2663" name="Google Shape;2663;p91"/>
          <p:cNvSpPr/>
          <p:nvPr/>
        </p:nvSpPr>
        <p:spPr>
          <a:xfrm>
            <a:off x="5853822" y="2858979"/>
            <a:ext cx="1042718"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dirty="0" err="1">
                <a:latin typeface="Malgun Gothic"/>
                <a:ea typeface="Malgun Gothic"/>
                <a:cs typeface="Malgun Gothic"/>
                <a:sym typeface="Malgun Gothic"/>
              </a:rPr>
              <a:t>DeliveryStarted</a:t>
            </a:r>
            <a:endParaRPr sz="900" dirty="0">
              <a:latin typeface="Malgun Gothic"/>
              <a:ea typeface="Malgun Gothic"/>
              <a:cs typeface="Malgun Gothic"/>
              <a:sym typeface="Malgun Gothic"/>
            </a:endParaRPr>
          </a:p>
        </p:txBody>
      </p:sp>
      <p:sp>
        <p:nvSpPr>
          <p:cNvPr id="2664" name="Google Shape;2664;p91"/>
          <p:cNvSpPr/>
          <p:nvPr/>
        </p:nvSpPr>
        <p:spPr>
          <a:xfrm>
            <a:off x="4593733" y="3281175"/>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Repository</a:t>
            </a:r>
            <a:endParaRPr/>
          </a:p>
          <a:p>
            <a:pPr algn="ctr">
              <a:buClr>
                <a:schemeClr val="lt1"/>
              </a:buClr>
              <a:buSzPts val="1000"/>
            </a:pPr>
            <a:r>
              <a:rPr lang="en-US" sz="1000">
                <a:solidFill>
                  <a:schemeClr val="lt1"/>
                </a:solidFill>
              </a:rPr>
              <a:t>interface</a:t>
            </a:r>
            <a:endParaRPr/>
          </a:p>
        </p:txBody>
      </p:sp>
      <p:sp>
        <p:nvSpPr>
          <p:cNvPr id="2667" name="Google Shape;2667;p91"/>
          <p:cNvSpPr txBox="1"/>
          <p:nvPr/>
        </p:nvSpPr>
        <p:spPr>
          <a:xfrm>
            <a:off x="4832241" y="4730956"/>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2668" name="Google Shape;2668;p91"/>
          <p:cNvSpPr txBox="1"/>
          <p:nvPr/>
        </p:nvSpPr>
        <p:spPr>
          <a:xfrm>
            <a:off x="3669662" y="4214222"/>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JPA</a:t>
            </a:r>
            <a:endParaRPr sz="900"/>
          </a:p>
        </p:txBody>
      </p:sp>
      <p:sp>
        <p:nvSpPr>
          <p:cNvPr id="2673" name="Google Shape;2673;p91"/>
          <p:cNvSpPr/>
          <p:nvPr/>
        </p:nvSpPr>
        <p:spPr>
          <a:xfrm>
            <a:off x="-787320" y="2120718"/>
            <a:ext cx="793807" cy="36933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dirty="0"/>
              <a:t>Spring Data</a:t>
            </a:r>
            <a:endParaRPr dirty="0"/>
          </a:p>
          <a:p>
            <a:pPr>
              <a:buClr>
                <a:srgbClr val="000000"/>
              </a:buClr>
              <a:buSzPts val="900"/>
            </a:pPr>
            <a:r>
              <a:rPr lang="en-US" sz="900" dirty="0"/>
              <a:t>Rest</a:t>
            </a:r>
            <a:endParaRPr sz="900" dirty="0"/>
          </a:p>
        </p:txBody>
      </p:sp>
      <p:cxnSp>
        <p:nvCxnSpPr>
          <p:cNvPr id="2676" name="Google Shape;2676;p91"/>
          <p:cNvCxnSpPr/>
          <p:nvPr/>
        </p:nvCxnSpPr>
        <p:spPr>
          <a:xfrm rot="10800000" flipH="1">
            <a:off x="5070404" y="3648103"/>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5063805" y="4152709"/>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4162975" y="3972421"/>
            <a:ext cx="591300" cy="241800"/>
          </a:xfrm>
          <a:prstGeom prst="curvedConnector2">
            <a:avLst/>
          </a:prstGeom>
          <a:noFill/>
          <a:ln w="9525" cap="flat" cmpd="sng">
            <a:solidFill>
              <a:srgbClr val="BFBFBF"/>
            </a:solidFill>
            <a:prstDash val="solid"/>
            <a:round/>
            <a:headEnd type="none" w="sm" len="sm"/>
            <a:tailEnd type="triangle" w="med" len="med"/>
          </a:ln>
        </p:spPr>
      </p:cxnSp>
      <p:sp>
        <p:nvSpPr>
          <p:cNvPr id="42" name="Google Shape;2658;p91">
            <a:extLst>
              <a:ext uri="{FF2B5EF4-FFF2-40B4-BE49-F238E27FC236}">
                <a16:creationId xmlns:a16="http://schemas.microsoft.com/office/drawing/2014/main" id="{4215D994-CBD4-EC48-9E9F-7D45C384D6E2}"/>
              </a:ext>
            </a:extLst>
          </p:cNvPr>
          <p:cNvSpPr/>
          <p:nvPr/>
        </p:nvSpPr>
        <p:spPr>
          <a:xfrm>
            <a:off x="59385" y="1858886"/>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43" name="Google Shape;2659;p91">
            <a:extLst>
              <a:ext uri="{FF2B5EF4-FFF2-40B4-BE49-F238E27FC236}">
                <a16:creationId xmlns:a16="http://schemas.microsoft.com/office/drawing/2014/main" id="{EA39DE5F-CA51-0743-AED2-B3F973FFA670}"/>
              </a:ext>
            </a:extLst>
          </p:cNvPr>
          <p:cNvSpPr/>
          <p:nvPr/>
        </p:nvSpPr>
        <p:spPr>
          <a:xfrm>
            <a:off x="494828" y="2214562"/>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en-US" sz="1100" b="1"/>
              <a:t>주문</a:t>
            </a:r>
            <a:endParaRPr sz="1100" b="1"/>
          </a:p>
          <a:p>
            <a:pPr algn="ctr">
              <a:buClr>
                <a:srgbClr val="000000"/>
              </a:buClr>
              <a:buSzPts val="1100"/>
            </a:pPr>
            <a:r>
              <a:rPr lang="en-US" sz="1100" b="1"/>
              <a:t>(Order)</a:t>
            </a:r>
            <a:endParaRPr sz="1100" b="1"/>
          </a:p>
        </p:txBody>
      </p:sp>
      <p:sp>
        <p:nvSpPr>
          <p:cNvPr id="44" name="Google Shape;2660;p91">
            <a:extLst>
              <a:ext uri="{FF2B5EF4-FFF2-40B4-BE49-F238E27FC236}">
                <a16:creationId xmlns:a16="http://schemas.microsoft.com/office/drawing/2014/main" id="{D7F10925-8837-054D-B002-F6253DE4DC0D}"/>
              </a:ext>
            </a:extLst>
          </p:cNvPr>
          <p:cNvSpPr/>
          <p:nvPr/>
        </p:nvSpPr>
        <p:spPr>
          <a:xfrm>
            <a:off x="1074253" y="4016503"/>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algn="ctr">
              <a:buClr>
                <a:schemeClr val="lt1"/>
              </a:buClr>
              <a:buSzPts val="900"/>
            </a:pPr>
            <a:r>
              <a:rPr lang="en-US" sz="900">
                <a:solidFill>
                  <a:schemeClr val="lt1"/>
                </a:solidFill>
              </a:rPr>
              <a:t>DAO</a:t>
            </a:r>
            <a:endParaRPr/>
          </a:p>
        </p:txBody>
      </p:sp>
      <p:sp>
        <p:nvSpPr>
          <p:cNvPr id="45" name="Google Shape;2661;p91">
            <a:extLst>
              <a:ext uri="{FF2B5EF4-FFF2-40B4-BE49-F238E27FC236}">
                <a16:creationId xmlns:a16="http://schemas.microsoft.com/office/drawing/2014/main" id="{8B60AC99-4429-F949-A9F6-AC972BF84E38}"/>
              </a:ext>
            </a:extLst>
          </p:cNvPr>
          <p:cNvSpPr/>
          <p:nvPr/>
        </p:nvSpPr>
        <p:spPr>
          <a:xfrm>
            <a:off x="-210977" y="1131591"/>
            <a:ext cx="7078185"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algn="ctr">
              <a:buClr>
                <a:srgbClr val="000000"/>
              </a:buClr>
              <a:buSzPts val="1000"/>
            </a:pPr>
            <a:r>
              <a:rPr lang="en-US" sz="1000" dirty="0"/>
              <a:t>Message broker </a:t>
            </a:r>
          </a:p>
          <a:p>
            <a:pPr algn="ctr">
              <a:buClr>
                <a:srgbClr val="000000"/>
              </a:buClr>
              <a:buSzPts val="1000"/>
            </a:pPr>
            <a:r>
              <a:rPr lang="en-US" altLang="ko-US" sz="1000" dirty="0"/>
              <a:t>(Kafka)</a:t>
            </a:r>
            <a:endParaRPr sz="1000" dirty="0"/>
          </a:p>
        </p:txBody>
      </p:sp>
      <p:pic>
        <p:nvPicPr>
          <p:cNvPr id="46" name="Google Shape;2662;p91" descr="C:\Documents and Settings\이슬예리\바탕 화면\아이콘작업\데이터베이스.png">
            <a:extLst>
              <a:ext uri="{FF2B5EF4-FFF2-40B4-BE49-F238E27FC236}">
                <a16:creationId xmlns:a16="http://schemas.microsoft.com/office/drawing/2014/main" id="{CE8BCD1F-FDDB-8842-A5C9-1CA9DF9ED94D}"/>
              </a:ext>
            </a:extLst>
          </p:cNvPr>
          <p:cNvPicPr preferRelativeResize="0"/>
          <p:nvPr/>
        </p:nvPicPr>
        <p:blipFill rotWithShape="1">
          <a:blip r:embed="rId3">
            <a:alphaModFix/>
          </a:blip>
          <a:srcRect/>
          <a:stretch/>
        </p:blipFill>
        <p:spPr>
          <a:xfrm>
            <a:off x="1183648" y="4560718"/>
            <a:ext cx="318368" cy="247001"/>
          </a:xfrm>
          <a:prstGeom prst="rect">
            <a:avLst/>
          </a:prstGeom>
          <a:noFill/>
          <a:ln>
            <a:noFill/>
          </a:ln>
        </p:spPr>
      </p:pic>
      <p:sp>
        <p:nvSpPr>
          <p:cNvPr id="48" name="Google Shape;2664;p91">
            <a:extLst>
              <a:ext uri="{FF2B5EF4-FFF2-40B4-BE49-F238E27FC236}">
                <a16:creationId xmlns:a16="http://schemas.microsoft.com/office/drawing/2014/main" id="{A4DC33D6-4AE3-3E44-82FE-05EC50D7F3D6}"/>
              </a:ext>
            </a:extLst>
          </p:cNvPr>
          <p:cNvSpPr/>
          <p:nvPr/>
        </p:nvSpPr>
        <p:spPr>
          <a:xfrm>
            <a:off x="859563" y="3391460"/>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Repository</a:t>
            </a:r>
            <a:endParaRPr/>
          </a:p>
          <a:p>
            <a:pPr algn="ctr">
              <a:buClr>
                <a:schemeClr val="lt1"/>
              </a:buClr>
              <a:buSzPts val="1000"/>
            </a:pPr>
            <a:r>
              <a:rPr lang="en-US" sz="1000">
                <a:solidFill>
                  <a:schemeClr val="lt1"/>
                </a:solidFill>
              </a:rPr>
              <a:t>interface</a:t>
            </a:r>
            <a:endParaRPr/>
          </a:p>
        </p:txBody>
      </p:sp>
      <p:sp>
        <p:nvSpPr>
          <p:cNvPr id="51" name="Google Shape;2667;p91">
            <a:extLst>
              <a:ext uri="{FF2B5EF4-FFF2-40B4-BE49-F238E27FC236}">
                <a16:creationId xmlns:a16="http://schemas.microsoft.com/office/drawing/2014/main" id="{509EA81B-A88E-9F4C-8C28-44967AC12F03}"/>
              </a:ext>
            </a:extLst>
          </p:cNvPr>
          <p:cNvSpPr txBox="1"/>
          <p:nvPr/>
        </p:nvSpPr>
        <p:spPr>
          <a:xfrm>
            <a:off x="1098071" y="4841241"/>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52" name="Google Shape;2668;p91">
            <a:extLst>
              <a:ext uri="{FF2B5EF4-FFF2-40B4-BE49-F238E27FC236}">
                <a16:creationId xmlns:a16="http://schemas.microsoft.com/office/drawing/2014/main" id="{A932C70C-A73A-A34B-9196-66C08C2AFE62}"/>
              </a:ext>
            </a:extLst>
          </p:cNvPr>
          <p:cNvSpPr txBox="1"/>
          <p:nvPr/>
        </p:nvSpPr>
        <p:spPr>
          <a:xfrm>
            <a:off x="-64508" y="4324507"/>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JPA</a:t>
            </a:r>
            <a:endParaRPr sz="900"/>
          </a:p>
        </p:txBody>
      </p:sp>
      <p:sp>
        <p:nvSpPr>
          <p:cNvPr id="56" name="Google Shape;2672;p91">
            <a:extLst>
              <a:ext uri="{FF2B5EF4-FFF2-40B4-BE49-F238E27FC236}">
                <a16:creationId xmlns:a16="http://schemas.microsoft.com/office/drawing/2014/main" id="{D10CF12D-CC57-0642-9B81-E76F4550CC7E}"/>
              </a:ext>
            </a:extLst>
          </p:cNvPr>
          <p:cNvSpPr/>
          <p:nvPr/>
        </p:nvSpPr>
        <p:spPr>
          <a:xfrm>
            <a:off x="-76558" y="235336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dirty="0"/>
              <a:t>order</a:t>
            </a:r>
            <a:endParaRPr dirty="0"/>
          </a:p>
        </p:txBody>
      </p:sp>
      <p:cxnSp>
        <p:nvCxnSpPr>
          <p:cNvPr id="60" name="Google Shape;2676;p91">
            <a:extLst>
              <a:ext uri="{FF2B5EF4-FFF2-40B4-BE49-F238E27FC236}">
                <a16:creationId xmlns:a16="http://schemas.microsoft.com/office/drawing/2014/main" id="{0FD6A8B4-0558-0040-8290-B4E4B672A0B6}"/>
              </a:ext>
            </a:extLst>
          </p:cNvPr>
          <p:cNvCxnSpPr/>
          <p:nvPr/>
        </p:nvCxnSpPr>
        <p:spPr>
          <a:xfrm rot="10800000" flipH="1">
            <a:off x="1336234" y="3758388"/>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61" name="Google Shape;2677;p91">
            <a:extLst>
              <a:ext uri="{FF2B5EF4-FFF2-40B4-BE49-F238E27FC236}">
                <a16:creationId xmlns:a16="http://schemas.microsoft.com/office/drawing/2014/main" id="{C20B0743-1ABA-4946-B310-2E10E7FDB8A9}"/>
              </a:ext>
            </a:extLst>
          </p:cNvPr>
          <p:cNvCxnSpPr/>
          <p:nvPr/>
        </p:nvCxnSpPr>
        <p:spPr>
          <a:xfrm>
            <a:off x="1329635" y="4262994"/>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64" name="Google Shape;2680;p91">
            <a:extLst>
              <a:ext uri="{FF2B5EF4-FFF2-40B4-BE49-F238E27FC236}">
                <a16:creationId xmlns:a16="http://schemas.microsoft.com/office/drawing/2014/main" id="{FF9A848F-AB4B-BF47-9E08-DCEBB3198655}"/>
              </a:ext>
            </a:extLst>
          </p:cNvPr>
          <p:cNvCxnSpPr/>
          <p:nvPr/>
        </p:nvCxnSpPr>
        <p:spPr>
          <a:xfrm rot="10800000" flipH="1">
            <a:off x="428805" y="4082706"/>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67" name="Google Shape;2683;p91">
            <a:extLst>
              <a:ext uri="{FF2B5EF4-FFF2-40B4-BE49-F238E27FC236}">
                <a16:creationId xmlns:a16="http://schemas.microsoft.com/office/drawing/2014/main" id="{DAED897D-12B9-9446-8F8C-F25FF4EBD7F1}"/>
              </a:ext>
            </a:extLst>
          </p:cNvPr>
          <p:cNvCxnSpPr>
            <a:cxnSpLocks/>
            <a:endCxn id="40" idx="1"/>
          </p:cNvCxnSpPr>
          <p:nvPr/>
        </p:nvCxnSpPr>
        <p:spPr>
          <a:xfrm flipV="1">
            <a:off x="2584045" y="2419287"/>
            <a:ext cx="882239" cy="721152"/>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8" name="Google Shape;2683;p91">
            <a:extLst>
              <a:ext uri="{FF2B5EF4-FFF2-40B4-BE49-F238E27FC236}">
                <a16:creationId xmlns:a16="http://schemas.microsoft.com/office/drawing/2014/main" id="{CC71F562-4DB6-4943-BED1-BF44852475B1}"/>
              </a:ext>
            </a:extLst>
          </p:cNvPr>
          <p:cNvCxnSpPr>
            <a:cxnSpLocks/>
            <a:stCxn id="2663" idx="0"/>
          </p:cNvCxnSpPr>
          <p:nvPr/>
        </p:nvCxnSpPr>
        <p:spPr>
          <a:xfrm flipH="1" flipV="1">
            <a:off x="6373369" y="1453501"/>
            <a:ext cx="1812" cy="1405478"/>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85" name="Google Shape;2673;p91">
            <a:extLst>
              <a:ext uri="{FF2B5EF4-FFF2-40B4-BE49-F238E27FC236}">
                <a16:creationId xmlns:a16="http://schemas.microsoft.com/office/drawing/2014/main" id="{485E86B5-5090-FE4A-8FFF-AC39CE95E2EE}"/>
              </a:ext>
            </a:extLst>
          </p:cNvPr>
          <p:cNvSpPr/>
          <p:nvPr/>
        </p:nvSpPr>
        <p:spPr>
          <a:xfrm>
            <a:off x="2575674" y="2221379"/>
            <a:ext cx="793807" cy="23079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dirty="0"/>
              <a:t>REST</a:t>
            </a:r>
            <a:endParaRPr sz="900" dirty="0"/>
          </a:p>
        </p:txBody>
      </p:sp>
      <p:sp>
        <p:nvSpPr>
          <p:cNvPr id="88" name="TextBox 87">
            <a:extLst>
              <a:ext uri="{FF2B5EF4-FFF2-40B4-BE49-F238E27FC236}">
                <a16:creationId xmlns:a16="http://schemas.microsoft.com/office/drawing/2014/main" id="{9BF977B1-6551-1C4A-A266-D2B51A87EDBB}"/>
              </a:ext>
            </a:extLst>
          </p:cNvPr>
          <p:cNvSpPr txBox="1"/>
          <p:nvPr/>
        </p:nvSpPr>
        <p:spPr>
          <a:xfrm>
            <a:off x="6332479" y="2261799"/>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cxnSp>
        <p:nvCxnSpPr>
          <p:cNvPr id="90" name="Google Shape;2683;p91">
            <a:extLst>
              <a:ext uri="{FF2B5EF4-FFF2-40B4-BE49-F238E27FC236}">
                <a16:creationId xmlns:a16="http://schemas.microsoft.com/office/drawing/2014/main" id="{CC4C3FAC-C733-F64C-BC0B-32855D7068AC}"/>
              </a:ext>
            </a:extLst>
          </p:cNvPr>
          <p:cNvCxnSpPr>
            <a:cxnSpLocks/>
            <a:endCxn id="56" idx="1"/>
          </p:cNvCxnSpPr>
          <p:nvPr/>
        </p:nvCxnSpPr>
        <p:spPr>
          <a:xfrm>
            <a:off x="-549797" y="2520147"/>
            <a:ext cx="473239" cy="0"/>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2672" name="Google Shape;2672;p91"/>
          <p:cNvSpPr/>
          <p:nvPr/>
        </p:nvSpPr>
        <p:spPr>
          <a:xfrm>
            <a:off x="1916111" y="3091664"/>
            <a:ext cx="675033" cy="333570"/>
          </a:xfrm>
          <a:prstGeom prst="rect">
            <a:avLst/>
          </a:prstGeom>
          <a:solidFill>
            <a:srgbClr val="A6A1D7"/>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ko-KR" altLang="en-US" sz="900" dirty="0"/>
              <a:t>배송을 준비</a:t>
            </a:r>
            <a:endParaRPr dirty="0"/>
          </a:p>
        </p:txBody>
      </p:sp>
      <p:sp>
        <p:nvSpPr>
          <p:cNvPr id="40" name="Google Shape;2672;p91">
            <a:extLst>
              <a:ext uri="{FF2B5EF4-FFF2-40B4-BE49-F238E27FC236}">
                <a16:creationId xmlns:a16="http://schemas.microsoft.com/office/drawing/2014/main" id="{016634F2-FB25-784C-BA2E-4500C908B135}"/>
              </a:ext>
            </a:extLst>
          </p:cNvPr>
          <p:cNvSpPr/>
          <p:nvPr/>
        </p:nvSpPr>
        <p:spPr>
          <a:xfrm>
            <a:off x="3466284" y="225250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ko-KR" altLang="en-US" sz="900" dirty="0"/>
              <a:t>배송</a:t>
            </a:r>
            <a:endParaRPr dirty="0"/>
          </a:p>
        </p:txBody>
      </p:sp>
    </p:spTree>
    <p:extLst>
      <p:ext uri="{BB962C8B-B14F-4D97-AF65-F5344CB8AC3E}">
        <p14:creationId xmlns:p14="http://schemas.microsoft.com/office/powerpoint/2010/main" val="6774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비</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동기 </a:t>
              </a:r>
              <a:r>
                <a:rPr lang="ko-KR" altLang="en-US" sz="1050" dirty="0" err="1">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거래시</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데이터 정합성</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비동기 데이터를 수신 받은 </a:t>
            </a:r>
            <a:r>
              <a:rPr lang="en-US" altLang="ko-KR" sz="1050" dirty="0" err="1">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Callee</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에서 오류 발생시 처리 방법은</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3" name="Rectangle 2"/>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6" name="Rectangle 3"/>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grpSp>
        <p:nvGrpSpPr>
          <p:cNvPr id="4" name="그룹 3"/>
          <p:cNvGrpSpPr/>
          <p:nvPr/>
        </p:nvGrpSpPr>
        <p:grpSpPr>
          <a:xfrm>
            <a:off x="-675456" y="1635646"/>
            <a:ext cx="740571" cy="2736303"/>
            <a:chOff x="467544" y="1635645"/>
            <a:chExt cx="740571" cy="2736303"/>
          </a:xfrm>
        </p:grpSpPr>
        <p:sp>
          <p:nvSpPr>
            <p:cNvPr id="9" name="순서도: 처리 8">
              <a:extLst>
                <a:ext uri="{FF2B5EF4-FFF2-40B4-BE49-F238E27FC236}">
                  <a16:creationId xmlns:a16="http://schemas.microsoft.com/office/drawing/2014/main" id="{690B7D12-AFED-52A3-2159-9605E162886D}"/>
                </a:ext>
              </a:extLst>
            </p:cNvPr>
            <p:cNvSpPr/>
            <p:nvPr/>
          </p:nvSpPr>
          <p:spPr>
            <a:xfrm>
              <a:off x="467544" y="1635645"/>
              <a:ext cx="740571" cy="273630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602655"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2"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grpSp>
        <p:nvGrpSpPr>
          <p:cNvPr id="2" name="그룹 1"/>
          <p:cNvGrpSpPr/>
          <p:nvPr/>
        </p:nvGrpSpPr>
        <p:grpSpPr>
          <a:xfrm>
            <a:off x="3768550" y="1603998"/>
            <a:ext cx="740571" cy="792088"/>
            <a:chOff x="2483768" y="1635646"/>
            <a:chExt cx="740571" cy="792088"/>
          </a:xfrm>
        </p:grpSpPr>
        <p:sp>
          <p:nvSpPr>
            <p:cNvPr id="14" name="순서도: 처리 13">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5" name="TextBox 14">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3" name="그룹 2"/>
          <p:cNvGrpSpPr/>
          <p:nvPr/>
        </p:nvGrpSpPr>
        <p:grpSpPr>
          <a:xfrm>
            <a:off x="1556036" y="1635646"/>
            <a:ext cx="740571" cy="792088"/>
            <a:chOff x="1495390" y="1635646"/>
            <a:chExt cx="740571" cy="792088"/>
          </a:xfrm>
        </p:grpSpPr>
        <p:sp>
          <p:nvSpPr>
            <p:cNvPr id="18" name="순서도: 처리 17">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9" name="TextBox 18">
              <a:extLst>
                <a:ext uri="{FF2B5EF4-FFF2-40B4-BE49-F238E27FC236}">
                  <a16:creationId xmlns:a16="http://schemas.microsoft.com/office/drawing/2014/main" id="{2DA5CF6B-FA14-AA6E-7BD2-2EAE38D84FE9}"/>
                </a:ext>
              </a:extLst>
            </p:cNvPr>
            <p:cNvSpPr txBox="1"/>
            <p:nvPr/>
          </p:nvSpPr>
          <p:spPr>
            <a:xfrm>
              <a:off x="1630501"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24"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6" name="직선 화살표 연결선 5"/>
          <p:cNvCxnSpPr/>
          <p:nvPr/>
        </p:nvCxnSpPr>
        <p:spPr>
          <a:xfrm>
            <a:off x="65115" y="1851670"/>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2289215" y="1923678"/>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5115" y="2211710"/>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2289215" y="2139702"/>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46963" y="2088600"/>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sp>
        <p:nvSpPr>
          <p:cNvPr id="43" name="TextBox 42"/>
          <p:cNvSpPr txBox="1"/>
          <p:nvPr/>
        </p:nvSpPr>
        <p:spPr>
          <a:xfrm>
            <a:off x="579751" y="2211710"/>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grpSp>
        <p:nvGrpSpPr>
          <p:cNvPr id="44" name="그룹 43"/>
          <p:cNvGrpSpPr/>
          <p:nvPr/>
        </p:nvGrpSpPr>
        <p:grpSpPr>
          <a:xfrm>
            <a:off x="3768550" y="2662193"/>
            <a:ext cx="740571" cy="792088"/>
            <a:chOff x="2483768" y="1635646"/>
            <a:chExt cx="740571" cy="792088"/>
          </a:xfrm>
        </p:grpSpPr>
        <p:sp>
          <p:nvSpPr>
            <p:cNvPr id="45" name="순서도: 처리 44">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6" name="TextBox 45">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48" name="그룹 47"/>
          <p:cNvGrpSpPr/>
          <p:nvPr/>
        </p:nvGrpSpPr>
        <p:grpSpPr>
          <a:xfrm>
            <a:off x="1556036" y="2693841"/>
            <a:ext cx="740571" cy="1678109"/>
            <a:chOff x="1495390" y="1635645"/>
            <a:chExt cx="740571" cy="1678109"/>
          </a:xfrm>
        </p:grpSpPr>
        <p:sp>
          <p:nvSpPr>
            <p:cNvPr id="49" name="순서도: 처리 48">
              <a:extLst>
                <a:ext uri="{FF2B5EF4-FFF2-40B4-BE49-F238E27FC236}">
                  <a16:creationId xmlns:a16="http://schemas.microsoft.com/office/drawing/2014/main" id="{BED2006D-3854-1D33-D95A-B20EDD9E3446}"/>
                </a:ext>
              </a:extLst>
            </p:cNvPr>
            <p:cNvSpPr/>
            <p:nvPr/>
          </p:nvSpPr>
          <p:spPr>
            <a:xfrm>
              <a:off x="1495390" y="1635645"/>
              <a:ext cx="740571" cy="1678109"/>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2DA5CF6B-FA14-AA6E-7BD2-2EAE38D84FE9}"/>
                </a:ext>
              </a:extLst>
            </p:cNvPr>
            <p:cNvSpPr txBox="1"/>
            <p:nvPr/>
          </p:nvSpPr>
          <p:spPr>
            <a:xfrm>
              <a:off x="1630501"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52" name="직선 화살표 연결선 51"/>
          <p:cNvCxnSpPr/>
          <p:nvPr/>
        </p:nvCxnSpPr>
        <p:spPr>
          <a:xfrm>
            <a:off x="65115" y="2909865"/>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2289215" y="2981873"/>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65115" y="4197738"/>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a:off x="2289215" y="3197897"/>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846963" y="3146795"/>
            <a:ext cx="375424"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OK</a:t>
            </a:r>
            <a:endParaRPr lang="ko-KR" altLang="en-US" sz="1000" dirty="0">
              <a:latin typeface="KoPub돋움체 Medium" pitchFamily="50" charset="-127"/>
              <a:ea typeface="KoPub돋움체 Medium" pitchFamily="50" charset="-127"/>
            </a:endParaRPr>
          </a:p>
        </p:txBody>
      </p:sp>
      <p:sp>
        <p:nvSpPr>
          <p:cNvPr id="57" name="TextBox 56"/>
          <p:cNvSpPr txBox="1"/>
          <p:nvPr/>
        </p:nvSpPr>
        <p:spPr>
          <a:xfrm>
            <a:off x="579751" y="4197738"/>
            <a:ext cx="41069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Fail</a:t>
            </a:r>
            <a:endParaRPr lang="ko-KR" altLang="en-US" sz="1000" dirty="0">
              <a:latin typeface="KoPub돋움체 Medium" pitchFamily="50" charset="-127"/>
              <a:ea typeface="KoPub돋움체 Medium" pitchFamily="50" charset="-127"/>
            </a:endParaRPr>
          </a:p>
        </p:txBody>
      </p:sp>
      <p:sp>
        <p:nvSpPr>
          <p:cNvPr id="58" name="곱셈 기호 57"/>
          <p:cNvSpPr/>
          <p:nvPr/>
        </p:nvSpPr>
        <p:spPr>
          <a:xfrm>
            <a:off x="386881" y="4074627"/>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59" name="그룹 58"/>
          <p:cNvGrpSpPr/>
          <p:nvPr/>
        </p:nvGrpSpPr>
        <p:grpSpPr>
          <a:xfrm>
            <a:off x="3768550" y="3561676"/>
            <a:ext cx="740571" cy="792088"/>
            <a:chOff x="2483768" y="1635646"/>
            <a:chExt cx="740571" cy="792088"/>
          </a:xfrm>
        </p:grpSpPr>
        <p:sp>
          <p:nvSpPr>
            <p:cNvPr id="60" name="순서도: 처리 59">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1" name="TextBox 60">
              <a:extLst>
                <a:ext uri="{FF2B5EF4-FFF2-40B4-BE49-F238E27FC236}">
                  <a16:creationId xmlns:a16="http://schemas.microsoft.com/office/drawing/2014/main" id="{06F0CB7F-4157-731E-BF89-62BEC7D28F33}"/>
                </a:ext>
              </a:extLst>
            </p:cNvPr>
            <p:cNvSpPr txBox="1"/>
            <p:nvPr/>
          </p:nvSpPr>
          <p:spPr>
            <a:xfrm>
              <a:off x="2618879" y="2067694"/>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2"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cxnSp>
        <p:nvCxnSpPr>
          <p:cNvPr id="63" name="직선 화살표 연결선 62"/>
          <p:cNvCxnSpPr/>
          <p:nvPr/>
        </p:nvCxnSpPr>
        <p:spPr>
          <a:xfrm>
            <a:off x="2289215" y="3795886"/>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296606" y="4021787"/>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11242" y="4021787"/>
            <a:ext cx="41069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Fail</a:t>
            </a:r>
            <a:endParaRPr lang="ko-KR" altLang="en-US" sz="1000" dirty="0">
              <a:latin typeface="KoPub돋움체 Medium" pitchFamily="50" charset="-127"/>
              <a:ea typeface="KoPub돋움체 Medium" pitchFamily="50" charset="-127"/>
            </a:endParaRPr>
          </a:p>
        </p:txBody>
      </p:sp>
      <p:sp>
        <p:nvSpPr>
          <p:cNvPr id="68" name="곱셈 기호 67"/>
          <p:cNvSpPr/>
          <p:nvPr/>
        </p:nvSpPr>
        <p:spPr>
          <a:xfrm>
            <a:off x="2618372" y="3898676"/>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50938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1143000" y="3125436"/>
            <a:ext cx="9144000" cy="2035875"/>
          </a:xfrm>
          <a:prstGeom prst="rect">
            <a:avLst/>
          </a:prstGeom>
          <a:solidFill>
            <a:srgbClr val="F2F2F2"/>
          </a:solidFill>
          <a:ln>
            <a:noFill/>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2653" name="Google Shape;2653;p91"/>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Applying MSA Chassis</a:t>
            </a:r>
            <a:endParaRPr dirty="0"/>
          </a:p>
        </p:txBody>
      </p:sp>
      <p:sp>
        <p:nvSpPr>
          <p:cNvPr id="2658" name="Google Shape;2658;p91"/>
          <p:cNvSpPr/>
          <p:nvPr/>
        </p:nvSpPr>
        <p:spPr>
          <a:xfrm>
            <a:off x="3793555" y="1748601"/>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2659" name="Google Shape;2659;p91"/>
          <p:cNvSpPr/>
          <p:nvPr/>
        </p:nvSpPr>
        <p:spPr>
          <a:xfrm>
            <a:off x="4228998" y="2104277"/>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ko-KR" altLang="en-US" sz="1100" b="1" dirty="0"/>
              <a:t>배송</a:t>
            </a:r>
            <a:endParaRPr sz="1100" b="1" dirty="0"/>
          </a:p>
          <a:p>
            <a:pPr algn="ctr">
              <a:buClr>
                <a:srgbClr val="000000"/>
              </a:buClr>
              <a:buSzPts val="1100"/>
            </a:pPr>
            <a:r>
              <a:rPr lang="en-US" sz="1100" b="1" dirty="0"/>
              <a:t>(Order)</a:t>
            </a:r>
            <a:endParaRPr sz="1100" b="1" dirty="0"/>
          </a:p>
        </p:txBody>
      </p:sp>
      <p:sp>
        <p:nvSpPr>
          <p:cNvPr id="2660" name="Google Shape;2660;p91"/>
          <p:cNvSpPr/>
          <p:nvPr/>
        </p:nvSpPr>
        <p:spPr>
          <a:xfrm>
            <a:off x="4808423" y="3906218"/>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algn="ctr">
              <a:buClr>
                <a:schemeClr val="lt1"/>
              </a:buClr>
              <a:buSzPts val="900"/>
            </a:pPr>
            <a:r>
              <a:rPr lang="en-US" sz="900">
                <a:solidFill>
                  <a:schemeClr val="lt1"/>
                </a:solidFill>
              </a:rPr>
              <a:t>DAO</a:t>
            </a:r>
            <a:endParaRPr/>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4917818" y="4450433"/>
            <a:ext cx="318368" cy="247001"/>
          </a:xfrm>
          <a:prstGeom prst="rect">
            <a:avLst/>
          </a:prstGeom>
          <a:noFill/>
          <a:ln>
            <a:noFill/>
          </a:ln>
        </p:spPr>
      </p:pic>
      <p:sp>
        <p:nvSpPr>
          <p:cNvPr id="2663" name="Google Shape;2663;p91"/>
          <p:cNvSpPr/>
          <p:nvPr/>
        </p:nvSpPr>
        <p:spPr>
          <a:xfrm>
            <a:off x="5853822" y="2858979"/>
            <a:ext cx="1042718"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dirty="0" err="1">
                <a:latin typeface="Malgun Gothic"/>
                <a:ea typeface="Malgun Gothic"/>
                <a:cs typeface="Malgun Gothic"/>
                <a:sym typeface="Malgun Gothic"/>
              </a:rPr>
              <a:t>DeliveryStarted</a:t>
            </a:r>
            <a:endParaRPr sz="900" dirty="0">
              <a:latin typeface="Malgun Gothic"/>
              <a:ea typeface="Malgun Gothic"/>
              <a:cs typeface="Malgun Gothic"/>
              <a:sym typeface="Malgun Gothic"/>
            </a:endParaRPr>
          </a:p>
        </p:txBody>
      </p:sp>
      <p:sp>
        <p:nvSpPr>
          <p:cNvPr id="2664" name="Google Shape;2664;p91"/>
          <p:cNvSpPr/>
          <p:nvPr/>
        </p:nvSpPr>
        <p:spPr>
          <a:xfrm>
            <a:off x="4593733" y="3281175"/>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Repository</a:t>
            </a:r>
            <a:endParaRPr/>
          </a:p>
          <a:p>
            <a:pPr algn="ctr">
              <a:buClr>
                <a:schemeClr val="lt1"/>
              </a:buClr>
              <a:buSzPts val="1000"/>
            </a:pPr>
            <a:r>
              <a:rPr lang="en-US" sz="1000">
                <a:solidFill>
                  <a:schemeClr val="lt1"/>
                </a:solidFill>
              </a:rPr>
              <a:t>interface</a:t>
            </a:r>
            <a:endParaRPr/>
          </a:p>
        </p:txBody>
      </p:sp>
      <p:sp>
        <p:nvSpPr>
          <p:cNvPr id="2667" name="Google Shape;2667;p91"/>
          <p:cNvSpPr txBox="1"/>
          <p:nvPr/>
        </p:nvSpPr>
        <p:spPr>
          <a:xfrm>
            <a:off x="4832241" y="4730956"/>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2668" name="Google Shape;2668;p91"/>
          <p:cNvSpPr txBox="1"/>
          <p:nvPr/>
        </p:nvSpPr>
        <p:spPr>
          <a:xfrm>
            <a:off x="3669662" y="4214222"/>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JPA</a:t>
            </a:r>
            <a:endParaRPr sz="900"/>
          </a:p>
        </p:txBody>
      </p:sp>
      <p:sp>
        <p:nvSpPr>
          <p:cNvPr id="2672" name="Google Shape;2672;p91"/>
          <p:cNvSpPr/>
          <p:nvPr/>
        </p:nvSpPr>
        <p:spPr>
          <a:xfrm>
            <a:off x="3628668" y="2124623"/>
            <a:ext cx="675033" cy="333570"/>
          </a:xfrm>
          <a:prstGeom prst="rect">
            <a:avLst/>
          </a:prstGeom>
          <a:solidFill>
            <a:srgbClr val="A6A1D7"/>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ko-KR" altLang="en-US" sz="900" dirty="0"/>
              <a:t>배송을 준비</a:t>
            </a:r>
            <a:endParaRPr dirty="0"/>
          </a:p>
        </p:txBody>
      </p:sp>
      <p:sp>
        <p:nvSpPr>
          <p:cNvPr id="2673" name="Google Shape;2673;p91"/>
          <p:cNvSpPr/>
          <p:nvPr/>
        </p:nvSpPr>
        <p:spPr>
          <a:xfrm>
            <a:off x="-787320" y="2120718"/>
            <a:ext cx="793807" cy="36933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dirty="0"/>
              <a:t>Spring Data</a:t>
            </a:r>
            <a:endParaRPr dirty="0"/>
          </a:p>
          <a:p>
            <a:pPr>
              <a:buClr>
                <a:srgbClr val="000000"/>
              </a:buClr>
              <a:buSzPts val="900"/>
            </a:pPr>
            <a:r>
              <a:rPr lang="en-US" sz="900" dirty="0"/>
              <a:t>Rest</a:t>
            </a:r>
            <a:endParaRPr sz="900" dirty="0"/>
          </a:p>
        </p:txBody>
      </p:sp>
      <p:cxnSp>
        <p:nvCxnSpPr>
          <p:cNvPr id="2676" name="Google Shape;2676;p91"/>
          <p:cNvCxnSpPr/>
          <p:nvPr/>
        </p:nvCxnSpPr>
        <p:spPr>
          <a:xfrm rot="10800000" flipH="1">
            <a:off x="5070404" y="3648103"/>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5063805" y="4152709"/>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4162975" y="3972421"/>
            <a:ext cx="591300" cy="241800"/>
          </a:xfrm>
          <a:prstGeom prst="curvedConnector2">
            <a:avLst/>
          </a:prstGeom>
          <a:noFill/>
          <a:ln w="9525" cap="flat" cmpd="sng">
            <a:solidFill>
              <a:srgbClr val="BFBFBF"/>
            </a:solidFill>
            <a:prstDash val="solid"/>
            <a:round/>
            <a:headEnd type="none" w="sm" len="sm"/>
            <a:tailEnd type="triangle" w="med" len="med"/>
          </a:ln>
        </p:spPr>
      </p:cxnSp>
      <p:sp>
        <p:nvSpPr>
          <p:cNvPr id="42" name="Google Shape;2658;p91">
            <a:extLst>
              <a:ext uri="{FF2B5EF4-FFF2-40B4-BE49-F238E27FC236}">
                <a16:creationId xmlns:a16="http://schemas.microsoft.com/office/drawing/2014/main" id="{4215D994-CBD4-EC48-9E9F-7D45C384D6E2}"/>
              </a:ext>
            </a:extLst>
          </p:cNvPr>
          <p:cNvSpPr/>
          <p:nvPr/>
        </p:nvSpPr>
        <p:spPr>
          <a:xfrm>
            <a:off x="59385" y="1858886"/>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algn="ctr">
              <a:buClr>
                <a:srgbClr val="000000"/>
              </a:buClr>
              <a:buSzPts val="900"/>
            </a:pPr>
            <a:endParaRPr sz="900"/>
          </a:p>
        </p:txBody>
      </p:sp>
      <p:sp>
        <p:nvSpPr>
          <p:cNvPr id="43" name="Google Shape;2659;p91">
            <a:extLst>
              <a:ext uri="{FF2B5EF4-FFF2-40B4-BE49-F238E27FC236}">
                <a16:creationId xmlns:a16="http://schemas.microsoft.com/office/drawing/2014/main" id="{EA39DE5F-CA51-0743-AED2-B3F973FFA670}"/>
              </a:ext>
            </a:extLst>
          </p:cNvPr>
          <p:cNvSpPr/>
          <p:nvPr/>
        </p:nvSpPr>
        <p:spPr>
          <a:xfrm>
            <a:off x="494828" y="2214562"/>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en-US" sz="1100" b="1"/>
              <a:t>주문</a:t>
            </a:r>
            <a:endParaRPr sz="1100" b="1"/>
          </a:p>
          <a:p>
            <a:pPr algn="ctr">
              <a:buClr>
                <a:srgbClr val="000000"/>
              </a:buClr>
              <a:buSzPts val="1100"/>
            </a:pPr>
            <a:r>
              <a:rPr lang="en-US" sz="1100" b="1"/>
              <a:t>(Order)</a:t>
            </a:r>
            <a:endParaRPr sz="1100" b="1"/>
          </a:p>
        </p:txBody>
      </p:sp>
      <p:sp>
        <p:nvSpPr>
          <p:cNvPr id="44" name="Google Shape;2660;p91">
            <a:extLst>
              <a:ext uri="{FF2B5EF4-FFF2-40B4-BE49-F238E27FC236}">
                <a16:creationId xmlns:a16="http://schemas.microsoft.com/office/drawing/2014/main" id="{D7F10925-8837-054D-B002-F6253DE4DC0D}"/>
              </a:ext>
            </a:extLst>
          </p:cNvPr>
          <p:cNvSpPr/>
          <p:nvPr/>
        </p:nvSpPr>
        <p:spPr>
          <a:xfrm>
            <a:off x="1074253" y="4016503"/>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algn="ctr">
              <a:buClr>
                <a:schemeClr val="lt1"/>
              </a:buClr>
              <a:buSzPts val="900"/>
            </a:pPr>
            <a:r>
              <a:rPr lang="en-US" sz="900">
                <a:solidFill>
                  <a:schemeClr val="lt1"/>
                </a:solidFill>
              </a:rPr>
              <a:t>DAO</a:t>
            </a:r>
            <a:endParaRPr/>
          </a:p>
        </p:txBody>
      </p:sp>
      <p:sp>
        <p:nvSpPr>
          <p:cNvPr id="45" name="Google Shape;2661;p91">
            <a:extLst>
              <a:ext uri="{FF2B5EF4-FFF2-40B4-BE49-F238E27FC236}">
                <a16:creationId xmlns:a16="http://schemas.microsoft.com/office/drawing/2014/main" id="{8B60AC99-4429-F949-A9F6-AC972BF84E38}"/>
              </a:ext>
            </a:extLst>
          </p:cNvPr>
          <p:cNvSpPr/>
          <p:nvPr/>
        </p:nvSpPr>
        <p:spPr>
          <a:xfrm>
            <a:off x="-210977" y="1131591"/>
            <a:ext cx="7078185"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algn="ctr">
              <a:buClr>
                <a:srgbClr val="000000"/>
              </a:buClr>
              <a:buSzPts val="1000"/>
            </a:pPr>
            <a:r>
              <a:rPr lang="en-US" sz="1000" dirty="0"/>
              <a:t>Message broker </a:t>
            </a:r>
          </a:p>
          <a:p>
            <a:pPr algn="ctr">
              <a:buClr>
                <a:srgbClr val="000000"/>
              </a:buClr>
              <a:buSzPts val="1000"/>
            </a:pPr>
            <a:r>
              <a:rPr lang="en-US" altLang="ko-US" sz="1000" dirty="0"/>
              <a:t>(Kafka)</a:t>
            </a:r>
            <a:endParaRPr sz="1000" dirty="0"/>
          </a:p>
        </p:txBody>
      </p:sp>
      <p:pic>
        <p:nvPicPr>
          <p:cNvPr id="46" name="Google Shape;2662;p91" descr="C:\Documents and Settings\이슬예리\바탕 화면\아이콘작업\데이터베이스.png">
            <a:extLst>
              <a:ext uri="{FF2B5EF4-FFF2-40B4-BE49-F238E27FC236}">
                <a16:creationId xmlns:a16="http://schemas.microsoft.com/office/drawing/2014/main" id="{CE8BCD1F-FDDB-8842-A5C9-1CA9DF9ED94D}"/>
              </a:ext>
            </a:extLst>
          </p:cNvPr>
          <p:cNvPicPr preferRelativeResize="0"/>
          <p:nvPr/>
        </p:nvPicPr>
        <p:blipFill rotWithShape="1">
          <a:blip r:embed="rId3">
            <a:alphaModFix/>
          </a:blip>
          <a:srcRect/>
          <a:stretch/>
        </p:blipFill>
        <p:spPr>
          <a:xfrm>
            <a:off x="1183648" y="4560718"/>
            <a:ext cx="318368" cy="247001"/>
          </a:xfrm>
          <a:prstGeom prst="rect">
            <a:avLst/>
          </a:prstGeom>
          <a:noFill/>
          <a:ln>
            <a:noFill/>
          </a:ln>
        </p:spPr>
      </p:pic>
      <p:sp>
        <p:nvSpPr>
          <p:cNvPr id="47" name="Google Shape;2663;p91">
            <a:extLst>
              <a:ext uri="{FF2B5EF4-FFF2-40B4-BE49-F238E27FC236}">
                <a16:creationId xmlns:a16="http://schemas.microsoft.com/office/drawing/2014/main" id="{D671BA44-22D1-4F40-B390-468E335FA313}"/>
              </a:ext>
            </a:extLst>
          </p:cNvPr>
          <p:cNvSpPr/>
          <p:nvPr/>
        </p:nvSpPr>
        <p:spPr>
          <a:xfrm>
            <a:off x="1835417" y="3140437"/>
            <a:ext cx="95368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dirty="0" err="1">
                <a:latin typeface="Malgun Gothic"/>
                <a:ea typeface="Malgun Gothic"/>
                <a:cs typeface="Malgun Gothic"/>
                <a:sym typeface="Malgun Gothic"/>
              </a:rPr>
              <a:t>OrderPlaced</a:t>
            </a:r>
            <a:endParaRPr sz="900" dirty="0">
              <a:latin typeface="Malgun Gothic"/>
              <a:ea typeface="Malgun Gothic"/>
              <a:cs typeface="Malgun Gothic"/>
              <a:sym typeface="Malgun Gothic"/>
            </a:endParaRPr>
          </a:p>
        </p:txBody>
      </p:sp>
      <p:sp>
        <p:nvSpPr>
          <p:cNvPr id="48" name="Google Shape;2664;p91">
            <a:extLst>
              <a:ext uri="{FF2B5EF4-FFF2-40B4-BE49-F238E27FC236}">
                <a16:creationId xmlns:a16="http://schemas.microsoft.com/office/drawing/2014/main" id="{A4DC33D6-4AE3-3E44-82FE-05EC50D7F3D6}"/>
              </a:ext>
            </a:extLst>
          </p:cNvPr>
          <p:cNvSpPr/>
          <p:nvPr/>
        </p:nvSpPr>
        <p:spPr>
          <a:xfrm>
            <a:off x="859563" y="3391460"/>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algn="ctr">
              <a:buClr>
                <a:schemeClr val="lt1"/>
              </a:buClr>
              <a:buSzPts val="1000"/>
            </a:pPr>
            <a:r>
              <a:rPr lang="en-US" sz="1000">
                <a:solidFill>
                  <a:schemeClr val="lt1"/>
                </a:solidFill>
              </a:rPr>
              <a:t>Repository</a:t>
            </a:r>
            <a:endParaRPr/>
          </a:p>
          <a:p>
            <a:pPr algn="ctr">
              <a:buClr>
                <a:schemeClr val="lt1"/>
              </a:buClr>
              <a:buSzPts val="1000"/>
            </a:pPr>
            <a:r>
              <a:rPr lang="en-US" sz="1000">
                <a:solidFill>
                  <a:schemeClr val="lt1"/>
                </a:solidFill>
              </a:rPr>
              <a:t>interface</a:t>
            </a:r>
            <a:endParaRPr/>
          </a:p>
        </p:txBody>
      </p:sp>
      <p:sp>
        <p:nvSpPr>
          <p:cNvPr id="51" name="Google Shape;2667;p91">
            <a:extLst>
              <a:ext uri="{FF2B5EF4-FFF2-40B4-BE49-F238E27FC236}">
                <a16:creationId xmlns:a16="http://schemas.microsoft.com/office/drawing/2014/main" id="{509EA81B-A88E-9F4C-8C28-44967AC12F03}"/>
              </a:ext>
            </a:extLst>
          </p:cNvPr>
          <p:cNvSpPr txBox="1"/>
          <p:nvPr/>
        </p:nvSpPr>
        <p:spPr>
          <a:xfrm>
            <a:off x="1098071" y="4841241"/>
            <a:ext cx="503263"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Database</a:t>
            </a:r>
            <a:endParaRPr sz="900"/>
          </a:p>
        </p:txBody>
      </p:sp>
      <p:sp>
        <p:nvSpPr>
          <p:cNvPr id="52" name="Google Shape;2668;p91">
            <a:extLst>
              <a:ext uri="{FF2B5EF4-FFF2-40B4-BE49-F238E27FC236}">
                <a16:creationId xmlns:a16="http://schemas.microsoft.com/office/drawing/2014/main" id="{A932C70C-A73A-A34B-9196-66C08C2AFE62}"/>
              </a:ext>
            </a:extLst>
          </p:cNvPr>
          <p:cNvSpPr txBox="1"/>
          <p:nvPr/>
        </p:nvSpPr>
        <p:spPr>
          <a:xfrm>
            <a:off x="-64508" y="4324507"/>
            <a:ext cx="1016878" cy="138499"/>
          </a:xfrm>
          <a:prstGeom prst="rect">
            <a:avLst/>
          </a:prstGeom>
          <a:noFill/>
          <a:ln>
            <a:noFill/>
          </a:ln>
        </p:spPr>
        <p:txBody>
          <a:bodyPr spcFirstLastPara="1" wrap="square" lIns="0" tIns="0" rIns="0" bIns="0" anchor="t" anchorCtr="0">
            <a:spAutoFit/>
          </a:bodyPr>
          <a:lstStyle/>
          <a:p>
            <a:pPr algn="ctr">
              <a:buClr>
                <a:srgbClr val="000000"/>
              </a:buClr>
              <a:buSzPts val="900"/>
            </a:pPr>
            <a:r>
              <a:rPr lang="en-US" sz="900"/>
              <a:t>JPA</a:t>
            </a:r>
            <a:endParaRPr sz="900"/>
          </a:p>
        </p:txBody>
      </p:sp>
      <p:sp>
        <p:nvSpPr>
          <p:cNvPr id="54" name="Google Shape;2670;p91">
            <a:extLst>
              <a:ext uri="{FF2B5EF4-FFF2-40B4-BE49-F238E27FC236}">
                <a16:creationId xmlns:a16="http://schemas.microsoft.com/office/drawing/2014/main" id="{CFDA3CC9-C3D7-4146-A913-BF19056EAE3F}"/>
              </a:ext>
            </a:extLst>
          </p:cNvPr>
          <p:cNvSpPr/>
          <p:nvPr/>
        </p:nvSpPr>
        <p:spPr>
          <a:xfrm>
            <a:off x="2401786" y="3410232"/>
            <a:ext cx="738411" cy="366928"/>
          </a:xfrm>
          <a:prstGeom prst="roundRect">
            <a:avLst>
              <a:gd name="adj" fmla="val 16667"/>
            </a:avLst>
          </a:prstGeom>
          <a:solidFill>
            <a:srgbClr val="324144"/>
          </a:solidFill>
          <a:ln>
            <a:noFill/>
          </a:ln>
        </p:spPr>
        <p:txBody>
          <a:bodyPr spcFirstLastPara="1" wrap="square" lIns="0" tIns="0" rIns="0" bIns="0" anchor="ctr" anchorCtr="0">
            <a:noAutofit/>
          </a:bodyPr>
          <a:lstStyle/>
          <a:p>
            <a:pPr algn="ctr">
              <a:buClr>
                <a:schemeClr val="lt1"/>
              </a:buClr>
              <a:buSzPts val="1000"/>
            </a:pPr>
            <a:r>
              <a:rPr lang="en-US" sz="1000" dirty="0">
                <a:solidFill>
                  <a:schemeClr val="lt1"/>
                </a:solidFill>
              </a:rPr>
              <a:t>Message</a:t>
            </a:r>
            <a:endParaRPr dirty="0"/>
          </a:p>
          <a:p>
            <a:pPr algn="ctr">
              <a:buClr>
                <a:schemeClr val="lt1"/>
              </a:buClr>
              <a:buSzPts val="1000"/>
            </a:pPr>
            <a:r>
              <a:rPr lang="en-US" sz="1000" dirty="0">
                <a:solidFill>
                  <a:schemeClr val="lt1"/>
                </a:solidFill>
              </a:rPr>
              <a:t>producer</a:t>
            </a:r>
            <a:endParaRPr dirty="0"/>
          </a:p>
        </p:txBody>
      </p:sp>
      <p:sp>
        <p:nvSpPr>
          <p:cNvPr id="56" name="Google Shape;2672;p91">
            <a:extLst>
              <a:ext uri="{FF2B5EF4-FFF2-40B4-BE49-F238E27FC236}">
                <a16:creationId xmlns:a16="http://schemas.microsoft.com/office/drawing/2014/main" id="{D10CF12D-CC57-0642-9B81-E76F4550CC7E}"/>
              </a:ext>
            </a:extLst>
          </p:cNvPr>
          <p:cNvSpPr/>
          <p:nvPr/>
        </p:nvSpPr>
        <p:spPr>
          <a:xfrm>
            <a:off x="-76558" y="235336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900"/>
            </a:pPr>
            <a:r>
              <a:rPr lang="en-US" sz="900" dirty="0"/>
              <a:t>order</a:t>
            </a:r>
            <a:endParaRPr dirty="0"/>
          </a:p>
        </p:txBody>
      </p:sp>
      <p:cxnSp>
        <p:nvCxnSpPr>
          <p:cNvPr id="60" name="Google Shape;2676;p91">
            <a:extLst>
              <a:ext uri="{FF2B5EF4-FFF2-40B4-BE49-F238E27FC236}">
                <a16:creationId xmlns:a16="http://schemas.microsoft.com/office/drawing/2014/main" id="{0FD6A8B4-0558-0040-8290-B4E4B672A0B6}"/>
              </a:ext>
            </a:extLst>
          </p:cNvPr>
          <p:cNvCxnSpPr/>
          <p:nvPr/>
        </p:nvCxnSpPr>
        <p:spPr>
          <a:xfrm rot="10800000" flipH="1">
            <a:off x="1336234" y="3758388"/>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61" name="Google Shape;2677;p91">
            <a:extLst>
              <a:ext uri="{FF2B5EF4-FFF2-40B4-BE49-F238E27FC236}">
                <a16:creationId xmlns:a16="http://schemas.microsoft.com/office/drawing/2014/main" id="{C20B0743-1ABA-4946-B310-2E10E7FDB8A9}"/>
              </a:ext>
            </a:extLst>
          </p:cNvPr>
          <p:cNvCxnSpPr/>
          <p:nvPr/>
        </p:nvCxnSpPr>
        <p:spPr>
          <a:xfrm>
            <a:off x="1329635" y="4262994"/>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64" name="Google Shape;2680;p91">
            <a:extLst>
              <a:ext uri="{FF2B5EF4-FFF2-40B4-BE49-F238E27FC236}">
                <a16:creationId xmlns:a16="http://schemas.microsoft.com/office/drawing/2014/main" id="{FF9A848F-AB4B-BF47-9E08-DCEBB3198655}"/>
              </a:ext>
            </a:extLst>
          </p:cNvPr>
          <p:cNvCxnSpPr/>
          <p:nvPr/>
        </p:nvCxnSpPr>
        <p:spPr>
          <a:xfrm rot="10800000" flipH="1">
            <a:off x="428805" y="4082706"/>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67" name="Google Shape;2683;p91">
            <a:extLst>
              <a:ext uri="{FF2B5EF4-FFF2-40B4-BE49-F238E27FC236}">
                <a16:creationId xmlns:a16="http://schemas.microsoft.com/office/drawing/2014/main" id="{DAED897D-12B9-9446-8F8C-F25FF4EBD7F1}"/>
              </a:ext>
            </a:extLst>
          </p:cNvPr>
          <p:cNvCxnSpPr>
            <a:cxnSpLocks/>
          </p:cNvCxnSpPr>
          <p:nvPr/>
        </p:nvCxnSpPr>
        <p:spPr>
          <a:xfrm flipH="1" flipV="1">
            <a:off x="2572195" y="1468215"/>
            <a:ext cx="11849" cy="1672223"/>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5" name="Google Shape;2683;p91">
            <a:extLst>
              <a:ext uri="{FF2B5EF4-FFF2-40B4-BE49-F238E27FC236}">
                <a16:creationId xmlns:a16="http://schemas.microsoft.com/office/drawing/2014/main" id="{7B546AAA-14C2-7243-A199-17C38F8079F7}"/>
              </a:ext>
            </a:extLst>
          </p:cNvPr>
          <p:cNvCxnSpPr>
            <a:cxnSpLocks/>
            <a:endCxn id="2672" idx="0"/>
          </p:cNvCxnSpPr>
          <p:nvPr/>
        </p:nvCxnSpPr>
        <p:spPr>
          <a:xfrm>
            <a:off x="3966184" y="1458697"/>
            <a:ext cx="1" cy="665926"/>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8" name="Google Shape;2683;p91">
            <a:extLst>
              <a:ext uri="{FF2B5EF4-FFF2-40B4-BE49-F238E27FC236}">
                <a16:creationId xmlns:a16="http://schemas.microsoft.com/office/drawing/2014/main" id="{CC71F562-4DB6-4943-BED1-BF44852475B1}"/>
              </a:ext>
            </a:extLst>
          </p:cNvPr>
          <p:cNvCxnSpPr>
            <a:cxnSpLocks/>
            <a:stCxn id="2663" idx="0"/>
          </p:cNvCxnSpPr>
          <p:nvPr/>
        </p:nvCxnSpPr>
        <p:spPr>
          <a:xfrm flipH="1" flipV="1">
            <a:off x="6373369" y="1453501"/>
            <a:ext cx="1812" cy="1405478"/>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85" name="Google Shape;2673;p91">
            <a:extLst>
              <a:ext uri="{FF2B5EF4-FFF2-40B4-BE49-F238E27FC236}">
                <a16:creationId xmlns:a16="http://schemas.microsoft.com/office/drawing/2014/main" id="{485E86B5-5090-FE4A-8FFF-AC39CE95E2EE}"/>
              </a:ext>
            </a:extLst>
          </p:cNvPr>
          <p:cNvSpPr/>
          <p:nvPr/>
        </p:nvSpPr>
        <p:spPr>
          <a:xfrm>
            <a:off x="3192374" y="3347255"/>
            <a:ext cx="793807" cy="507791"/>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dirty="0"/>
              <a:t>Spring Cloud Streams</a:t>
            </a:r>
            <a:endParaRPr sz="900" dirty="0"/>
          </a:p>
        </p:txBody>
      </p:sp>
      <p:sp>
        <p:nvSpPr>
          <p:cNvPr id="12" name="TextBox 11">
            <a:extLst>
              <a:ext uri="{FF2B5EF4-FFF2-40B4-BE49-F238E27FC236}">
                <a16:creationId xmlns:a16="http://schemas.microsoft.com/office/drawing/2014/main" id="{F15F3834-F257-E048-8E29-F361C662B3C7}"/>
              </a:ext>
            </a:extLst>
          </p:cNvPr>
          <p:cNvSpPr txBox="1"/>
          <p:nvPr/>
        </p:nvSpPr>
        <p:spPr>
          <a:xfrm>
            <a:off x="2584043" y="2353362"/>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sp>
        <p:nvSpPr>
          <p:cNvPr id="88" name="TextBox 87">
            <a:extLst>
              <a:ext uri="{FF2B5EF4-FFF2-40B4-BE49-F238E27FC236}">
                <a16:creationId xmlns:a16="http://schemas.microsoft.com/office/drawing/2014/main" id="{9BF977B1-6551-1C4A-A266-D2B51A87EDBB}"/>
              </a:ext>
            </a:extLst>
          </p:cNvPr>
          <p:cNvSpPr txBox="1"/>
          <p:nvPr/>
        </p:nvSpPr>
        <p:spPr>
          <a:xfrm>
            <a:off x="6332479" y="2261799"/>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sp>
        <p:nvSpPr>
          <p:cNvPr id="89" name="TextBox 88">
            <a:extLst>
              <a:ext uri="{FF2B5EF4-FFF2-40B4-BE49-F238E27FC236}">
                <a16:creationId xmlns:a16="http://schemas.microsoft.com/office/drawing/2014/main" id="{86A83F0C-B884-9F45-B83D-226DBB6AC23B}"/>
              </a:ext>
            </a:extLst>
          </p:cNvPr>
          <p:cNvSpPr txBox="1"/>
          <p:nvPr/>
        </p:nvSpPr>
        <p:spPr>
          <a:xfrm>
            <a:off x="3565872" y="1628847"/>
            <a:ext cx="402674" cy="253916"/>
          </a:xfrm>
          <a:prstGeom prst="rect">
            <a:avLst/>
          </a:prstGeom>
          <a:noFill/>
        </p:spPr>
        <p:txBody>
          <a:bodyPr wrap="none" rtlCol="0">
            <a:spAutoFit/>
          </a:bodyPr>
          <a:lstStyle/>
          <a:p>
            <a:r>
              <a:rPr kumimoji="1" lang="en-US" altLang="ko-US" sz="1050" dirty="0">
                <a:solidFill>
                  <a:schemeClr val="accent1"/>
                </a:solidFill>
              </a:rPr>
              <a:t>sub</a:t>
            </a:r>
            <a:endParaRPr kumimoji="1" lang="ko-US" altLang="en-US" sz="1050" dirty="0">
              <a:solidFill>
                <a:schemeClr val="accent1"/>
              </a:solidFill>
            </a:endParaRPr>
          </a:p>
        </p:txBody>
      </p:sp>
      <p:cxnSp>
        <p:nvCxnSpPr>
          <p:cNvPr id="90" name="Google Shape;2683;p91">
            <a:extLst>
              <a:ext uri="{FF2B5EF4-FFF2-40B4-BE49-F238E27FC236}">
                <a16:creationId xmlns:a16="http://schemas.microsoft.com/office/drawing/2014/main" id="{CC4C3FAC-C733-F64C-BC0B-32855D7068AC}"/>
              </a:ext>
            </a:extLst>
          </p:cNvPr>
          <p:cNvCxnSpPr>
            <a:cxnSpLocks/>
            <a:endCxn id="56" idx="1"/>
          </p:cNvCxnSpPr>
          <p:nvPr/>
        </p:nvCxnSpPr>
        <p:spPr>
          <a:xfrm>
            <a:off x="-549797" y="2520147"/>
            <a:ext cx="473239" cy="0"/>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6933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7" name="Parallelogram 4"/>
          <p:cNvSpPr/>
          <p:nvPr/>
        </p:nvSpPr>
        <p:spPr>
          <a:xfrm>
            <a:off x="2369280" y="1633"/>
            <a:ext cx="5631721" cy="5143500"/>
          </a:xfrm>
          <a:prstGeom prst="parallelogram">
            <a:avLst>
              <a:gd name="adj" fmla="val 63482"/>
            </a:avLst>
          </a:prstGeom>
          <a:gradFill>
            <a:gsLst>
              <a:gs pos="0">
                <a:srgbClr val="FFC000">
                  <a:lumMod val="50000"/>
                  <a:lumOff val="50000"/>
                </a:srgbClr>
              </a:gs>
              <a:gs pos="60000">
                <a:srgbClr val="F5A749">
                  <a:alpha val="0"/>
                </a:srgbClr>
              </a:gs>
              <a:gs pos="100000">
                <a:srgbClr val="ED7D31">
                  <a:alpha val="80000"/>
                </a:srgbClr>
              </a:gs>
            </a:gsLst>
            <a:lin ang="5400000" scaled="0"/>
          </a:gradFill>
          <a:ln w="12700" cap="flat" cmpd="sng" algn="ctr">
            <a:noFill/>
            <a:prstDash val="solid"/>
            <a:miter lim="800000"/>
          </a:ln>
          <a:effectLst/>
        </p:spPr>
        <p:txBody>
          <a:bodyPr rtlCol="0" anchor="ctr"/>
          <a:lstStyle/>
          <a:p>
            <a:pPr algn="ctr" defTabSz="685783" latinLnBrk="1">
              <a:defRPr/>
            </a:pPr>
            <a:endParaRPr lang="en-IN" sz="1013" kern="1200">
              <a:solidFill>
                <a:prstClr val="white"/>
              </a:solidFill>
              <a:latin typeface="Lato Medium" panose="020F0502020204030203" pitchFamily="34" charset="0"/>
              <a:ea typeface="+mn-ea"/>
            </a:endParaRPr>
          </a:p>
        </p:txBody>
      </p:sp>
      <p:sp>
        <p:nvSpPr>
          <p:cNvPr id="4038" name="Shape 4038"/>
          <p:cNvSpPr txBox="1">
            <a:spLocks noGrp="1"/>
          </p:cNvSpPr>
          <p:nvPr>
            <p:ph type="ctrTitle" idx="4294967295"/>
          </p:nvPr>
        </p:nvSpPr>
        <p:spPr>
          <a:xfrm>
            <a:off x="-146050" y="1185863"/>
            <a:ext cx="7004050" cy="1201737"/>
          </a:xfrm>
          <a:prstGeom prst="rect">
            <a:avLst/>
          </a:prstGeom>
        </p:spPr>
        <p:txBody>
          <a:bodyPr vert="horz" wrap="square" lIns="91425" tIns="91425" rIns="91425" bIns="91425" rtlCol="0" anchor="ctr" anchorCtr="0">
            <a:spAutoFit/>
          </a:bodyPr>
          <a:lstStyle/>
          <a:p>
            <a:pPr>
              <a:lnSpc>
                <a:spcPct val="100000"/>
              </a:lnSpc>
              <a:spcBef>
                <a:spcPts val="0"/>
              </a:spcBef>
            </a:pPr>
            <a:r>
              <a:rPr lang="ko-KR" altLang="en-US" sz="6600" dirty="0">
                <a:solidFill>
                  <a:schemeClr val="bg1"/>
                </a:solidFill>
              </a:rPr>
              <a:t>실습 예제</a:t>
            </a:r>
            <a:endParaRPr lang="en" sz="3600" dirty="0">
              <a:solidFill>
                <a:schemeClr val="bg1"/>
              </a:solidFill>
            </a:endParaRPr>
          </a:p>
        </p:txBody>
      </p:sp>
      <p:sp>
        <p:nvSpPr>
          <p:cNvPr id="5" name="Shape 4040"/>
          <p:cNvSpPr txBox="1">
            <a:spLocks/>
          </p:cNvSpPr>
          <p:nvPr/>
        </p:nvSpPr>
        <p:spPr>
          <a:xfrm>
            <a:off x="116632" y="3236701"/>
            <a:ext cx="3475476" cy="687461"/>
          </a:xfrm>
          <a:prstGeom prst="roundRect">
            <a:avLst>
              <a:gd name="adj" fmla="val 0"/>
            </a:avLst>
          </a:prstGeom>
          <a:gradFill flip="none" rotWithShape="1">
            <a:gsLst>
              <a:gs pos="0">
                <a:schemeClr val="bg1"/>
              </a:gs>
              <a:gs pos="100000">
                <a:schemeClr val="lt1">
                  <a:shade val="100000"/>
                  <a:satMod val="115000"/>
                </a:schemeClr>
              </a:gs>
            </a:gsLst>
            <a:path path="circle">
              <a:fillToRect l="100000" t="100000"/>
            </a:path>
            <a:tileRect r="-100000" b="-100000"/>
          </a:gradFill>
          <a:ln>
            <a:noFill/>
          </a:ln>
        </p:spPr>
        <p:style>
          <a:lnRef idx="2">
            <a:schemeClr val="accent4"/>
          </a:lnRef>
          <a:fillRef idx="1">
            <a:schemeClr val="lt1"/>
          </a:fillRef>
          <a:effectRef idx="0">
            <a:schemeClr val="accent4"/>
          </a:effectRef>
          <a:fontRef idx="minor">
            <a:schemeClr val="dk1"/>
          </a:fontRef>
        </p:style>
        <p:txBody>
          <a:bodyPr vert="horz" lIns="90000" tIns="91425" rIns="90000" bIns="91425" rtlCol="0" anchor="ctr" anchorCtr="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bg2">
                    <a:lumMod val="10000"/>
                  </a:schemeClr>
                </a:solidFill>
                <a:latin typeface="Arial" panose="020B0604020202020204" pitchFamily="34" charset="0"/>
                <a:ea typeface="+mn-ea"/>
                <a:cs typeface="Arial" panose="020B060402020202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bg2">
                    <a:lumMod val="10000"/>
                  </a:schemeClr>
                </a:solidFill>
                <a:latin typeface="Arial" panose="020B0604020202020204" pitchFamily="34" charset="0"/>
                <a:ea typeface="+mn-ea"/>
                <a:cs typeface="Arial" panose="020B0604020202020204" pitchFamily="34" charset="0"/>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nSpc>
                <a:spcPct val="100000"/>
              </a:lnSpc>
              <a:spcBef>
                <a:spcPts val="0"/>
              </a:spcBef>
              <a:buClr>
                <a:schemeClr val="accent4"/>
              </a:buClr>
              <a:buNone/>
            </a:pPr>
            <a:r>
              <a:rPr lang="en-US" sz="1000" dirty="0">
                <a:solidFill>
                  <a:schemeClr val="accent4"/>
                </a:solidFill>
                <a:ea typeface="맑은 고딕" panose="020B0503020000020004" pitchFamily="50" charset="-127"/>
              </a:rPr>
              <a:t>https://</a:t>
            </a:r>
            <a:r>
              <a:rPr lang="en-US" sz="1000" dirty="0" err="1">
                <a:solidFill>
                  <a:schemeClr val="accent4"/>
                </a:solidFill>
                <a:ea typeface="맑은 고딕" panose="020B0503020000020004" pitchFamily="50" charset="-127"/>
              </a:rPr>
              <a:t>github.com</a:t>
            </a:r>
            <a:r>
              <a:rPr lang="en-US" sz="1000" dirty="0">
                <a:solidFill>
                  <a:schemeClr val="accent4"/>
                </a:solidFill>
                <a:ea typeface="맑은 고딕" panose="020B0503020000020004" pitchFamily="50" charset="-127"/>
              </a:rPr>
              <a:t>/</a:t>
            </a:r>
            <a:r>
              <a:rPr lang="en-US" sz="1000" dirty="0" err="1">
                <a:solidFill>
                  <a:schemeClr val="accent4"/>
                </a:solidFill>
                <a:ea typeface="맑은 고딕" panose="020B0503020000020004" pitchFamily="50" charset="-127"/>
              </a:rPr>
              <a:t>msa-ez</a:t>
            </a:r>
            <a:r>
              <a:rPr lang="en-US" sz="1000" dirty="0">
                <a:solidFill>
                  <a:schemeClr val="accent4"/>
                </a:solidFill>
                <a:ea typeface="맑은 고딕" panose="020B0503020000020004" pitchFamily="50" charset="-127"/>
              </a:rPr>
              <a:t>/example-food-delivery</a:t>
            </a:r>
          </a:p>
        </p:txBody>
      </p:sp>
      <p:sp>
        <p:nvSpPr>
          <p:cNvPr id="8" name="Shape 4038"/>
          <p:cNvSpPr txBox="1">
            <a:spLocks/>
          </p:cNvSpPr>
          <p:nvPr/>
        </p:nvSpPr>
        <p:spPr>
          <a:xfrm>
            <a:off x="25532" y="2019369"/>
            <a:ext cx="7003868" cy="738633"/>
          </a:xfrm>
          <a:prstGeom prst="rect">
            <a:avLst/>
          </a:prstGeom>
        </p:spPr>
        <p:txBody>
          <a:bodyPr vert="horz" wrap="square" lIns="91425" tIns="91425" rIns="91425" bIns="91425" rtlCol="0" anchor="ctr" anchorCtr="0">
            <a:spAutoFit/>
          </a:bodyPr>
          <a:lstStyle>
            <a:lvl1pPr algn="l" defTabSz="685800" rtl="0" eaLnBrk="1" latinLnBrk="1" hangingPunct="1">
              <a:lnSpc>
                <a:spcPct val="90000"/>
              </a:lnSpc>
              <a:spcBef>
                <a:spcPct val="0"/>
              </a:spcBef>
              <a:buNone/>
              <a:defRPr sz="3300" b="1" kern="1200">
                <a:solidFill>
                  <a:schemeClr val="tx2">
                    <a:lumMod val="75000"/>
                  </a:schemeClr>
                </a:solidFill>
                <a:latin typeface="Calibri" panose="020F0502020204030204" pitchFamily="34" charset="0"/>
                <a:ea typeface="+mj-ea"/>
                <a:cs typeface="Calibri" panose="020F0502020204030204" pitchFamily="34" charset="0"/>
              </a:defRPr>
            </a:lvl1pPr>
          </a:lstStyle>
          <a:p>
            <a:pPr>
              <a:lnSpc>
                <a:spcPct val="100000"/>
              </a:lnSpc>
              <a:spcBef>
                <a:spcPts val="0"/>
              </a:spcBef>
            </a:pPr>
            <a:r>
              <a:rPr lang="en-US" sz="3600" b="0" dirty="0">
                <a:solidFill>
                  <a:schemeClr val="bg1"/>
                </a:solidFill>
              </a:rPr>
              <a:t>Food Delivery</a:t>
            </a:r>
            <a:endParaRPr lang="en" sz="1600" b="0" dirty="0">
              <a:solidFill>
                <a:schemeClr val="bg1"/>
              </a:solidFill>
            </a:endParaRPr>
          </a:p>
        </p:txBody>
      </p:sp>
      <p:cxnSp>
        <p:nvCxnSpPr>
          <p:cNvPr id="9" name="Straight Connector 546">
            <a:extLst>
              <a:ext uri="{FF2B5EF4-FFF2-40B4-BE49-F238E27FC236}">
                <a16:creationId xmlns:a16="http://schemas.microsoft.com/office/drawing/2014/main" id="{41535303-3EF5-B147-8FC6-8D7F74E1EA4C}"/>
              </a:ext>
            </a:extLst>
          </p:cNvPr>
          <p:cNvCxnSpPr>
            <a:cxnSpLocks/>
          </p:cNvCxnSpPr>
          <p:nvPr/>
        </p:nvCxnSpPr>
        <p:spPr>
          <a:xfrm>
            <a:off x="116633" y="2758001"/>
            <a:ext cx="815365" cy="0"/>
          </a:xfrm>
          <a:prstGeom prst="line">
            <a:avLst/>
          </a:prstGeom>
          <a:noFill/>
          <a:ln w="6350" cap="flat" cmpd="sng" algn="ctr">
            <a:solidFill>
              <a:srgbClr val="FFFF00"/>
            </a:solidFill>
            <a:prstDash val="solid"/>
            <a:miter lim="800000"/>
          </a:ln>
          <a:effectLst/>
        </p:spPr>
      </p:cxnSp>
    </p:spTree>
    <p:extLst>
      <p:ext uri="{BB962C8B-B14F-4D97-AF65-F5344CB8AC3E}">
        <p14:creationId xmlns:p14="http://schemas.microsoft.com/office/powerpoint/2010/main" val="36990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분석</a:t>
            </a:r>
            <a:r>
              <a:rPr kumimoji="1" lang="en-US" altLang="ko-KR" dirty="0"/>
              <a:t>/</a:t>
            </a:r>
            <a:r>
              <a:rPr kumimoji="1" lang="ko-KR" altLang="en-US" dirty="0"/>
              <a:t>설계</a:t>
            </a:r>
          </a:p>
        </p:txBody>
      </p:sp>
      <p:sp>
        <p:nvSpPr>
          <p:cNvPr id="5" name="부제 4"/>
          <p:cNvSpPr>
            <a:spLocks noGrp="1"/>
          </p:cNvSpPr>
          <p:nvPr>
            <p:ph type="subTitle" idx="1"/>
          </p:nvPr>
        </p:nvSpPr>
        <p:spPr/>
        <p:txBody>
          <a:bodyPr/>
          <a:lstStyle/>
          <a:p>
            <a:r>
              <a:rPr kumimoji="1" lang="en-US" altLang="ko-KR" dirty="0"/>
              <a:t>“</a:t>
            </a:r>
            <a:r>
              <a:rPr kumimoji="1" lang="ko-KR" altLang="en-US" dirty="0"/>
              <a:t>배달의 민족</a:t>
            </a:r>
            <a:r>
              <a:rPr kumimoji="1" lang="en-US" altLang="ko-KR" dirty="0"/>
              <a:t>”</a:t>
            </a:r>
            <a:r>
              <a:rPr kumimoji="1" lang="ko-KR" altLang="en-US" dirty="0"/>
              <a:t> </a:t>
            </a:r>
            <a:r>
              <a:rPr kumimoji="1" lang="en-US" altLang="ko-KR" dirty="0"/>
              <a:t>MSA </a:t>
            </a:r>
            <a:r>
              <a:rPr kumimoji="1" lang="ko-KR" altLang="en-US" dirty="0"/>
              <a:t>로 설계</a:t>
            </a:r>
            <a:r>
              <a:rPr kumimoji="1" lang="en-US" altLang="ko-KR" dirty="0"/>
              <a:t>/</a:t>
            </a:r>
            <a:r>
              <a:rPr kumimoji="1" lang="ko-KR" altLang="en-US" dirty="0"/>
              <a:t>구현하기</a:t>
            </a:r>
          </a:p>
        </p:txBody>
      </p:sp>
    </p:spTree>
    <p:extLst>
      <p:ext uri="{BB962C8B-B14F-4D97-AF65-F5344CB8AC3E}">
        <p14:creationId xmlns:p14="http://schemas.microsoft.com/office/powerpoint/2010/main" val="14688042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시나리오</a:t>
            </a:r>
          </a:p>
        </p:txBody>
      </p:sp>
      <p:sp>
        <p:nvSpPr>
          <p:cNvPr id="3" name="내용 개체 틀 2"/>
          <p:cNvSpPr>
            <a:spLocks noGrp="1"/>
          </p:cNvSpPr>
          <p:nvPr>
            <p:ph idx="1"/>
          </p:nvPr>
        </p:nvSpPr>
        <p:spPr/>
        <p:txBody>
          <a:bodyPr>
            <a:normAutofit fontScale="92500"/>
          </a:bodyPr>
          <a:lstStyle/>
          <a:p>
            <a:pPr marL="385763" indent="-385763">
              <a:buFont typeface="+mj-lt"/>
              <a:buAutoNum type="arabicPeriod"/>
            </a:pPr>
            <a:r>
              <a:rPr kumimoji="1" lang="ko-KR" altLang="en-US" dirty="0"/>
              <a:t>고객이 메뉴를 선택하여 주문한다</a:t>
            </a:r>
            <a:endParaRPr kumimoji="1" lang="en-US" altLang="ko-KR" dirty="0"/>
          </a:p>
          <a:p>
            <a:pPr marL="385763" indent="-385763">
              <a:buFont typeface="+mj-lt"/>
              <a:buAutoNum type="arabicPeriod"/>
            </a:pPr>
            <a:r>
              <a:rPr kumimoji="1" lang="ko-KR" altLang="en-US" dirty="0"/>
              <a:t>고객이 결제한다</a:t>
            </a:r>
            <a:endParaRPr kumimoji="1" lang="en-US" altLang="ko-KR" dirty="0"/>
          </a:p>
          <a:p>
            <a:pPr marL="385763" indent="-385763">
              <a:buFont typeface="+mj-lt"/>
              <a:buAutoNum type="arabicPeriod"/>
            </a:pPr>
            <a:r>
              <a:rPr kumimoji="1" lang="ko-KR" altLang="en-US" dirty="0"/>
              <a:t>주문이 되면 주문 내역이 입점상점주인에게 전달된다</a:t>
            </a:r>
            <a:endParaRPr kumimoji="1" lang="en-US" altLang="ko-KR" dirty="0"/>
          </a:p>
          <a:p>
            <a:pPr marL="385763" indent="-385763">
              <a:buFont typeface="+mj-lt"/>
              <a:buAutoNum type="arabicPeriod"/>
            </a:pPr>
            <a:r>
              <a:rPr kumimoji="1" lang="ko-KR" altLang="en-US" dirty="0"/>
              <a:t>상점주인이 확인하여 요리해서 배달 출발한다</a:t>
            </a:r>
            <a:endParaRPr kumimoji="1" lang="en-US" altLang="ko-KR" dirty="0"/>
          </a:p>
          <a:p>
            <a:pPr marL="385763" indent="-385763">
              <a:buFont typeface="+mj-lt"/>
              <a:buAutoNum type="arabicPeriod"/>
            </a:pPr>
            <a:r>
              <a:rPr kumimoji="1" lang="ko-KR" altLang="en-US" dirty="0"/>
              <a:t>고객이 주문을 취소할 수 있다</a:t>
            </a:r>
            <a:endParaRPr kumimoji="1" lang="en-US" altLang="ko-KR" dirty="0"/>
          </a:p>
          <a:p>
            <a:pPr marL="385763" indent="-385763">
              <a:buFont typeface="+mj-lt"/>
              <a:buAutoNum type="arabicPeriod"/>
            </a:pPr>
            <a:r>
              <a:rPr kumimoji="1" lang="ko-KR" altLang="en-US" dirty="0"/>
              <a:t>주문이 취소되면 배달이 취소된다</a:t>
            </a:r>
            <a:endParaRPr kumimoji="1" lang="en-US" altLang="ko-KR" dirty="0"/>
          </a:p>
          <a:p>
            <a:pPr marL="385763" indent="-385763">
              <a:buFont typeface="+mj-lt"/>
              <a:buAutoNum type="arabicPeriod"/>
            </a:pPr>
            <a:r>
              <a:rPr kumimoji="1" lang="ko-KR" altLang="en-US" dirty="0"/>
              <a:t>고객이 주문상태를 중간중간 조회한다</a:t>
            </a:r>
            <a:endParaRPr kumimoji="1" lang="en-US" altLang="ko-KR" dirty="0"/>
          </a:p>
          <a:p>
            <a:pPr marL="385763" indent="-385763">
              <a:buFont typeface="+mj-lt"/>
              <a:buAutoNum type="arabicPeriod"/>
            </a:pPr>
            <a:r>
              <a:rPr kumimoji="1" lang="ko-KR" altLang="en-US" dirty="0"/>
              <a:t>주문상태가 바뀔 때 마다 카톡으로 알림을 보낸다</a:t>
            </a:r>
            <a:endParaRPr kumimoji="1" lang="en-US" altLang="ko-KR" dirty="0"/>
          </a:p>
          <a:p>
            <a:pPr marL="385763" indent="-385763">
              <a:buFont typeface="+mj-lt"/>
              <a:buAutoNum type="arabicPeriod"/>
            </a:pPr>
            <a:endParaRPr kumimoji="1" lang="en-US" altLang="ko-KR" dirty="0"/>
          </a:p>
        </p:txBody>
      </p:sp>
    </p:spTree>
    <p:extLst>
      <p:ext uri="{BB962C8B-B14F-4D97-AF65-F5344CB8AC3E}">
        <p14:creationId xmlns:p14="http://schemas.microsoft.com/office/powerpoint/2010/main" val="2431812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헥사고날 아키텍처 </a:t>
            </a:r>
          </a:p>
        </p:txBody>
      </p:sp>
      <p:sp>
        <p:nvSpPr>
          <p:cNvPr id="4" name="원통[C] 3"/>
          <p:cNvSpPr/>
          <p:nvPr/>
        </p:nvSpPr>
        <p:spPr>
          <a:xfrm rot="5400000">
            <a:off x="3239873" y="-2928513"/>
            <a:ext cx="360947" cy="83930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050" dirty="0"/>
          </a:p>
        </p:txBody>
      </p:sp>
      <p:sp>
        <p:nvSpPr>
          <p:cNvPr id="5" name="TextBox 4"/>
          <p:cNvSpPr txBox="1"/>
          <p:nvPr/>
        </p:nvSpPr>
        <p:spPr>
          <a:xfrm>
            <a:off x="2151479" y="1116326"/>
            <a:ext cx="2560925" cy="253916"/>
          </a:xfrm>
          <a:prstGeom prst="rect">
            <a:avLst/>
          </a:prstGeom>
          <a:noFill/>
        </p:spPr>
        <p:txBody>
          <a:bodyPr wrap="square" rtlCol="0">
            <a:spAutoFit/>
          </a:bodyPr>
          <a:lstStyle/>
          <a:p>
            <a:r>
              <a:rPr kumimoji="1" lang="ko-KR" altLang="en-US" sz="1050" dirty="0">
                <a:solidFill>
                  <a:schemeClr val="bg1"/>
                </a:solidFill>
              </a:rPr>
              <a:t>분산 이벤트 스트림</a:t>
            </a:r>
            <a:r>
              <a:rPr kumimoji="1" lang="en-US" altLang="ko-KR" sz="1050" dirty="0">
                <a:solidFill>
                  <a:schemeClr val="bg1"/>
                </a:solidFill>
              </a:rPr>
              <a:t> (Kafka)</a:t>
            </a:r>
            <a:endParaRPr kumimoji="1" lang="ko-KR" altLang="en-US" sz="1050" dirty="0">
              <a:solidFill>
                <a:schemeClr val="bg1"/>
              </a:solidFill>
            </a:endParaRPr>
          </a:p>
        </p:txBody>
      </p:sp>
      <p:grpSp>
        <p:nvGrpSpPr>
          <p:cNvPr id="43" name="그룹 42"/>
          <p:cNvGrpSpPr/>
          <p:nvPr/>
        </p:nvGrpSpPr>
        <p:grpSpPr>
          <a:xfrm>
            <a:off x="1485532" y="1896920"/>
            <a:ext cx="2031411" cy="1247435"/>
            <a:chOff x="3680661" y="2117559"/>
            <a:chExt cx="3218594" cy="1941094"/>
          </a:xfrm>
        </p:grpSpPr>
        <p:sp>
          <p:nvSpPr>
            <p:cNvPr id="7" name="육각형[H] 6"/>
            <p:cNvSpPr/>
            <p:nvPr/>
          </p:nvSpPr>
          <p:spPr>
            <a:xfrm>
              <a:off x="4134852" y="2117559"/>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pay</a:t>
              </a:r>
              <a:endParaRPr kumimoji="1" lang="ko-KR" altLang="en-US" sz="1050" dirty="0"/>
            </a:p>
          </p:txBody>
        </p:sp>
        <p:sp>
          <p:nvSpPr>
            <p:cNvPr id="11" name="육각형[H] 10"/>
            <p:cNvSpPr/>
            <p:nvPr/>
          </p:nvSpPr>
          <p:spPr>
            <a:xfrm>
              <a:off x="4639176" y="2512596"/>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solidFill>
                    <a:schemeClr val="tx1"/>
                  </a:solidFill>
                </a:rPr>
                <a:t>pay</a:t>
              </a:r>
              <a:endParaRPr kumimoji="1" lang="ko-KR" altLang="en-US" sz="1050" dirty="0">
                <a:solidFill>
                  <a:schemeClr val="tx1"/>
                </a:solidFill>
              </a:endParaRPr>
            </a:p>
          </p:txBody>
        </p:sp>
        <p:sp>
          <p:nvSpPr>
            <p:cNvPr id="16" name="직사각형 15"/>
            <p:cNvSpPr/>
            <p:nvPr/>
          </p:nvSpPr>
          <p:spPr>
            <a:xfrm>
              <a:off x="3680661" y="2326103"/>
              <a:ext cx="1269834" cy="3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a:t>REST Adaptor</a:t>
              </a:r>
              <a:endParaRPr kumimoji="1" lang="ko-KR" altLang="en-US" sz="788" dirty="0"/>
            </a:p>
          </p:txBody>
        </p:sp>
        <p:sp>
          <p:nvSpPr>
            <p:cNvPr id="19" name="직사각형 18"/>
            <p:cNvSpPr/>
            <p:nvPr/>
          </p:nvSpPr>
          <p:spPr>
            <a:xfrm>
              <a:off x="5864038" y="2821465"/>
              <a:ext cx="1035217" cy="5021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a:solidFill>
                    <a:schemeClr val="tx1"/>
                  </a:solidFill>
                </a:rPr>
                <a:t>Kafka Publisher</a:t>
              </a:r>
              <a:endParaRPr kumimoji="1" lang="ko-KR" altLang="en-US" sz="900" dirty="0">
                <a:solidFill>
                  <a:schemeClr val="tx1"/>
                </a:solidFill>
              </a:endParaRPr>
            </a:p>
          </p:txBody>
        </p:sp>
      </p:grpSp>
      <p:sp>
        <p:nvSpPr>
          <p:cNvPr id="6" name="육각형[H] 5"/>
          <p:cNvSpPr/>
          <p:nvPr/>
        </p:nvSpPr>
        <p:spPr>
          <a:xfrm>
            <a:off x="-470075" y="1926680"/>
            <a:ext cx="1437497" cy="1217675"/>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app</a:t>
            </a:r>
            <a:endParaRPr kumimoji="1" lang="ko-KR" altLang="en-US" sz="900" dirty="0"/>
          </a:p>
        </p:txBody>
      </p:sp>
      <p:sp>
        <p:nvSpPr>
          <p:cNvPr id="10" name="육각형[H] 9"/>
          <p:cNvSpPr/>
          <p:nvPr/>
        </p:nvSpPr>
        <p:spPr>
          <a:xfrm>
            <a:off x="-150911" y="2178266"/>
            <a:ext cx="805451" cy="722051"/>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500" dirty="0">
                <a:solidFill>
                  <a:schemeClr val="tx1"/>
                </a:solidFill>
              </a:rPr>
              <a:t>app</a:t>
            </a:r>
            <a:endParaRPr kumimoji="1" lang="ko-KR" altLang="en-US" sz="1500" dirty="0">
              <a:solidFill>
                <a:schemeClr val="tx1"/>
              </a:solidFill>
            </a:endParaRPr>
          </a:p>
        </p:txBody>
      </p:sp>
      <p:sp>
        <p:nvSpPr>
          <p:cNvPr id="14" name="직사각형 13"/>
          <p:cNvSpPr/>
          <p:nvPr/>
        </p:nvSpPr>
        <p:spPr>
          <a:xfrm>
            <a:off x="-931654" y="2366322"/>
            <a:ext cx="769326" cy="221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t>REST Adaptor</a:t>
            </a:r>
            <a:r>
              <a:rPr kumimoji="1" lang="ko-KR" altLang="en-US" sz="750" dirty="0"/>
              <a:t> </a:t>
            </a:r>
          </a:p>
        </p:txBody>
      </p:sp>
      <p:sp>
        <p:nvSpPr>
          <p:cNvPr id="24" name="직사각형 23"/>
          <p:cNvSpPr/>
          <p:nvPr/>
        </p:nvSpPr>
        <p:spPr>
          <a:xfrm>
            <a:off x="-893765" y="2030401"/>
            <a:ext cx="800894" cy="257876"/>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Kafka Listener</a:t>
            </a:r>
          </a:p>
        </p:txBody>
      </p:sp>
      <p:sp>
        <p:nvSpPr>
          <p:cNvPr id="25" name="직사각형 24"/>
          <p:cNvSpPr/>
          <p:nvPr/>
        </p:nvSpPr>
        <p:spPr>
          <a:xfrm>
            <a:off x="577492" y="2413386"/>
            <a:ext cx="648695" cy="3150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Kafka </a:t>
            </a:r>
            <a:r>
              <a:rPr kumimoji="1" lang="en-US" altLang="ko-KR" sz="750" dirty="0" err="1">
                <a:solidFill>
                  <a:schemeClr val="tx1"/>
                </a:solidFill>
              </a:rPr>
              <a:t>publiser</a:t>
            </a:r>
            <a:endParaRPr kumimoji="1" lang="en-US" altLang="ko-KR" sz="750" dirty="0">
              <a:solidFill>
                <a:schemeClr val="tx1"/>
              </a:solidFill>
            </a:endParaRPr>
          </a:p>
        </p:txBody>
      </p:sp>
      <p:cxnSp>
        <p:nvCxnSpPr>
          <p:cNvPr id="27" name="직선 화살표 연결선 26"/>
          <p:cNvCxnSpPr>
            <a:stCxn id="25" idx="0"/>
          </p:cNvCxnSpPr>
          <p:nvPr/>
        </p:nvCxnSpPr>
        <p:spPr>
          <a:xfrm flipH="1" flipV="1">
            <a:off x="894593" y="1448401"/>
            <a:ext cx="7247" cy="96498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24" idx="0"/>
          </p:cNvCxnSpPr>
          <p:nvPr/>
        </p:nvCxnSpPr>
        <p:spPr>
          <a:xfrm flipH="1">
            <a:off x="-493318" y="1461910"/>
            <a:ext cx="12539" cy="56849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그룹 44"/>
          <p:cNvGrpSpPr/>
          <p:nvPr/>
        </p:nvGrpSpPr>
        <p:grpSpPr>
          <a:xfrm>
            <a:off x="6080652" y="2092310"/>
            <a:ext cx="1647914" cy="1238195"/>
            <a:chOff x="9621288" y="2336911"/>
            <a:chExt cx="2570747" cy="1941094"/>
          </a:xfrm>
        </p:grpSpPr>
        <p:sp>
          <p:nvSpPr>
            <p:cNvPr id="9" name="육각형[H] 8"/>
            <p:cNvSpPr/>
            <p:nvPr/>
          </p:nvSpPr>
          <p:spPr>
            <a:xfrm>
              <a:off x="9898013" y="2336911"/>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customer</a:t>
              </a:r>
              <a:endParaRPr kumimoji="1" lang="ko-KR" altLang="en-US" sz="1050" dirty="0"/>
            </a:p>
          </p:txBody>
        </p:sp>
        <p:sp>
          <p:nvSpPr>
            <p:cNvPr id="13" name="육각형[H] 12"/>
            <p:cNvSpPr/>
            <p:nvPr/>
          </p:nvSpPr>
          <p:spPr>
            <a:xfrm>
              <a:off x="10402337" y="2731948"/>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ko-KR" sz="1050" dirty="0">
                  <a:solidFill>
                    <a:schemeClr val="tx1"/>
                  </a:solidFill>
                </a:rPr>
                <a:t>customer</a:t>
              </a:r>
            </a:p>
            <a:p>
              <a:pPr algn="ctr"/>
              <a:r>
                <a:rPr kumimoji="1" lang="en-US" altLang="ko-KR" sz="1050" dirty="0">
                  <a:solidFill>
                    <a:schemeClr val="tx1"/>
                  </a:solidFill>
                </a:rPr>
                <a:t>(python)</a:t>
              </a:r>
              <a:endParaRPr kumimoji="1" lang="ko-KR" altLang="en-US" sz="1050" dirty="0">
                <a:solidFill>
                  <a:schemeClr val="tx1"/>
                </a:solidFill>
              </a:endParaRPr>
            </a:p>
          </p:txBody>
        </p:sp>
        <p:sp>
          <p:nvSpPr>
            <p:cNvPr id="40" name="직사각형 39"/>
            <p:cNvSpPr/>
            <p:nvPr/>
          </p:nvSpPr>
          <p:spPr>
            <a:xfrm>
              <a:off x="9621288" y="2515941"/>
              <a:ext cx="1035217" cy="411080"/>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dirty="0">
                  <a:solidFill>
                    <a:schemeClr val="tx1"/>
                  </a:solidFill>
                </a:rPr>
                <a:t>이벤트 </a:t>
              </a:r>
              <a:endParaRPr kumimoji="1" lang="en-US" altLang="ko-KR" sz="900" dirty="0">
                <a:solidFill>
                  <a:schemeClr val="tx1"/>
                </a:solidFill>
              </a:endParaRPr>
            </a:p>
            <a:p>
              <a:pPr algn="ctr"/>
              <a:r>
                <a:rPr kumimoji="1" lang="ko-KR" altLang="en-US" sz="900" dirty="0">
                  <a:solidFill>
                    <a:schemeClr val="tx1"/>
                  </a:solidFill>
                </a:rPr>
                <a:t>리스너</a:t>
              </a:r>
            </a:p>
          </p:txBody>
        </p:sp>
      </p:grpSp>
      <p:grpSp>
        <p:nvGrpSpPr>
          <p:cNvPr id="44" name="그룹 43"/>
          <p:cNvGrpSpPr/>
          <p:nvPr/>
        </p:nvGrpSpPr>
        <p:grpSpPr>
          <a:xfrm>
            <a:off x="3935092" y="1896919"/>
            <a:ext cx="1863044" cy="1289456"/>
            <a:chOff x="6635414" y="2117559"/>
            <a:chExt cx="2986061" cy="1941094"/>
          </a:xfrm>
        </p:grpSpPr>
        <p:sp>
          <p:nvSpPr>
            <p:cNvPr id="8" name="육각형[H] 7"/>
            <p:cNvSpPr/>
            <p:nvPr/>
          </p:nvSpPr>
          <p:spPr>
            <a:xfrm>
              <a:off x="6902115" y="2117559"/>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store</a:t>
              </a:r>
              <a:endParaRPr kumimoji="1" lang="ko-KR" altLang="en-US" sz="1050" dirty="0"/>
            </a:p>
          </p:txBody>
        </p:sp>
        <p:sp>
          <p:nvSpPr>
            <p:cNvPr id="12" name="육각형[H] 11"/>
            <p:cNvSpPr/>
            <p:nvPr/>
          </p:nvSpPr>
          <p:spPr>
            <a:xfrm>
              <a:off x="7420476" y="2512596"/>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solidFill>
                    <a:schemeClr val="tx1"/>
                  </a:solidFill>
                </a:rPr>
                <a:t>store</a:t>
              </a:r>
              <a:endParaRPr kumimoji="1" lang="ko-KR" altLang="en-US" sz="1050" dirty="0">
                <a:solidFill>
                  <a:schemeClr val="tx1"/>
                </a:solidFill>
              </a:endParaRPr>
            </a:p>
          </p:txBody>
        </p:sp>
        <p:sp>
          <p:nvSpPr>
            <p:cNvPr id="22" name="직사각형 21"/>
            <p:cNvSpPr/>
            <p:nvPr/>
          </p:nvSpPr>
          <p:spPr>
            <a:xfrm>
              <a:off x="6635414" y="2337257"/>
              <a:ext cx="1035217" cy="411080"/>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dirty="0">
                  <a:solidFill>
                    <a:schemeClr val="tx1"/>
                  </a:solidFill>
                </a:rPr>
                <a:t>Kafka Listener</a:t>
              </a:r>
            </a:p>
          </p:txBody>
        </p:sp>
        <p:sp>
          <p:nvSpPr>
            <p:cNvPr id="41" name="직사각형 40"/>
            <p:cNvSpPr/>
            <p:nvPr/>
          </p:nvSpPr>
          <p:spPr>
            <a:xfrm>
              <a:off x="8586258" y="2739723"/>
              <a:ext cx="1035217" cy="5021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dirty="0">
                  <a:solidFill>
                    <a:schemeClr val="tx1"/>
                  </a:solidFill>
                </a:rPr>
                <a:t>Kafka Publisher</a:t>
              </a:r>
              <a:endParaRPr kumimoji="1" lang="ko-KR" altLang="en-US" sz="788" dirty="0">
                <a:solidFill>
                  <a:schemeClr val="tx1"/>
                </a:solidFill>
              </a:endParaRPr>
            </a:p>
          </p:txBody>
        </p:sp>
      </p:grpSp>
      <p:cxnSp>
        <p:nvCxnSpPr>
          <p:cNvPr id="47" name="꺾인 연결선[E] 46"/>
          <p:cNvCxnSpPr>
            <a:stCxn id="53" idx="3"/>
            <a:endCxn id="16" idx="1"/>
          </p:cNvCxnSpPr>
          <p:nvPr/>
        </p:nvCxnSpPr>
        <p:spPr>
          <a:xfrm flipV="1">
            <a:off x="1202689" y="2145631"/>
            <a:ext cx="282842" cy="80106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553995" y="2789184"/>
            <a:ext cx="648695" cy="3150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REST Invoker</a:t>
            </a:r>
          </a:p>
        </p:txBody>
      </p:sp>
      <p:cxnSp>
        <p:nvCxnSpPr>
          <p:cNvPr id="56" name="직선 화살표 연결선 55"/>
          <p:cNvCxnSpPr>
            <a:stCxn id="19" idx="0"/>
          </p:cNvCxnSpPr>
          <p:nvPr/>
        </p:nvCxnSpPr>
        <p:spPr>
          <a:xfrm flipH="1" flipV="1">
            <a:off x="3186778" y="1461910"/>
            <a:ext cx="3477" cy="8873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endCxn id="22" idx="0"/>
          </p:cNvCxnSpPr>
          <p:nvPr/>
        </p:nvCxnSpPr>
        <p:spPr>
          <a:xfrm>
            <a:off x="4243913" y="1448490"/>
            <a:ext cx="14123" cy="5943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endCxn id="40" idx="0"/>
          </p:cNvCxnSpPr>
          <p:nvPr/>
        </p:nvCxnSpPr>
        <p:spPr>
          <a:xfrm flipH="1">
            <a:off x="6412453" y="1459615"/>
            <a:ext cx="1737" cy="74689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41" idx="0"/>
          </p:cNvCxnSpPr>
          <p:nvPr/>
        </p:nvCxnSpPr>
        <p:spPr>
          <a:xfrm flipH="1" flipV="1">
            <a:off x="5473035" y="1474732"/>
            <a:ext cx="2159" cy="83548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8" name="원통[C] 67"/>
          <p:cNvSpPr/>
          <p:nvPr/>
        </p:nvSpPr>
        <p:spPr>
          <a:xfrm>
            <a:off x="-116934"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a:t>mongo</a:t>
            </a:r>
            <a:endParaRPr kumimoji="1" lang="ko-KR" altLang="en-US" sz="900" dirty="0"/>
          </a:p>
        </p:txBody>
      </p:sp>
      <p:sp>
        <p:nvSpPr>
          <p:cNvPr id="69" name="원통[C] 68"/>
          <p:cNvSpPr/>
          <p:nvPr/>
        </p:nvSpPr>
        <p:spPr>
          <a:xfrm>
            <a:off x="2122423"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err="1"/>
              <a:t>mysql</a:t>
            </a:r>
            <a:endParaRPr kumimoji="1" lang="ko-KR" altLang="en-US" sz="900" dirty="0"/>
          </a:p>
        </p:txBody>
      </p:sp>
      <p:sp>
        <p:nvSpPr>
          <p:cNvPr id="70" name="원통[C] 69"/>
          <p:cNvSpPr/>
          <p:nvPr/>
        </p:nvSpPr>
        <p:spPr>
          <a:xfrm>
            <a:off x="4452178"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err="1"/>
              <a:t>mysql</a:t>
            </a:r>
            <a:endParaRPr kumimoji="1" lang="ko-KR" altLang="en-US" sz="1050" dirty="0"/>
          </a:p>
        </p:txBody>
      </p:sp>
      <p:sp>
        <p:nvSpPr>
          <p:cNvPr id="71" name="직사각형 70"/>
          <p:cNvSpPr/>
          <p:nvPr/>
        </p:nvSpPr>
        <p:spPr>
          <a:xfrm>
            <a:off x="3" y="3048179"/>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2" name="꺾인 연결선[E] 71"/>
          <p:cNvCxnSpPr>
            <a:stCxn id="71" idx="2"/>
            <a:endCxn id="68" idx="0"/>
          </p:cNvCxnSpPr>
          <p:nvPr/>
        </p:nvCxnSpPr>
        <p:spPr>
          <a:xfrm rot="5400000">
            <a:off x="161641" y="3337795"/>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2243894" y="3042164"/>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6" name="꺾인 연결선[E] 75"/>
          <p:cNvCxnSpPr/>
          <p:nvPr/>
        </p:nvCxnSpPr>
        <p:spPr>
          <a:xfrm rot="5400000">
            <a:off x="2405532" y="3331780"/>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590048" y="3018101"/>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9" name="꺾인 연결선[E] 78"/>
          <p:cNvCxnSpPr/>
          <p:nvPr/>
        </p:nvCxnSpPr>
        <p:spPr>
          <a:xfrm rot="5400000">
            <a:off x="4751686" y="3307717"/>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51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구현</a:t>
            </a:r>
          </a:p>
        </p:txBody>
      </p:sp>
      <p:sp>
        <p:nvSpPr>
          <p:cNvPr id="5" name="부제 4"/>
          <p:cNvSpPr>
            <a:spLocks noGrp="1"/>
          </p:cNvSpPr>
          <p:nvPr>
            <p:ph type="subTitle" idx="1"/>
          </p:nvPr>
        </p:nvSpPr>
        <p:spPr/>
        <p:txBody>
          <a:bodyPr/>
          <a:lstStyle/>
          <a:p>
            <a:endParaRPr kumimoji="1" lang="ko-KR" altLang="en-US" dirty="0"/>
          </a:p>
        </p:txBody>
      </p:sp>
    </p:spTree>
    <p:extLst>
      <p:ext uri="{BB962C8B-B14F-4D97-AF65-F5344CB8AC3E}">
        <p14:creationId xmlns:p14="http://schemas.microsoft.com/office/powerpoint/2010/main" val="2648585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txBox="1">
            <a:spLocks/>
          </p:cNvSpPr>
          <p:nvPr/>
        </p:nvSpPr>
        <p:spPr>
          <a:xfrm>
            <a:off x="-514350" y="273844"/>
            <a:ext cx="7886700" cy="994172"/>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endParaRPr kumimoji="1" lang="en-US" altLang="ko-KR" sz="4500" dirty="0"/>
          </a:p>
        </p:txBody>
      </p:sp>
      <p:sp>
        <p:nvSpPr>
          <p:cNvPr id="2" name="TextBox 1">
            <a:extLst>
              <a:ext uri="{FF2B5EF4-FFF2-40B4-BE49-F238E27FC236}">
                <a16:creationId xmlns:a16="http://schemas.microsoft.com/office/drawing/2014/main" id="{3BC46927-ACBA-7B45-A4F5-A07F8D9A2C6A}"/>
              </a:ext>
            </a:extLst>
          </p:cNvPr>
          <p:cNvSpPr txBox="1"/>
          <p:nvPr/>
        </p:nvSpPr>
        <p:spPr>
          <a:xfrm>
            <a:off x="-514350" y="525037"/>
            <a:ext cx="6183929" cy="4708981"/>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000" dirty="0">
                <a:solidFill>
                  <a:schemeClr val="accent1"/>
                </a:solidFill>
              </a:rPr>
              <a:t>Unit Microservice Implementation</a:t>
            </a:r>
          </a:p>
          <a:p>
            <a:r>
              <a:rPr kumimoji="1" lang="en-US" altLang="ko-KR" sz="1800" dirty="0"/>
              <a:t>     Spring Boot </a:t>
            </a:r>
            <a:br>
              <a:rPr kumimoji="1" lang="en-US" altLang="ko-KR" sz="1800" dirty="0"/>
            </a:br>
            <a:endParaRPr kumimoji="1" lang="en-US" altLang="ko-KR" sz="1800" dirty="0"/>
          </a:p>
          <a:p>
            <a:pPr marL="342900" indent="-342900">
              <a:buFont typeface="Arial" panose="020B0604020202020204" pitchFamily="34" charset="0"/>
              <a:buChar char="•"/>
            </a:pPr>
            <a:r>
              <a:rPr kumimoji="1" lang="en-US" altLang="ko-KR" sz="2000" dirty="0">
                <a:solidFill>
                  <a:schemeClr val="accent1"/>
                </a:solidFill>
              </a:rPr>
              <a:t>Inter-microservice Communication</a:t>
            </a:r>
          </a:p>
          <a:p>
            <a:pPr lvl="3"/>
            <a:r>
              <a:rPr kumimoji="1" lang="en-US" altLang="ko-KR" sz="1800" dirty="0"/>
              <a:t>     Publish-Subscribe (Saga)</a:t>
            </a:r>
          </a:p>
          <a:p>
            <a:pPr lvl="7"/>
            <a:r>
              <a:rPr kumimoji="1" lang="en-US" altLang="ko-KR" sz="1800" dirty="0"/>
              <a:t>	Event Sourcing</a:t>
            </a:r>
          </a:p>
          <a:p>
            <a:pPr lvl="7"/>
            <a:r>
              <a:rPr kumimoji="1" lang="en-US" altLang="ko-KR" sz="1800" dirty="0"/>
              <a:t>	Correlation</a:t>
            </a:r>
          </a:p>
          <a:p>
            <a:pPr lvl="7"/>
            <a:r>
              <a:rPr kumimoji="1" lang="en-US" altLang="ko-KR" sz="1800" dirty="0"/>
              <a:t>	Compensation</a:t>
            </a:r>
          </a:p>
          <a:p>
            <a:pPr lvl="3"/>
            <a:r>
              <a:rPr kumimoji="1" lang="en-US" altLang="ko-KR" sz="1800" dirty="0"/>
              <a:t>     Request-Response (RPC)</a:t>
            </a:r>
          </a:p>
          <a:p>
            <a:pPr lvl="3"/>
            <a:r>
              <a:rPr kumimoji="1" lang="en-US" altLang="ko-KR" sz="1800" dirty="0"/>
              <a:t>	Service Registry</a:t>
            </a:r>
          </a:p>
          <a:p>
            <a:pPr lvl="3"/>
            <a:r>
              <a:rPr kumimoji="1" lang="en-US" altLang="ko-KR" sz="1800" dirty="0"/>
              <a:t>	Circuit Breaker</a:t>
            </a:r>
            <a:br>
              <a:rPr kumimoji="1" lang="en-US" altLang="ko-KR" sz="1800" dirty="0"/>
            </a:br>
            <a:endParaRPr kumimoji="1" lang="en-US" altLang="ko-KR" sz="1800" dirty="0"/>
          </a:p>
          <a:p>
            <a:pPr marL="342900" indent="-342900">
              <a:buFont typeface="Arial" panose="020B0604020202020204" pitchFamily="34" charset="0"/>
              <a:buChar char="•"/>
            </a:pPr>
            <a:r>
              <a:rPr kumimoji="1" lang="en-US" altLang="ko-KR" sz="2000" dirty="0">
                <a:solidFill>
                  <a:schemeClr val="accent1"/>
                </a:solidFill>
              </a:rPr>
              <a:t>Client-Server Communication</a:t>
            </a:r>
          </a:p>
          <a:p>
            <a:pPr lvl="3"/>
            <a:r>
              <a:rPr kumimoji="1" lang="en-US" altLang="ko-KR" sz="1800" dirty="0"/>
              <a:t>     API Gateway</a:t>
            </a:r>
          </a:p>
          <a:p>
            <a:pPr lvl="3"/>
            <a:r>
              <a:rPr kumimoji="1" lang="en-US" altLang="ko-KR" sz="1800" dirty="0"/>
              <a:t>     Front-end Development</a:t>
            </a:r>
          </a:p>
          <a:p>
            <a:endParaRPr kumimoji="1" lang="ko-Kore-KR" altLang="en-US" sz="2000" dirty="0"/>
          </a:p>
        </p:txBody>
      </p:sp>
    </p:spTree>
    <p:extLst>
      <p:ext uri="{BB962C8B-B14F-4D97-AF65-F5344CB8AC3E}">
        <p14:creationId xmlns:p14="http://schemas.microsoft.com/office/powerpoint/2010/main" val="28306974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운영</a:t>
            </a:r>
          </a:p>
        </p:txBody>
      </p:sp>
      <p:sp>
        <p:nvSpPr>
          <p:cNvPr id="5" name="부제 4"/>
          <p:cNvSpPr>
            <a:spLocks noGrp="1"/>
          </p:cNvSpPr>
          <p:nvPr>
            <p:ph type="subTitle" idx="1"/>
          </p:nvPr>
        </p:nvSpPr>
        <p:spPr/>
        <p:txBody>
          <a:bodyPr/>
          <a:lstStyle/>
          <a:p>
            <a:endParaRPr kumimoji="1" lang="ko-KR" altLang="en-US" dirty="0"/>
          </a:p>
        </p:txBody>
      </p:sp>
    </p:spTree>
    <p:extLst>
      <p:ext uri="{BB962C8B-B14F-4D97-AF65-F5344CB8AC3E}">
        <p14:creationId xmlns:p14="http://schemas.microsoft.com/office/powerpoint/2010/main" val="36485382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27875" y="865179"/>
            <a:ext cx="2400300" cy="3345872"/>
          </a:xfrm>
        </p:spPr>
        <p:txBody>
          <a:bodyPr vert="horz" lIns="91440" tIns="45720" rIns="91440" bIns="45720" rtlCol="0" anchor="ctr">
            <a:normAutofit/>
          </a:bodyPr>
          <a:lstStyle/>
          <a:p>
            <a:pPr defTabSz="914400" latinLnBrk="0"/>
            <a:r>
              <a:rPr kumimoji="1" lang="en-US" altLang="ko-KR" sz="2400">
                <a:solidFill>
                  <a:srgbClr val="FFFFFF"/>
                </a:solidFill>
                <a:latin typeface="+mj-lt"/>
                <a:cs typeface="+mj-cs"/>
              </a:rPr>
              <a:t>Recommended Books</a:t>
            </a:r>
          </a:p>
        </p:txBody>
      </p:sp>
      <p:sp>
        <p:nvSpPr>
          <p:cNvPr id="3" name="내용 개체 틀 2"/>
          <p:cNvSpPr>
            <a:spLocks noGrp="1"/>
          </p:cNvSpPr>
          <p:nvPr>
            <p:ph idx="10"/>
          </p:nvPr>
        </p:nvSpPr>
        <p:spPr>
          <a:xfrm>
            <a:off x="2192481" y="443508"/>
            <a:ext cx="5179868" cy="4189214"/>
          </a:xfrm>
        </p:spPr>
        <p:txBody>
          <a:bodyPr vert="horz" lIns="91440" tIns="45720" rIns="91440" bIns="45720" rtlCol="0" anchor="ctr">
            <a:normAutofit/>
          </a:bodyPr>
          <a:lstStyle/>
          <a:p>
            <a:pPr indent="-228600" defTabSz="914400" latinLnBrk="0">
              <a:lnSpc>
                <a:spcPct val="90000"/>
              </a:lnSpc>
              <a:spcBef>
                <a:spcPts val="0"/>
              </a:spcBef>
              <a:spcAft>
                <a:spcPts val="600"/>
              </a:spcAft>
            </a:pPr>
            <a:r>
              <a:rPr lang="en-US" altLang="ko-KR" b="1" dirty="0">
                <a:solidFill>
                  <a:schemeClr val="tx1"/>
                </a:solidFill>
                <a:latin typeface="+mn-lt"/>
                <a:cs typeface="+mn-cs"/>
              </a:rPr>
              <a:t>Overall MSA Design patterns: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hlinkClick r:id="rId2"/>
              </a:rPr>
              <a:t>https://www.manning.com/books/microservices-patterns</a:t>
            </a:r>
            <a:r>
              <a:rPr lang="en-US" altLang="ko-KR" dirty="0">
                <a:solidFill>
                  <a:schemeClr val="tx1"/>
                </a:solidFill>
                <a:latin typeface="+mn-lt"/>
                <a:cs typeface="+mn-cs"/>
              </a:rPr>
              <a:t/>
            </a:r>
            <a:br>
              <a:rPr lang="en-US" altLang="ko-KR" dirty="0">
                <a:solidFill>
                  <a:schemeClr val="tx1"/>
                </a:solidFill>
                <a:latin typeface="+mn-lt"/>
                <a:cs typeface="+mn-cs"/>
              </a:rPr>
            </a:br>
            <a:endParaRPr lang="en-US" altLang="ko-KR"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Microservice decomposition strategy:</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DDD distilled: </a:t>
            </a:r>
            <a:r>
              <a:rPr lang="en-US" altLang="ko-KR" dirty="0">
                <a:solidFill>
                  <a:schemeClr val="tx1"/>
                </a:solidFill>
                <a:latin typeface="+mn-lt"/>
                <a:cs typeface="+mn-cs"/>
                <a:hlinkClick r:id="rId3"/>
              </a:rPr>
              <a:t>https://www.oreilly.com/library/view/domain-driven-design-distilled/9780134434964/</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Event Storming: </a:t>
            </a:r>
            <a:r>
              <a:rPr lang="en-US" altLang="ko-KR" dirty="0">
                <a:solidFill>
                  <a:schemeClr val="tx1"/>
                </a:solidFill>
                <a:latin typeface="+mn-lt"/>
                <a:cs typeface="+mn-cs"/>
                <a:hlinkClick r:id="rId4"/>
              </a:rPr>
              <a:t>https://leanpub.com/introducing_eventstorming</a:t>
            </a:r>
            <a:r>
              <a:rPr lang="en-US" altLang="ko-KR" dirty="0">
                <a:solidFill>
                  <a:schemeClr val="tx1"/>
                </a:solidFill>
                <a:latin typeface="+mn-lt"/>
                <a:cs typeface="+mn-cs"/>
              </a:rPr>
              <a:t/>
            </a:r>
            <a:br>
              <a:rPr lang="en-US" altLang="ko-KR" dirty="0">
                <a:solidFill>
                  <a:schemeClr val="tx1"/>
                </a:solidFill>
                <a:latin typeface="+mn-lt"/>
                <a:cs typeface="+mn-cs"/>
              </a:rPr>
            </a:br>
            <a:endParaRPr lang="en-US" altLang="ko-KR" b="1"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API design and REST: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hlinkClick r:id="rId5"/>
              </a:rPr>
              <a:t>http://pepa.holla.cz/wp-cont…/…/2016/01/REST-in-Practice.pdf</a:t>
            </a:r>
            <a:endParaRPr lang="en-US" altLang="ko-KR" dirty="0">
              <a:solidFill>
                <a:schemeClr val="tx1"/>
              </a:solidFill>
              <a:latin typeface="+mn-lt"/>
              <a:cs typeface="+mn-cs"/>
            </a:endParaRPr>
          </a:p>
          <a:p>
            <a:pPr indent="-228600" defTabSz="914400" latinLnBrk="0">
              <a:lnSpc>
                <a:spcPct val="90000"/>
              </a:lnSpc>
              <a:spcBef>
                <a:spcPts val="0"/>
              </a:spcBef>
              <a:spcAft>
                <a:spcPts val="600"/>
              </a:spcAft>
            </a:pPr>
            <a:endParaRPr lang="en-US" altLang="ko-KR" b="1"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Database Design in MSA: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Lightly: </a:t>
            </a:r>
          </a:p>
          <a:p>
            <a:pPr marL="0" indent="-228600" defTabSz="914400" latinLnBrk="0">
              <a:lnSpc>
                <a:spcPct val="90000"/>
              </a:lnSpc>
              <a:spcBef>
                <a:spcPts val="0"/>
              </a:spcBef>
              <a:spcAft>
                <a:spcPts val="600"/>
              </a:spcAft>
            </a:pPr>
            <a:r>
              <a:rPr lang="en-US" altLang="ko-KR" spc="-50" dirty="0">
                <a:solidFill>
                  <a:schemeClr val="tx1"/>
                </a:solidFill>
                <a:latin typeface="+mn-lt"/>
                <a:cs typeface="+mn-cs"/>
              </a:rPr>
              <a:t>       </a:t>
            </a:r>
            <a:r>
              <a:rPr lang="en-US" altLang="ko-KR" spc="-30" dirty="0">
                <a:solidFill>
                  <a:schemeClr val="tx1"/>
                </a:solidFill>
                <a:latin typeface="+mn-lt"/>
                <a:cs typeface="+mn-cs"/>
                <a:hlinkClick r:id="rId6"/>
              </a:rPr>
              <a:t>https://www.confluent.io/wp-content/uploads/2016/08/Making_Sense_of_Stream_Processing_Confluent_1.pdf</a:t>
            </a:r>
            <a:r>
              <a:rPr lang="en-US" altLang="ko-KR" spc="-50" dirty="0">
                <a:solidFill>
                  <a:schemeClr val="tx1"/>
                </a:solidFill>
                <a:latin typeface="+mn-lt"/>
                <a:cs typeface="+mn-cs"/>
              </a:rPr>
              <a:t/>
            </a:r>
            <a:br>
              <a:rPr lang="en-US" altLang="ko-KR" spc="-50" dirty="0">
                <a:solidFill>
                  <a:schemeClr val="tx1"/>
                </a:solidFill>
                <a:latin typeface="+mn-lt"/>
                <a:cs typeface="+mn-cs"/>
              </a:rPr>
            </a:br>
            <a:r>
              <a:rPr lang="en-US" altLang="ko-KR" spc="-50" dirty="0">
                <a:solidFill>
                  <a:schemeClr val="tx1"/>
                </a:solidFill>
                <a:latin typeface="+mn-lt"/>
                <a:cs typeface="+mn-cs"/>
              </a:rPr>
              <a:t>     </a:t>
            </a:r>
            <a:r>
              <a:rPr lang="en-US" altLang="ko-KR" dirty="0">
                <a:solidFill>
                  <a:schemeClr val="tx1"/>
                </a:solidFill>
                <a:latin typeface="+mn-lt"/>
                <a:cs typeface="+mn-cs"/>
              </a:rPr>
              <a:t>- Deep dive: </a:t>
            </a:r>
          </a:p>
          <a:p>
            <a:pPr marL="0" indent="-228600" defTabSz="914400" latinLnBrk="0">
              <a:lnSpc>
                <a:spcPct val="90000"/>
              </a:lnSpc>
              <a:spcBef>
                <a:spcPts val="0"/>
              </a:spcBef>
              <a:spcAft>
                <a:spcPts val="600"/>
              </a:spcAft>
            </a:pPr>
            <a:r>
              <a:rPr lang="en-US" altLang="ko-KR" spc="-50" dirty="0">
                <a:solidFill>
                  <a:schemeClr val="tx1"/>
                </a:solidFill>
                <a:latin typeface="+mn-lt"/>
                <a:cs typeface="+mn-cs"/>
              </a:rPr>
              <a:t>       </a:t>
            </a:r>
            <a:r>
              <a:rPr lang="en-US" altLang="ko-KR" spc="-30" dirty="0">
                <a:solidFill>
                  <a:schemeClr val="tx1"/>
                </a:solidFill>
                <a:latin typeface="+mn-lt"/>
                <a:cs typeface="+mn-cs"/>
                <a:hlinkClick r:id="rId7"/>
              </a:rPr>
              <a:t>https://dataintensive.net/?fbclid=IwAR3OSWkhqRjLI9gBoMpbsk-QGxeLpTYVXIJVCSaw_A5eYrBDc0piKSm4pMM</a:t>
            </a:r>
            <a:endParaRPr lang="en-US" altLang="ko-KR" spc="-30" dirty="0">
              <a:solidFill>
                <a:schemeClr val="tx1"/>
              </a:solidFill>
              <a:latin typeface="+mn-lt"/>
              <a:cs typeface="+mn-cs"/>
            </a:endParaRPr>
          </a:p>
        </p:txBody>
      </p:sp>
    </p:spTree>
    <p:extLst>
      <p:ext uri="{BB962C8B-B14F-4D97-AF65-F5344CB8AC3E}">
        <p14:creationId xmlns:p14="http://schemas.microsoft.com/office/powerpoint/2010/main" val="579533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598458" y="2341276"/>
            <a:ext cx="2743540" cy="1339887"/>
          </a:xfrm>
        </p:spPr>
        <p:txBody>
          <a:bodyPr vert="horz" lIns="91440" tIns="45720" rIns="91440" bIns="45720" rtlCol="0" anchor="t">
            <a:normAutofit/>
          </a:bodyPr>
          <a:lstStyle/>
          <a:p>
            <a:pPr defTabSz="914400" latinLnBrk="0"/>
            <a:r>
              <a:rPr kumimoji="1" lang="en-US" altLang="ko-KR" sz="3100" dirty="0">
                <a:solidFill>
                  <a:srgbClr val="FFFFFF"/>
                </a:solidFill>
                <a:latin typeface="+mj-lt"/>
                <a:cs typeface="+mj-cs"/>
              </a:rPr>
              <a:t>MSA School</a:t>
            </a:r>
          </a:p>
        </p:txBody>
      </p:sp>
      <p:pic>
        <p:nvPicPr>
          <p:cNvPr id="5" name="그림 4">
            <a:extLst>
              <a:ext uri="{FF2B5EF4-FFF2-40B4-BE49-F238E27FC236}">
                <a16:creationId xmlns:a16="http://schemas.microsoft.com/office/drawing/2014/main" id="{5F9A222D-CCF3-774F-9283-7AD25E342679}"/>
              </a:ext>
            </a:extLst>
          </p:cNvPr>
          <p:cNvPicPr>
            <a:picLocks noChangeAspect="1"/>
          </p:cNvPicPr>
          <p:nvPr/>
        </p:nvPicPr>
        <p:blipFill>
          <a:blip r:embed="rId2"/>
          <a:stretch>
            <a:fillRect/>
          </a:stretch>
        </p:blipFill>
        <p:spPr>
          <a:xfrm>
            <a:off x="3300687" y="1419622"/>
            <a:ext cx="4268413" cy="2753125"/>
          </a:xfrm>
          <a:custGeom>
            <a:avLst/>
            <a:gdLst/>
            <a:ahLst/>
            <a:cxnLst/>
            <a:rect l="l" t="t" r="r" b="b"/>
            <a:pathLst>
              <a:path w="5017317" h="5380277">
                <a:moveTo>
                  <a:pt x="0" y="0"/>
                </a:moveTo>
                <a:lnTo>
                  <a:pt x="5017317" y="0"/>
                </a:lnTo>
                <a:lnTo>
                  <a:pt x="5017317" y="5380277"/>
                </a:lnTo>
                <a:lnTo>
                  <a:pt x="0" y="5380277"/>
                </a:lnTo>
                <a:close/>
              </a:path>
            </a:pathLst>
          </a:custGeom>
        </p:spPr>
      </p:pic>
      <p:sp>
        <p:nvSpPr>
          <p:cNvPr id="10" name="내용 개체 틀 2">
            <a:extLst>
              <a:ext uri="{FF2B5EF4-FFF2-40B4-BE49-F238E27FC236}">
                <a16:creationId xmlns:a16="http://schemas.microsoft.com/office/drawing/2014/main" id="{B362A996-A219-F749-9AE5-CF2138EFE727}"/>
              </a:ext>
            </a:extLst>
          </p:cNvPr>
          <p:cNvSpPr txBox="1">
            <a:spLocks/>
          </p:cNvSpPr>
          <p:nvPr/>
        </p:nvSpPr>
        <p:spPr>
          <a:xfrm>
            <a:off x="3182376" y="769546"/>
            <a:ext cx="2743540" cy="358166"/>
          </a:xfrm>
          <a:prstGeom prst="rect">
            <a:avLst/>
          </a:prstGeom>
        </p:spPr>
        <p:txBody>
          <a:bodyPr vert="horz" lIns="91440" tIns="45720" rIns="91440" bIns="45720" rtlCol="0" anchor="b">
            <a:normAutofit/>
          </a:bodyPr>
          <a:lstStyle>
            <a:lvl1pPr marL="171450" indent="-171450" algn="l" defTabSz="685800" rtl="0" eaLnBrk="1" latinLnBrk="1" hangingPunct="1">
              <a:lnSpc>
                <a:spcPct val="100000"/>
              </a:lnSpc>
              <a:spcBef>
                <a:spcPts val="750"/>
              </a:spcBef>
              <a:buClr>
                <a:schemeClr val="tx2"/>
              </a:buClr>
              <a:buFont typeface="Arial" panose="020B0604020202020204" pitchFamily="34" charset="0"/>
              <a:buChar char="•"/>
              <a:defRPr sz="1200" kern="1200">
                <a:solidFill>
                  <a:schemeClr val="bg2">
                    <a:lumMod val="10000"/>
                  </a:schemeClr>
                </a:solidFill>
                <a:latin typeface="Arial" panose="020B0604020202020204" pitchFamily="34" charset="0"/>
                <a:ea typeface="+mn-ea"/>
                <a:cs typeface="Arial" panose="020B060402020202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600" kern="1200">
                <a:solidFill>
                  <a:schemeClr val="bg2">
                    <a:lumMod val="10000"/>
                  </a:schemeClr>
                </a:solidFill>
                <a:latin typeface="Arial" panose="020B0604020202020204" pitchFamily="34" charset="0"/>
                <a:ea typeface="+mn-ea"/>
                <a:cs typeface="Arial" panose="020B0604020202020204" pitchFamily="34" charset="0"/>
              </a:defRPr>
            </a:lvl2pPr>
            <a:lvl3pPr marL="857250" indent="-171450" algn="l" defTabSz="685800" rtl="0" eaLnBrk="1" latinLnBrk="1" hangingPunct="1">
              <a:lnSpc>
                <a:spcPct val="90000"/>
              </a:lnSpc>
              <a:spcBef>
                <a:spcPts val="375"/>
              </a:spcBef>
              <a:buFont typeface="Arial" panose="020B0604020202020204" pitchFamily="34" charset="0"/>
              <a:buChar char="•"/>
              <a:defRPr sz="1400" kern="1200">
                <a:solidFill>
                  <a:schemeClr val="bg2">
                    <a:lumMod val="10000"/>
                  </a:schemeClr>
                </a:solidFill>
                <a:latin typeface="Arial" panose="020B0604020202020204" pitchFamily="34" charset="0"/>
                <a:ea typeface="+mn-ea"/>
                <a:cs typeface="Arial" panose="020B0604020202020204" pitchFamily="34" charset="0"/>
              </a:defRPr>
            </a:lvl3pPr>
            <a:lvl4pPr marL="1200150" indent="-171450" algn="l" defTabSz="685800" rtl="0" eaLnBrk="1" latinLnBrk="1" hangingPunct="1">
              <a:lnSpc>
                <a:spcPct val="90000"/>
              </a:lnSpc>
              <a:spcBef>
                <a:spcPts val="375"/>
              </a:spcBef>
              <a:buFont typeface="Arial" panose="020B0604020202020204" pitchFamily="34" charset="0"/>
              <a:buChar char="•"/>
              <a:defRPr sz="1200" kern="1200">
                <a:solidFill>
                  <a:schemeClr val="bg2">
                    <a:lumMod val="10000"/>
                  </a:schemeClr>
                </a:solidFill>
                <a:latin typeface="Arial" panose="020B0604020202020204" pitchFamily="34" charset="0"/>
                <a:ea typeface="+mn-ea"/>
                <a:cs typeface="Arial" panose="020B0604020202020204" pitchFamily="34" charset="0"/>
              </a:defRPr>
            </a:lvl4pPr>
            <a:lvl5pPr marL="1543050" indent="-171450" algn="l" defTabSz="685800" rtl="0" eaLnBrk="1" latinLnBrk="1" hangingPunct="1">
              <a:lnSpc>
                <a:spcPct val="90000"/>
              </a:lnSpc>
              <a:spcBef>
                <a:spcPts val="375"/>
              </a:spcBef>
              <a:buFont typeface="Arial" panose="020B0604020202020204" pitchFamily="34" charset="0"/>
              <a:buChar char="•"/>
              <a:defRPr sz="1100" kern="1200">
                <a:solidFill>
                  <a:schemeClr val="bg2">
                    <a:lumMod val="10000"/>
                  </a:schemeClr>
                </a:solidFill>
                <a:latin typeface="Arial" panose="020B0604020202020204" pitchFamily="34" charset="0"/>
                <a:ea typeface="+mn-ea"/>
                <a:cs typeface="Arial" panose="020B0604020202020204" pitchFamily="34" charset="0"/>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latinLnBrk="0">
              <a:lnSpc>
                <a:spcPct val="90000"/>
              </a:lnSpc>
              <a:spcBef>
                <a:spcPts val="1000"/>
              </a:spcBef>
              <a:buNone/>
            </a:pPr>
            <a:r>
              <a:rPr lang="en-US" altLang="ko-KR" sz="1400" b="1" spc="-30" dirty="0" err="1">
                <a:solidFill>
                  <a:schemeClr val="accent1"/>
                </a:solidFill>
                <a:latin typeface="+mn-lt"/>
                <a:cs typeface="+mn-cs"/>
              </a:rPr>
              <a:t>msaschool.io</a:t>
            </a:r>
            <a:endParaRPr lang="en-US" altLang="ko-KR" sz="1400" spc="-30" dirty="0">
              <a:solidFill>
                <a:schemeClr val="accent1"/>
              </a:solidFill>
              <a:latin typeface="+mn-lt"/>
              <a:cs typeface="+mn-cs"/>
            </a:endParaRPr>
          </a:p>
        </p:txBody>
      </p:sp>
    </p:spTree>
    <p:extLst>
      <p:ext uri="{BB962C8B-B14F-4D97-AF65-F5344CB8AC3E}">
        <p14:creationId xmlns:p14="http://schemas.microsoft.com/office/powerpoint/2010/main" val="251935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9" name="순서도: 처리 8">
            <a:extLst>
              <a:ext uri="{FF2B5EF4-FFF2-40B4-BE49-F238E27FC236}">
                <a16:creationId xmlns:a16="http://schemas.microsoft.com/office/drawing/2014/main" id="{690B7D12-AFED-52A3-2159-9605E162886D}"/>
              </a:ext>
            </a:extLst>
          </p:cNvPr>
          <p:cNvSpPr/>
          <p:nvPr/>
        </p:nvSpPr>
        <p:spPr>
          <a:xfrm>
            <a:off x="-675456"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540345"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1" name="화살표: 갈매기형 수장 32">
            <a:extLst>
              <a:ext uri="{FF2B5EF4-FFF2-40B4-BE49-F238E27FC236}">
                <a16:creationId xmlns:a16="http://schemas.microsoft.com/office/drawing/2014/main" id="{CA3F9EEC-E131-0A04-EAD1-603CF7756AE3}"/>
              </a:ext>
            </a:extLst>
          </p:cNvPr>
          <p:cNvSpPr/>
          <p:nvPr/>
        </p:nvSpPr>
        <p:spPr>
          <a:xfrm rot="16200000">
            <a:off x="-48519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2" name="순서도: 처리 11">
            <a:extLst>
              <a:ext uri="{FF2B5EF4-FFF2-40B4-BE49-F238E27FC236}">
                <a16:creationId xmlns:a16="http://schemas.microsoft.com/office/drawing/2014/main" id="{68B7F220-3B05-3C4F-9BE6-B5841E8C6CFE}"/>
              </a:ext>
            </a:extLst>
          </p:cNvPr>
          <p:cNvSpPr/>
          <p:nvPr/>
        </p:nvSpPr>
        <p:spPr>
          <a:xfrm>
            <a:off x="1340769"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3" name="TextBox 12">
            <a:extLst>
              <a:ext uri="{FF2B5EF4-FFF2-40B4-BE49-F238E27FC236}">
                <a16:creationId xmlns:a16="http://schemas.microsoft.com/office/drawing/2014/main" id="{06F0CB7F-4157-731E-BF89-62BEC7D28F33}"/>
              </a:ext>
            </a:extLst>
          </p:cNvPr>
          <p:cNvSpPr txBox="1"/>
          <p:nvPr/>
        </p:nvSpPr>
        <p:spPr>
          <a:xfrm>
            <a:off x="1475879"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4" name="화살표: 갈매기형 수장 45">
            <a:extLst>
              <a:ext uri="{FF2B5EF4-FFF2-40B4-BE49-F238E27FC236}">
                <a16:creationId xmlns:a16="http://schemas.microsoft.com/office/drawing/2014/main" id="{370055AE-F93A-DEA0-B539-74F0DEAE17D6}"/>
              </a:ext>
            </a:extLst>
          </p:cNvPr>
          <p:cNvSpPr/>
          <p:nvPr/>
        </p:nvSpPr>
        <p:spPr>
          <a:xfrm rot="16200000">
            <a:off x="1531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sp>
        <p:nvSpPr>
          <p:cNvPr id="15" name="순서도: 처리 14">
            <a:extLst>
              <a:ext uri="{FF2B5EF4-FFF2-40B4-BE49-F238E27FC236}">
                <a16:creationId xmlns:a16="http://schemas.microsoft.com/office/drawing/2014/main" id="{BED2006D-3854-1D33-D95A-B20EDD9E3446}"/>
              </a:ext>
            </a:extLst>
          </p:cNvPr>
          <p:cNvSpPr/>
          <p:nvPr/>
        </p:nvSpPr>
        <p:spPr>
          <a:xfrm>
            <a:off x="352391"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6" name="TextBox 15">
            <a:extLst>
              <a:ext uri="{FF2B5EF4-FFF2-40B4-BE49-F238E27FC236}">
                <a16:creationId xmlns:a16="http://schemas.microsoft.com/office/drawing/2014/main" id="{2DA5CF6B-FA14-AA6E-7BD2-2EAE38D84FE9}"/>
              </a:ext>
            </a:extLst>
          </p:cNvPr>
          <p:cNvSpPr txBox="1"/>
          <p:nvPr/>
        </p:nvSpPr>
        <p:spPr>
          <a:xfrm>
            <a:off x="487501"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60">
            <a:extLst>
              <a:ext uri="{FF2B5EF4-FFF2-40B4-BE49-F238E27FC236}">
                <a16:creationId xmlns:a16="http://schemas.microsoft.com/office/drawing/2014/main" id="{1C0B715E-E61A-0F99-2611-3AB03562A442}"/>
              </a:ext>
            </a:extLst>
          </p:cNvPr>
          <p:cNvSpPr/>
          <p:nvPr/>
        </p:nvSpPr>
        <p:spPr>
          <a:xfrm rot="16200000">
            <a:off x="542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201757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3905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59711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B1EF8B3-A1D9-4308-A44A-40D85E734F92}"/>
              </a:ext>
            </a:extLst>
          </p:cNvPr>
          <p:cNvSpPr>
            <a:spLocks noGrp="1"/>
          </p:cNvSpPr>
          <p:nvPr>
            <p:ph type="title"/>
          </p:nvPr>
        </p:nvSpPr>
        <p:spPr/>
        <p:txBody>
          <a:bodyPr/>
          <a:lstStyle/>
          <a:p>
            <a:r>
              <a:rPr lang="en-US" altLang="ko-KR" dirty="0"/>
              <a:t>MSA</a:t>
            </a:r>
            <a:r>
              <a:rPr lang="ko-KR" altLang="en-US" dirty="0"/>
              <a:t> 란</a:t>
            </a:r>
          </a:p>
        </p:txBody>
      </p:sp>
      <p:sp>
        <p:nvSpPr>
          <p:cNvPr id="4" name="내용 개체 틀 3">
            <a:extLst>
              <a:ext uri="{FF2B5EF4-FFF2-40B4-BE49-F238E27FC236}">
                <a16:creationId xmlns:a16="http://schemas.microsoft.com/office/drawing/2014/main" id="{6BB50284-2995-43C9-83A6-5F13059BFFCE}"/>
              </a:ext>
            </a:extLst>
          </p:cNvPr>
          <p:cNvSpPr>
            <a:spLocks noGrp="1"/>
          </p:cNvSpPr>
          <p:nvPr>
            <p:ph idx="1"/>
          </p:nvPr>
        </p:nvSpPr>
        <p:spPr/>
        <p:txBody>
          <a:bodyPr/>
          <a:lstStyle/>
          <a:p>
            <a:r>
              <a:rPr lang="ko-KR" altLang="en-US" dirty="0"/>
              <a:t>기존 교안</a:t>
            </a:r>
            <a:endParaRPr lang="en-US" altLang="ko-KR" dirty="0"/>
          </a:p>
          <a:p>
            <a:r>
              <a:rPr lang="ko-KR" altLang="en-US" dirty="0"/>
              <a:t>계좌 동기화 방안</a:t>
            </a:r>
            <a:endParaRPr lang="en-US" altLang="ko-KR" dirty="0"/>
          </a:p>
          <a:p>
            <a:r>
              <a:rPr lang="ko-KR" altLang="en-US" dirty="0"/>
              <a:t>변경되어야 하는 사고</a:t>
            </a:r>
            <a:endParaRPr lang="en-US" altLang="ko-KR" dirty="0"/>
          </a:p>
          <a:p>
            <a:r>
              <a:rPr lang="ko-KR" altLang="en-US" dirty="0"/>
              <a:t>내가 할 수 있는 것</a:t>
            </a:r>
            <a:endParaRPr lang="en-US" altLang="ko-KR" dirty="0"/>
          </a:p>
          <a:p>
            <a:r>
              <a:rPr lang="ko-KR" altLang="en-US" dirty="0"/>
              <a:t>분산 트랜잭션</a:t>
            </a:r>
            <a:endParaRPr lang="en-US" altLang="ko-KR" dirty="0"/>
          </a:p>
          <a:p>
            <a:r>
              <a:rPr lang="ko-KR" altLang="en-US" dirty="0" err="1"/>
              <a:t>공무주</a:t>
            </a:r>
            <a:r>
              <a:rPr lang="ko-KR" altLang="en-US" dirty="0"/>
              <a:t> 청약</a:t>
            </a:r>
            <a:endParaRPr lang="en-US" altLang="ko-KR" dirty="0"/>
          </a:p>
          <a:p>
            <a:r>
              <a:rPr lang="ko-KR" altLang="en-US" dirty="0"/>
              <a:t>민트 통합 할까</a:t>
            </a:r>
            <a:endParaRPr lang="en-US" altLang="ko-KR" dirty="0"/>
          </a:p>
          <a:p>
            <a:endParaRPr lang="ko-KR" altLang="en-US" dirty="0"/>
          </a:p>
        </p:txBody>
      </p:sp>
    </p:spTree>
    <p:extLst>
      <p:ext uri="{BB962C8B-B14F-4D97-AF65-F5344CB8AC3E}">
        <p14:creationId xmlns:p14="http://schemas.microsoft.com/office/powerpoint/2010/main" val="53628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819472" y="195487"/>
            <a:ext cx="6463945" cy="196319"/>
            <a:chOff x="514406" y="258683"/>
            <a:chExt cx="7397427" cy="261758"/>
          </a:xfrm>
        </p:grpSpPr>
        <p:sp>
          <p:nvSpPr>
            <p:cNvPr id="51" name="텍스트 개체 틀 12"/>
            <p:cNvSpPr txBox="1">
              <a:spLocks/>
            </p:cNvSpPr>
            <p:nvPr/>
          </p:nvSpPr>
          <p:spPr>
            <a:xfrm>
              <a:off x="575016" y="324530"/>
              <a:ext cx="7336817" cy="195911"/>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1. 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4" name="직각 삼각형 53"/>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grpSp>
        <p:nvGrpSpPr>
          <p:cNvPr id="3" name="그룹 2">
            <a:extLst>
              <a:ext uri="{FF2B5EF4-FFF2-40B4-BE49-F238E27FC236}">
                <a16:creationId xmlns:a16="http://schemas.microsoft.com/office/drawing/2014/main" id="{A951C6F8-0E81-A3A4-6ECD-62CCB9B67B2B}"/>
              </a:ext>
            </a:extLst>
          </p:cNvPr>
          <p:cNvGrpSpPr/>
          <p:nvPr/>
        </p:nvGrpSpPr>
        <p:grpSpPr>
          <a:xfrm>
            <a:off x="-819472" y="1275606"/>
            <a:ext cx="7596844" cy="3405146"/>
            <a:chOff x="1123224" y="1275606"/>
            <a:chExt cx="6797148" cy="3405146"/>
          </a:xfrm>
        </p:grpSpPr>
        <p:sp>
          <p:nvSpPr>
            <p:cNvPr id="49" name="직사각형 377">
              <a:extLst>
                <a:ext uri="{FF2B5EF4-FFF2-40B4-BE49-F238E27FC236}">
                  <a16:creationId xmlns:a16="http://schemas.microsoft.com/office/drawing/2014/main" id="{AA29ED28-A6C1-4C86-8563-DEF527A7E6AC}"/>
                </a:ext>
              </a:extLst>
            </p:cNvPr>
            <p:cNvSpPr>
              <a:spLocks noChangeArrowheads="1"/>
            </p:cNvSpPr>
            <p:nvPr/>
          </p:nvSpPr>
          <p:spPr bwMode="auto">
            <a:xfrm>
              <a:off x="1184068" y="1278371"/>
              <a:ext cx="4624461"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en-US" altLang="ko-KR" sz="1275" kern="1200">
                  <a:solidFill>
                    <a:prstClr val="black"/>
                  </a:solidFill>
                  <a:latin typeface="KoPub돋움체 Medium"/>
                  <a:ea typeface="KoPub돋움체 Light" panose="02020603020101020101" pitchFamily="18" charset="-127"/>
                  <a:cs typeface="+mn-cs"/>
                </a:rPr>
                <a:t>Monolithic </a:t>
              </a:r>
              <a:r>
                <a:rPr kumimoji="1" lang="ko-KR" altLang="en-US" sz="1275" kern="1200">
                  <a:solidFill>
                    <a:prstClr val="black"/>
                  </a:solidFill>
                  <a:latin typeface="KoPub돋움체 Medium"/>
                  <a:ea typeface="KoPub돋움체 Light" panose="02020603020101020101" pitchFamily="18" charset="-127"/>
                  <a:cs typeface="+mn-cs"/>
                </a:rPr>
                <a:t>과 </a:t>
              </a:r>
              <a:r>
                <a:rPr kumimoji="1" lang="en-US" altLang="ko-KR" sz="1275" kern="1200">
                  <a:solidFill>
                    <a:prstClr val="black"/>
                  </a:solidFill>
                  <a:latin typeface="KoPub돋움체 Medium"/>
                  <a:ea typeface="KoPub돋움체 Light" panose="02020603020101020101" pitchFamily="18" charset="-127"/>
                  <a:cs typeface="+mn-cs"/>
                </a:rPr>
                <a:t>Microservice</a:t>
              </a:r>
              <a:r>
                <a:rPr kumimoji="1" lang="ko-KR" altLang="en-US" sz="1275" kern="1200">
                  <a:solidFill>
                    <a:prstClr val="black"/>
                  </a:solidFill>
                  <a:latin typeface="KoPub돋움체 Medium"/>
                  <a:ea typeface="KoPub돋움체 Light" panose="02020603020101020101" pitchFamily="18" charset="-127"/>
                  <a:cs typeface="+mn-cs"/>
                </a:rPr>
                <a:t> </a:t>
              </a:r>
              <a:r>
                <a:rPr kumimoji="1" lang="en-US" altLang="ko-KR" sz="1275" kern="1200" err="1">
                  <a:solidFill>
                    <a:prstClr val="black"/>
                  </a:solidFill>
                  <a:latin typeface="KoPub돋움체 Medium"/>
                  <a:ea typeface="KoPub돋움체 Light" panose="02020603020101020101" pitchFamily="18" charset="-127"/>
                  <a:cs typeface="+mn-cs"/>
                </a:rPr>
                <a:t>아키텍처</a:t>
              </a:r>
              <a:r>
                <a:rPr kumimoji="1" lang="en-US" altLang="ko-KR" sz="1275" kern="1200">
                  <a:solidFill>
                    <a:prstClr val="black"/>
                  </a:solidFill>
                  <a:latin typeface="KoPub돋움체 Medium"/>
                  <a:ea typeface="KoPub돋움체 Light" panose="02020603020101020101" pitchFamily="18" charset="-127"/>
                  <a:cs typeface="+mn-cs"/>
                </a:rPr>
                <a:t> </a:t>
              </a:r>
              <a:r>
                <a:rPr kumimoji="1" lang="en-US" altLang="ko-KR" sz="1275" kern="1200" err="1">
                  <a:solidFill>
                    <a:prstClr val="black"/>
                  </a:solidFill>
                  <a:latin typeface="KoPub돋움체 Medium"/>
                  <a:ea typeface="KoPub돋움체 Light" panose="02020603020101020101" pitchFamily="18" charset="-127"/>
                  <a:cs typeface="+mn-cs"/>
                </a:rPr>
                <a:t>비교</a:t>
              </a:r>
              <a:endParaRPr kumimoji="1" lang="ko-KR" altLang="en-US" sz="1275" kern="1200">
                <a:solidFill>
                  <a:prstClr val="black"/>
                </a:solidFill>
                <a:latin typeface="KoPub돋움체 Medium"/>
                <a:ea typeface="KoPub돋움체 Light" panose="02020603020101020101" pitchFamily="18" charset="-127"/>
                <a:cs typeface="+mn-cs"/>
              </a:endParaRPr>
            </a:p>
          </p:txBody>
        </p:sp>
        <p:sp>
          <p:nvSpPr>
            <p:cNvPr id="50" name="직사각형 49">
              <a:extLst>
                <a:ext uri="{FF2B5EF4-FFF2-40B4-BE49-F238E27FC236}">
                  <a16:creationId xmlns:a16="http://schemas.microsoft.com/office/drawing/2014/main" id="{50D50941-9944-448C-B158-74399B55B202}"/>
                </a:ext>
              </a:extLst>
            </p:cNvPr>
            <p:cNvSpPr/>
            <p:nvPr/>
          </p:nvSpPr>
          <p:spPr>
            <a:xfrm>
              <a:off x="1191016" y="1575407"/>
              <a:ext cx="4617513" cy="31053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1350" kern="1200">
                <a:solidFill>
                  <a:prstClr val="white"/>
                </a:solidFill>
                <a:latin typeface="KoPub돋움체 Medium"/>
                <a:ea typeface="KoPub돋움체 Light" panose="02020603020101020101" pitchFamily="18" charset="-127"/>
              </a:endParaRPr>
            </a:p>
          </p:txBody>
        </p:sp>
        <p:sp>
          <p:nvSpPr>
            <p:cNvPr id="52" name="직사각형 377">
              <a:extLst>
                <a:ext uri="{FF2B5EF4-FFF2-40B4-BE49-F238E27FC236}">
                  <a16:creationId xmlns:a16="http://schemas.microsoft.com/office/drawing/2014/main" id="{9FCD82D2-6719-41BB-BE9E-3B7F7806818C}"/>
                </a:ext>
              </a:extLst>
            </p:cNvPr>
            <p:cNvSpPr>
              <a:spLocks noChangeArrowheads="1"/>
            </p:cNvSpPr>
            <p:nvPr/>
          </p:nvSpPr>
          <p:spPr bwMode="auto">
            <a:xfrm>
              <a:off x="5922150" y="1275606"/>
              <a:ext cx="1998222"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ko-KR" altLang="en-US" sz="1350" kern="1200">
                  <a:solidFill>
                    <a:prstClr val="black"/>
                  </a:solidFill>
                  <a:latin typeface="KoPub돋움체 Medium"/>
                  <a:ea typeface="KoPub돋움체 Light" panose="02020603020101020101" pitchFamily="18" charset="-127"/>
                  <a:cs typeface="+mn-cs"/>
                </a:rPr>
                <a:t>주요특징</a:t>
              </a:r>
            </a:p>
          </p:txBody>
        </p:sp>
        <p:sp>
          <p:nvSpPr>
            <p:cNvPr id="53" name="직사각형 52">
              <a:extLst>
                <a:ext uri="{FF2B5EF4-FFF2-40B4-BE49-F238E27FC236}">
                  <a16:creationId xmlns:a16="http://schemas.microsoft.com/office/drawing/2014/main" id="{0969549A-2E93-47D3-8868-CD0D196A23E8}"/>
                </a:ext>
              </a:extLst>
            </p:cNvPr>
            <p:cNvSpPr/>
            <p:nvPr/>
          </p:nvSpPr>
          <p:spPr>
            <a:xfrm>
              <a:off x="5922150" y="1572642"/>
              <a:ext cx="1998222" cy="151216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분할 및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Bounded Context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정의</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도메인 주도 개발</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결합도를</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낮추고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응집도를</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높이며</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ko-KR" altLang="en-US" sz="900" b="1" kern="1200">
                  <a:solidFill>
                    <a:srgbClr val="FF0000"/>
                  </a:solidFill>
                  <a:latin typeface="KoPub돋움체 Medium"/>
                  <a:ea typeface="KoPub돋움체 Light" panose="02020603020101020101" pitchFamily="18" charset="-127"/>
                </a:rPr>
                <a:t>단일책임원칙</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에 의한 명확한 기능</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역할</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정의</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(CBD)</a:t>
              </a: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각각의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마이크로서비스</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별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DB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모델</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재설계를</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통해</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기능</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및 </a:t>
              </a:r>
              <a:r>
                <a:rPr kumimoji="1" lang="en-US" altLang="ko-KR" sz="900" b="1" kern="1200" err="1">
                  <a:solidFill>
                    <a:srgbClr val="FF0000"/>
                  </a:solidFill>
                  <a:latin typeface="KoPub돋움체 Medium"/>
                  <a:ea typeface="KoPub돋움체 Light" panose="02020603020101020101" pitchFamily="18" charset="-127"/>
                </a:rPr>
                <a:t>데이터가</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일관성있게</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분할될</a:t>
              </a:r>
              <a:r>
                <a:rPr kumimoji="1" lang="en-US" altLang="ko-KR" sz="900" b="1" kern="1200">
                  <a:solidFill>
                    <a:srgbClr val="FF0000"/>
                  </a:solidFill>
                  <a:latin typeface="KoPub돋움체 Medium"/>
                  <a:ea typeface="KoPub돋움체 Light" panose="02020603020101020101" pitchFamily="18" charset="-127"/>
                </a:rPr>
                <a:t> 수 </a:t>
              </a:r>
              <a:r>
                <a:rPr kumimoji="1" lang="en-US" altLang="ko-KR" sz="900" b="1" kern="1200" err="1">
                  <a:solidFill>
                    <a:srgbClr val="FF0000"/>
                  </a:solidFill>
                  <a:latin typeface="KoPub돋움체 Medium"/>
                  <a:ea typeface="KoPub돋움체 Light" panose="02020603020101020101" pitchFamily="18" charset="-127"/>
                </a:rPr>
                <a:t>있도록</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구성</a:t>
              </a:r>
              <a:endParaRPr kumimoji="1" lang="en-US" altLang="ko-KR" sz="900" b="1" kern="1200">
                <a:solidFill>
                  <a:srgbClr val="FF0000"/>
                </a:solidFill>
                <a:latin typeface="KoPub돋움체 Medium"/>
                <a:ea typeface="KoPub돋움체 Light" panose="02020603020101020101" pitchFamily="18" charset="-127"/>
              </a:endParaRPr>
            </a:p>
            <a:p>
              <a:pPr marL="128588" indent="-128588" defTabSz="684523" fontAlgn="base" latinLnBrk="1">
                <a:spcBef>
                  <a:spcPct val="0"/>
                </a:spcBef>
                <a:spcAft>
                  <a:spcPct val="0"/>
                </a:spcAft>
                <a:buFont typeface="Wingdings" panose="05000000000000000000" pitchFamily="2" charset="2"/>
                <a:buChar char="§"/>
              </a:pPr>
              <a:endParaRPr kumimoji="1" lang="en-US" altLang="ko-KR" sz="900" kern="1200">
                <a:solidFill>
                  <a:prstClr val="black"/>
                </a:solidFill>
                <a:latin typeface="KoPub돋움체 Medium"/>
                <a:ea typeface="KoPub돋움체 Light" panose="02020603020101020101" pitchFamily="18" charset="-127"/>
              </a:endParaRPr>
            </a:p>
          </p:txBody>
        </p:sp>
        <p:sp>
          <p:nvSpPr>
            <p:cNvPr id="55" name="직사각형 377">
              <a:extLst>
                <a:ext uri="{FF2B5EF4-FFF2-40B4-BE49-F238E27FC236}">
                  <a16:creationId xmlns:a16="http://schemas.microsoft.com/office/drawing/2014/main" id="{B84052BF-3D0E-4CBE-B7D3-AD7D91ECB493}"/>
                </a:ext>
              </a:extLst>
            </p:cNvPr>
            <p:cNvSpPr>
              <a:spLocks noChangeArrowheads="1"/>
            </p:cNvSpPr>
            <p:nvPr/>
          </p:nvSpPr>
          <p:spPr bwMode="auto">
            <a:xfrm>
              <a:off x="5905259" y="3111810"/>
              <a:ext cx="2015113"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ko-KR" altLang="en-US" sz="1350" kern="1200">
                  <a:solidFill>
                    <a:prstClr val="black"/>
                  </a:solidFill>
                  <a:latin typeface="KoPub돋움체 Medium"/>
                  <a:ea typeface="KoPub돋움체 Light" panose="02020603020101020101" pitchFamily="18" charset="-127"/>
                  <a:cs typeface="+mn-cs"/>
                </a:rPr>
                <a:t>기대효과</a:t>
              </a:r>
            </a:p>
          </p:txBody>
        </p:sp>
        <p:sp>
          <p:nvSpPr>
            <p:cNvPr id="56" name="직사각형 55">
              <a:extLst>
                <a:ext uri="{FF2B5EF4-FFF2-40B4-BE49-F238E27FC236}">
                  <a16:creationId xmlns:a16="http://schemas.microsoft.com/office/drawing/2014/main" id="{E7D78780-71B4-4DF1-BCF8-71260CF990E8}"/>
                </a:ext>
              </a:extLst>
            </p:cNvPr>
            <p:cNvSpPr/>
            <p:nvPr/>
          </p:nvSpPr>
          <p:spPr>
            <a:xfrm>
              <a:off x="5922150" y="3408846"/>
              <a:ext cx="1998222" cy="12691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분할 및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마이크로서비스</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설계</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개발에</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따른</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b="1" kern="1200">
                  <a:solidFill>
                    <a:srgbClr val="FF0000"/>
                  </a:solidFill>
                  <a:latin typeface="KoPub돋움체 Medium"/>
                  <a:ea typeface="KoPub돋움체 Light" panose="02020603020101020101" pitchFamily="18" charset="-127"/>
                </a:rPr>
                <a:t>Biz. Agility </a:t>
              </a:r>
              <a:r>
                <a:rPr kumimoji="1" lang="en-US" altLang="ko-KR" sz="900" b="1" kern="1200" err="1">
                  <a:solidFill>
                    <a:srgbClr val="FF0000"/>
                  </a:solidFill>
                  <a:latin typeface="KoPub돋움체 Medium"/>
                  <a:ea typeface="KoPub돋움체 Light" panose="02020603020101020101" pitchFamily="18" charset="-127"/>
                </a:rPr>
                <a:t>강화</a:t>
              </a:r>
              <a:endParaRPr kumimoji="1" lang="en-US" altLang="ko-KR" sz="900" b="1" kern="1200">
                <a:solidFill>
                  <a:srgbClr val="FF0000"/>
                </a:soli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자동확장을 통한 서비스 가용성</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및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안정성</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확보</a:t>
              </a:r>
              <a:endPar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장애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Isolation 을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적용한</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개발로 </a:t>
              </a:r>
              <a:r>
                <a:rPr kumimoji="1" lang="ko-KR" altLang="en-US" sz="900" b="1" kern="1200">
                  <a:solidFill>
                    <a:srgbClr val="FF0000"/>
                  </a:solidFill>
                  <a:latin typeface="KoPub돋움체 Medium"/>
                  <a:ea typeface="KoPub돋움체 Light" panose="02020603020101020101" pitchFamily="18" charset="-127"/>
                </a:rPr>
                <a:t>장애 확산 방지</a:t>
              </a:r>
              <a:endParaRPr kumimoji="1" lang="en-US" altLang="ko-KR" sz="900" b="1" kern="1200">
                <a:solidFill>
                  <a:srgbClr val="FF0000"/>
                </a:soli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타 업무가 쉽게 전환할 수 있는 </a:t>
              </a:r>
              <a:r>
                <a:rPr kumimoji="1" lang="ko-KR" altLang="en-US" sz="900" b="1" kern="1200" err="1">
                  <a:solidFill>
                    <a:srgbClr val="FF0000"/>
                  </a:solidFill>
                  <a:latin typeface="KoPub돋움체 Medium"/>
                  <a:ea typeface="KoPub돋움체 Light" panose="02020603020101020101" pitchFamily="18" charset="-127"/>
                </a:rPr>
                <a:t>클라우드</a:t>
              </a:r>
              <a:r>
                <a:rPr kumimoji="1" lang="ko-KR" altLang="en-US" sz="900" b="1" kern="1200">
                  <a:solidFill>
                    <a:srgbClr val="FF0000"/>
                  </a:solidFill>
                  <a:latin typeface="KoPub돋움체 Medium"/>
                  <a:ea typeface="KoPub돋움체 Light" panose="02020603020101020101" pitchFamily="18" charset="-127"/>
                </a:rPr>
                <a:t> 기반 마련</a:t>
              </a:r>
            </a:p>
            <a:p>
              <a:pPr defTabSz="684523" fontAlgn="base" latinLnBrk="1">
                <a:spcBef>
                  <a:spcPct val="0"/>
                </a:spcBef>
                <a:spcAft>
                  <a:spcPct val="0"/>
                </a:spcAft>
              </a:pPr>
              <a:endParaRPr kumimoji="1" lang="ko-KR" altLang="en-US" sz="900" kern="1200">
                <a:solidFill>
                  <a:prstClr val="white"/>
                </a:solidFill>
                <a:latin typeface="KoPub돋움체 Medium"/>
                <a:ea typeface="KoPub돋움체 Light" panose="02020603020101020101" pitchFamily="18" charset="-127"/>
              </a:endParaRPr>
            </a:p>
          </p:txBody>
        </p:sp>
        <p:sp>
          <p:nvSpPr>
            <p:cNvPr id="57" name="직사각형 56">
              <a:extLst>
                <a:ext uri="{FF2B5EF4-FFF2-40B4-BE49-F238E27FC236}">
                  <a16:creationId xmlns:a16="http://schemas.microsoft.com/office/drawing/2014/main" id="{1CE04732-52DA-4AB1-91C0-03FF5E7CD95B}"/>
                </a:ext>
              </a:extLst>
            </p:cNvPr>
            <p:cNvSpPr/>
            <p:nvPr/>
          </p:nvSpPr>
          <p:spPr>
            <a:xfrm>
              <a:off x="1428434" y="1733685"/>
              <a:ext cx="1242138" cy="134381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58" name="직사각형 57">
              <a:extLst>
                <a:ext uri="{FF2B5EF4-FFF2-40B4-BE49-F238E27FC236}">
                  <a16:creationId xmlns:a16="http://schemas.microsoft.com/office/drawing/2014/main" id="{4D5CDC80-0C63-4F9A-996E-13A5D58C71E4}"/>
                </a:ext>
              </a:extLst>
            </p:cNvPr>
            <p:cNvSpPr/>
            <p:nvPr/>
          </p:nvSpPr>
          <p:spPr>
            <a:xfrm>
              <a:off x="1123224" y="4336194"/>
              <a:ext cx="1844381" cy="23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rPr>
                <a:t>Monolithic Architecture</a:t>
              </a:r>
              <a:endParaRPr kumimoji="1" lang="ko-KR" altLang="en-US" sz="788" b="1" kern="1200">
                <a:solidFill>
                  <a:prstClr val="black"/>
                </a:solidFill>
                <a:latin typeface="KoPub돋움체 Medium"/>
                <a:ea typeface="KoPub돋움체 Light" panose="02020603020101020101" pitchFamily="18" charset="-127"/>
              </a:endParaRPr>
            </a:p>
          </p:txBody>
        </p:sp>
        <p:sp>
          <p:nvSpPr>
            <p:cNvPr id="59" name="직사각형 58">
              <a:extLst>
                <a:ext uri="{FF2B5EF4-FFF2-40B4-BE49-F238E27FC236}">
                  <a16:creationId xmlns:a16="http://schemas.microsoft.com/office/drawing/2014/main" id="{8A9D44A9-06F8-48BE-95D6-0B0E3964C9F9}"/>
                </a:ext>
              </a:extLst>
            </p:cNvPr>
            <p:cNvSpPr/>
            <p:nvPr/>
          </p:nvSpPr>
          <p:spPr>
            <a:xfrm>
              <a:off x="2709268" y="4336194"/>
              <a:ext cx="3077867" cy="21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825" b="1" kern="1200" err="1">
                  <a:solidFill>
                    <a:prstClr val="black"/>
                  </a:solidFill>
                  <a:latin typeface="KoPub돋움체 Medium"/>
                  <a:ea typeface="KoPub돋움체 Light" panose="02020603020101020101" pitchFamily="18" charset="-127"/>
                </a:rPr>
                <a:t>Microservice</a:t>
              </a:r>
              <a:r>
                <a:rPr kumimoji="1" lang="en-US" altLang="ko-KR" sz="825" b="1" kern="1200">
                  <a:solidFill>
                    <a:prstClr val="black"/>
                  </a:solidFill>
                  <a:latin typeface="KoPub돋움체 Medium"/>
                  <a:ea typeface="KoPub돋움체 Light" panose="02020603020101020101" pitchFamily="18" charset="-127"/>
                </a:rPr>
                <a:t> Architecture</a:t>
              </a:r>
              <a:endParaRPr kumimoji="1" lang="ko-KR" altLang="en-US" sz="825" b="1" kern="1200">
                <a:solidFill>
                  <a:prstClr val="black"/>
                </a:solidFill>
                <a:latin typeface="KoPub돋움체 Medium"/>
                <a:ea typeface="KoPub돋움체 Light" panose="02020603020101020101" pitchFamily="18" charset="-127"/>
              </a:endParaRPr>
            </a:p>
          </p:txBody>
        </p:sp>
        <p:sp>
          <p:nvSpPr>
            <p:cNvPr id="60" name="직사각형 59">
              <a:extLst>
                <a:ext uri="{FF2B5EF4-FFF2-40B4-BE49-F238E27FC236}">
                  <a16:creationId xmlns:a16="http://schemas.microsoft.com/office/drawing/2014/main" id="{F85386B0-C40B-40CE-879E-AE1F04E602F6}"/>
                </a:ext>
              </a:extLst>
            </p:cNvPr>
            <p:cNvSpPr/>
            <p:nvPr/>
          </p:nvSpPr>
          <p:spPr>
            <a:xfrm>
              <a:off x="1509443" y="2690004"/>
              <a:ext cx="1061517" cy="2686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Data Access Layer</a:t>
              </a:r>
              <a:endParaRPr kumimoji="1" lang="ko-KR" altLang="en-US" sz="788" b="1" kern="1200">
                <a:solidFill>
                  <a:prstClr val="black"/>
                </a:solidFill>
                <a:latin typeface="KoPub돋움체 Medium"/>
                <a:ea typeface="KoPub돋움체 Light" panose="02020603020101020101" pitchFamily="18" charset="-127"/>
              </a:endParaRPr>
            </a:p>
          </p:txBody>
        </p:sp>
        <p:sp>
          <p:nvSpPr>
            <p:cNvPr id="61" name="직사각형 60">
              <a:extLst>
                <a:ext uri="{FF2B5EF4-FFF2-40B4-BE49-F238E27FC236}">
                  <a16:creationId xmlns:a16="http://schemas.microsoft.com/office/drawing/2014/main" id="{890915B8-420B-4829-9E0A-57579F6D97B4}"/>
                </a:ext>
              </a:extLst>
            </p:cNvPr>
            <p:cNvSpPr/>
            <p:nvPr/>
          </p:nvSpPr>
          <p:spPr>
            <a:xfrm>
              <a:off x="1509443" y="2271252"/>
              <a:ext cx="1061517" cy="2686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Business Logic</a:t>
              </a:r>
              <a:endParaRPr kumimoji="1" lang="ko-KR" altLang="en-US" sz="788" b="1" kern="1200">
                <a:solidFill>
                  <a:prstClr val="black"/>
                </a:solidFill>
                <a:latin typeface="KoPub돋움체 Medium"/>
                <a:ea typeface="KoPub돋움체 Light" panose="02020603020101020101" pitchFamily="18" charset="-127"/>
              </a:endParaRPr>
            </a:p>
          </p:txBody>
        </p:sp>
        <p:sp>
          <p:nvSpPr>
            <p:cNvPr id="62" name="직사각형 61">
              <a:extLst>
                <a:ext uri="{FF2B5EF4-FFF2-40B4-BE49-F238E27FC236}">
                  <a16:creationId xmlns:a16="http://schemas.microsoft.com/office/drawing/2014/main" id="{F93FCC19-C7BE-4E24-AD53-F4A2A28D12BC}"/>
                </a:ext>
              </a:extLst>
            </p:cNvPr>
            <p:cNvSpPr/>
            <p:nvPr/>
          </p:nvSpPr>
          <p:spPr>
            <a:xfrm>
              <a:off x="1509443" y="1834701"/>
              <a:ext cx="1061517" cy="268678"/>
            </a:xfrm>
            <a:prstGeom prst="rect">
              <a:avLst/>
            </a:prstGeom>
            <a:solidFill>
              <a:schemeClr val="bg1">
                <a:lumMod val="9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UI</a:t>
              </a:r>
              <a:endParaRPr kumimoji="1" lang="ko-KR" altLang="en-US" sz="788" b="1" kern="1200">
                <a:solidFill>
                  <a:prstClr val="black"/>
                </a:solidFill>
                <a:latin typeface="KoPub돋움체 Medium"/>
                <a:ea typeface="KoPub돋움체 Light" panose="02020603020101020101" pitchFamily="18" charset="-127"/>
              </a:endParaRPr>
            </a:p>
          </p:txBody>
        </p:sp>
        <p:cxnSp>
          <p:nvCxnSpPr>
            <p:cNvPr id="63" name="직선 화살표 연결선 62">
              <a:extLst>
                <a:ext uri="{FF2B5EF4-FFF2-40B4-BE49-F238E27FC236}">
                  <a16:creationId xmlns:a16="http://schemas.microsoft.com/office/drawing/2014/main" id="{A6C92DD1-F78B-441A-AD9B-533F9BA0A87B}"/>
                </a:ext>
              </a:extLst>
            </p:cNvPr>
            <p:cNvCxnSpPr>
              <a:stCxn id="57" idx="2"/>
            </p:cNvCxnSpPr>
            <p:nvPr/>
          </p:nvCxnSpPr>
          <p:spPr>
            <a:xfrm>
              <a:off x="2049503" y="3077495"/>
              <a:ext cx="1807" cy="4021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4" name="모서리가 둥근 직사각형 49">
              <a:extLst>
                <a:ext uri="{FF2B5EF4-FFF2-40B4-BE49-F238E27FC236}">
                  <a16:creationId xmlns:a16="http://schemas.microsoft.com/office/drawing/2014/main" id="{E6D1EA9E-6F21-41CE-B851-0E8A9708C30C}"/>
                </a:ext>
              </a:extLst>
            </p:cNvPr>
            <p:cNvSpPr/>
            <p:nvPr/>
          </p:nvSpPr>
          <p:spPr>
            <a:xfrm>
              <a:off x="1332300" y="1653648"/>
              <a:ext cx="1403560" cy="2613146"/>
            </a:xfrm>
            <a:prstGeom prst="roundRect">
              <a:avLst>
                <a:gd name="adj" fmla="val 62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65" name="모서리가 둥근 직사각형 50">
              <a:extLst>
                <a:ext uri="{FF2B5EF4-FFF2-40B4-BE49-F238E27FC236}">
                  <a16:creationId xmlns:a16="http://schemas.microsoft.com/office/drawing/2014/main" id="{74E87B58-6E93-4004-AEE5-A7F316EAF019}"/>
                </a:ext>
              </a:extLst>
            </p:cNvPr>
            <p:cNvSpPr/>
            <p:nvPr/>
          </p:nvSpPr>
          <p:spPr>
            <a:xfrm>
              <a:off x="2832590" y="1653648"/>
              <a:ext cx="2862318" cy="2613146"/>
            </a:xfrm>
            <a:prstGeom prst="roundRect">
              <a:avLst>
                <a:gd name="adj" fmla="val 38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66" name="직사각형 65">
              <a:extLst>
                <a:ext uri="{FF2B5EF4-FFF2-40B4-BE49-F238E27FC236}">
                  <a16:creationId xmlns:a16="http://schemas.microsoft.com/office/drawing/2014/main" id="{D9D94B55-DF6B-46B2-B3D4-B7042B6E0772}"/>
                </a:ext>
              </a:extLst>
            </p:cNvPr>
            <p:cNvSpPr/>
            <p:nvPr/>
          </p:nvSpPr>
          <p:spPr>
            <a:xfrm>
              <a:off x="3528620" y="1760857"/>
              <a:ext cx="1095051" cy="319178"/>
            </a:xfrm>
            <a:prstGeom prst="rect">
              <a:avLst/>
            </a:prstGeom>
            <a:solidFill>
              <a:schemeClr val="bg1">
                <a:lumMod val="9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UI</a:t>
              </a:r>
              <a:endParaRPr kumimoji="1" lang="ko-KR" altLang="en-US" sz="788" b="1" kern="1200">
                <a:solidFill>
                  <a:prstClr val="black"/>
                </a:solidFill>
                <a:latin typeface="KoPub돋움체 Medium"/>
                <a:ea typeface="KoPub돋움체 Light" panose="02020603020101020101" pitchFamily="18" charset="-127"/>
              </a:endParaRPr>
            </a:p>
          </p:txBody>
        </p:sp>
        <p:sp>
          <p:nvSpPr>
            <p:cNvPr id="67" name="직사각형 66">
              <a:extLst>
                <a:ext uri="{FF2B5EF4-FFF2-40B4-BE49-F238E27FC236}">
                  <a16:creationId xmlns:a16="http://schemas.microsoft.com/office/drawing/2014/main" id="{9C00FAEB-FA30-40DD-8A03-4CF7021CDB92}"/>
                </a:ext>
              </a:extLst>
            </p:cNvPr>
            <p:cNvSpPr/>
            <p:nvPr/>
          </p:nvSpPr>
          <p:spPr>
            <a:xfrm>
              <a:off x="3828973"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675" b="1" kern="1200">
                <a:solidFill>
                  <a:prstClr val="black"/>
                </a:solidFill>
                <a:latin typeface="KoPub돋움체 Medium"/>
                <a:ea typeface="KoPub돋움체 Light" panose="02020603020101020101" pitchFamily="18" charset="-127"/>
              </a:endParaRPr>
            </a:p>
          </p:txBody>
        </p:sp>
        <p:sp>
          <p:nvSpPr>
            <p:cNvPr id="68" name="직사각형 67">
              <a:extLst>
                <a:ext uri="{FF2B5EF4-FFF2-40B4-BE49-F238E27FC236}">
                  <a16:creationId xmlns:a16="http://schemas.microsoft.com/office/drawing/2014/main" id="{00E1D8A5-5656-4DF6-ACCF-DF22042DFF4A}"/>
                </a:ext>
              </a:extLst>
            </p:cNvPr>
            <p:cNvSpPr/>
            <p:nvPr/>
          </p:nvSpPr>
          <p:spPr>
            <a:xfrm>
              <a:off x="3045886"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sp>
          <p:nvSpPr>
            <p:cNvPr id="69" name="직사각형 68">
              <a:extLst>
                <a:ext uri="{FF2B5EF4-FFF2-40B4-BE49-F238E27FC236}">
                  <a16:creationId xmlns:a16="http://schemas.microsoft.com/office/drawing/2014/main" id="{5AF04CF8-D379-4E32-8C17-552DC511FEB7}"/>
                </a:ext>
              </a:extLst>
            </p:cNvPr>
            <p:cNvSpPr/>
            <p:nvPr/>
          </p:nvSpPr>
          <p:spPr>
            <a:xfrm>
              <a:off x="4588671"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cxnSp>
          <p:nvCxnSpPr>
            <p:cNvPr id="70" name="직선 화살표 연결선 69">
              <a:extLst>
                <a:ext uri="{FF2B5EF4-FFF2-40B4-BE49-F238E27FC236}">
                  <a16:creationId xmlns:a16="http://schemas.microsoft.com/office/drawing/2014/main" id="{FEAFDB7E-8EDD-45C3-82CC-92DEE5E6E5B5}"/>
                </a:ext>
              </a:extLst>
            </p:cNvPr>
            <p:cNvCxnSpPr>
              <a:stCxn id="66" idx="2"/>
              <a:endCxn id="68" idx="0"/>
            </p:cNvCxnSpPr>
            <p:nvPr/>
          </p:nvCxnSpPr>
          <p:spPr>
            <a:xfrm flipH="1">
              <a:off x="3385231" y="2080034"/>
              <a:ext cx="690915"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474C440B-BE93-4D5A-8841-BCD492A976DF}"/>
                </a:ext>
              </a:extLst>
            </p:cNvPr>
            <p:cNvSpPr/>
            <p:nvPr/>
          </p:nvSpPr>
          <p:spPr>
            <a:xfrm>
              <a:off x="4668794" y="2117557"/>
              <a:ext cx="771727"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cxnSp>
          <p:nvCxnSpPr>
            <p:cNvPr id="72" name="직선 화살표 연결선 71">
              <a:extLst>
                <a:ext uri="{FF2B5EF4-FFF2-40B4-BE49-F238E27FC236}">
                  <a16:creationId xmlns:a16="http://schemas.microsoft.com/office/drawing/2014/main" id="{68DB9916-A979-4B28-B775-956DD0D3AB67}"/>
                </a:ext>
              </a:extLst>
            </p:cNvPr>
            <p:cNvCxnSpPr>
              <a:stCxn id="66" idx="3"/>
              <a:endCxn id="71" idx="0"/>
            </p:cNvCxnSpPr>
            <p:nvPr/>
          </p:nvCxnSpPr>
          <p:spPr>
            <a:xfrm>
              <a:off x="4623671" y="1920446"/>
              <a:ext cx="430986" cy="19711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DD33C558-D7EE-498B-AE87-EBD8F62041A6}"/>
                </a:ext>
              </a:extLst>
            </p:cNvPr>
            <p:cNvCxnSpPr>
              <a:stCxn id="68" idx="2"/>
            </p:cNvCxnSpPr>
            <p:nvPr/>
          </p:nvCxnSpPr>
          <p:spPr>
            <a:xfrm flipH="1">
              <a:off x="3382061" y="3007619"/>
              <a:ext cx="3170" cy="471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CEF55471-763D-434C-8789-259EC3BF3C4C}"/>
                </a:ext>
              </a:extLst>
            </p:cNvPr>
            <p:cNvCxnSpPr>
              <a:stCxn id="67" idx="2"/>
            </p:cNvCxnSpPr>
            <p:nvPr/>
          </p:nvCxnSpPr>
          <p:spPr>
            <a:xfrm flipH="1">
              <a:off x="4157544" y="3007619"/>
              <a:ext cx="10774" cy="47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CEDF466-4AED-410E-9AE4-0BF6E35683C0}"/>
                </a:ext>
              </a:extLst>
            </p:cNvPr>
            <p:cNvCxnSpPr>
              <a:stCxn id="69" idx="2"/>
            </p:cNvCxnSpPr>
            <p:nvPr/>
          </p:nvCxnSpPr>
          <p:spPr>
            <a:xfrm flipH="1">
              <a:off x="4924846" y="3007619"/>
              <a:ext cx="3170" cy="471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841D143-50F5-486D-9EEE-0ADF14C826AE}"/>
                </a:ext>
              </a:extLst>
            </p:cNvPr>
            <p:cNvCxnSpPr>
              <a:stCxn id="71" idx="2"/>
              <a:endCxn id="69" idx="0"/>
            </p:cNvCxnSpPr>
            <p:nvPr/>
          </p:nvCxnSpPr>
          <p:spPr>
            <a:xfrm flipH="1">
              <a:off x="4928015" y="2436735"/>
              <a:ext cx="126642" cy="25170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3F9AD827-3AA8-4159-BBC2-A54298917546}"/>
                </a:ext>
              </a:extLst>
            </p:cNvPr>
            <p:cNvCxnSpPr>
              <a:stCxn id="66" idx="2"/>
              <a:endCxn id="69" idx="0"/>
            </p:cNvCxnSpPr>
            <p:nvPr/>
          </p:nvCxnSpPr>
          <p:spPr>
            <a:xfrm>
              <a:off x="4076146" y="2080034"/>
              <a:ext cx="851870"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61E924D5-1FA0-442F-93AE-137E8A812ADD}"/>
                </a:ext>
              </a:extLst>
            </p:cNvPr>
            <p:cNvCxnSpPr>
              <a:stCxn id="66" idx="2"/>
              <a:endCxn id="67" idx="0"/>
            </p:cNvCxnSpPr>
            <p:nvPr/>
          </p:nvCxnSpPr>
          <p:spPr>
            <a:xfrm>
              <a:off x="4076146" y="2080034"/>
              <a:ext cx="92171"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2B2F4B5B-9925-4F95-8F04-FCA2D7AB9EB1}"/>
                </a:ext>
              </a:extLst>
            </p:cNvPr>
            <p:cNvGrpSpPr/>
            <p:nvPr/>
          </p:nvGrpSpPr>
          <p:grpSpPr>
            <a:xfrm>
              <a:off x="1646686" y="3354122"/>
              <a:ext cx="809246" cy="809246"/>
              <a:chOff x="1052582" y="4472163"/>
              <a:chExt cx="1078994" cy="1078994"/>
            </a:xfrm>
          </p:grpSpPr>
          <p:pic>
            <p:nvPicPr>
              <p:cNvPr id="80" name="그림 79">
                <a:extLst>
                  <a:ext uri="{FF2B5EF4-FFF2-40B4-BE49-F238E27FC236}">
                    <a16:creationId xmlns:a16="http://schemas.microsoft.com/office/drawing/2014/main" id="{5DFF8F27-124A-4D52-97B0-8C9074C53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1" name="TextBox 80">
                <a:extLst>
                  <a:ext uri="{FF2B5EF4-FFF2-40B4-BE49-F238E27FC236}">
                    <a16:creationId xmlns:a16="http://schemas.microsoft.com/office/drawing/2014/main" id="{E71B57EA-D57C-4D30-ADDB-6ADCE5EF26DF}"/>
                  </a:ext>
                </a:extLst>
              </p:cNvPr>
              <p:cNvSpPr txBox="1"/>
              <p:nvPr/>
            </p:nvSpPr>
            <p:spPr>
              <a:xfrm>
                <a:off x="1424390" y="4952201"/>
                <a:ext cx="400062"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2" name="그룹 81">
              <a:extLst>
                <a:ext uri="{FF2B5EF4-FFF2-40B4-BE49-F238E27FC236}">
                  <a16:creationId xmlns:a16="http://schemas.microsoft.com/office/drawing/2014/main" id="{05639552-6CBE-41D7-9FEA-56A043C14E2A}"/>
                </a:ext>
              </a:extLst>
            </p:cNvPr>
            <p:cNvGrpSpPr/>
            <p:nvPr/>
          </p:nvGrpSpPr>
          <p:grpSpPr>
            <a:xfrm>
              <a:off x="2980608" y="3354122"/>
              <a:ext cx="809246" cy="809246"/>
              <a:chOff x="1052582" y="4472163"/>
              <a:chExt cx="1078994" cy="1078994"/>
            </a:xfrm>
          </p:grpSpPr>
          <p:pic>
            <p:nvPicPr>
              <p:cNvPr id="83" name="그림 82">
                <a:extLst>
                  <a:ext uri="{FF2B5EF4-FFF2-40B4-BE49-F238E27FC236}">
                    <a16:creationId xmlns:a16="http://schemas.microsoft.com/office/drawing/2014/main" id="{9C557D78-16C2-4182-9C81-73BF76D78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4" name="TextBox 83">
                <a:extLst>
                  <a:ext uri="{FF2B5EF4-FFF2-40B4-BE49-F238E27FC236}">
                    <a16:creationId xmlns:a16="http://schemas.microsoft.com/office/drawing/2014/main" id="{B8F02600-96F0-4697-81E3-6F0A91F338A3}"/>
                  </a:ext>
                </a:extLst>
              </p:cNvPr>
              <p:cNvSpPr txBox="1"/>
              <p:nvPr/>
            </p:nvSpPr>
            <p:spPr>
              <a:xfrm>
                <a:off x="1424390" y="4952201"/>
                <a:ext cx="400062"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5" name="그룹 84">
              <a:extLst>
                <a:ext uri="{FF2B5EF4-FFF2-40B4-BE49-F238E27FC236}">
                  <a16:creationId xmlns:a16="http://schemas.microsoft.com/office/drawing/2014/main" id="{14084BC8-E0B2-4FE8-995F-C7C083534875}"/>
                </a:ext>
              </a:extLst>
            </p:cNvPr>
            <p:cNvGrpSpPr/>
            <p:nvPr/>
          </p:nvGrpSpPr>
          <p:grpSpPr>
            <a:xfrm>
              <a:off x="3752920" y="3354122"/>
              <a:ext cx="809246" cy="809246"/>
              <a:chOff x="1052582" y="4472163"/>
              <a:chExt cx="1078994" cy="1078994"/>
            </a:xfrm>
          </p:grpSpPr>
          <p:pic>
            <p:nvPicPr>
              <p:cNvPr id="86" name="그림 85">
                <a:extLst>
                  <a:ext uri="{FF2B5EF4-FFF2-40B4-BE49-F238E27FC236}">
                    <a16:creationId xmlns:a16="http://schemas.microsoft.com/office/drawing/2014/main" id="{5A07B6C7-CEEB-49A8-8137-A2798A545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7" name="TextBox 86">
                <a:extLst>
                  <a:ext uri="{FF2B5EF4-FFF2-40B4-BE49-F238E27FC236}">
                    <a16:creationId xmlns:a16="http://schemas.microsoft.com/office/drawing/2014/main" id="{59860EE8-DA62-4CD1-9DA3-E5C11A3C0261}"/>
                  </a:ext>
                </a:extLst>
              </p:cNvPr>
              <p:cNvSpPr txBox="1"/>
              <p:nvPr/>
            </p:nvSpPr>
            <p:spPr>
              <a:xfrm>
                <a:off x="1424390" y="4952201"/>
                <a:ext cx="400062"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8" name="그룹 87">
              <a:extLst>
                <a:ext uri="{FF2B5EF4-FFF2-40B4-BE49-F238E27FC236}">
                  <a16:creationId xmlns:a16="http://schemas.microsoft.com/office/drawing/2014/main" id="{7E0BD1C2-D932-48E2-9196-E27A9F5DC5A2}"/>
                </a:ext>
              </a:extLst>
            </p:cNvPr>
            <p:cNvGrpSpPr/>
            <p:nvPr/>
          </p:nvGrpSpPr>
          <p:grpSpPr>
            <a:xfrm>
              <a:off x="4544997" y="3354122"/>
              <a:ext cx="809246" cy="809246"/>
              <a:chOff x="1052582" y="4472163"/>
              <a:chExt cx="1078994" cy="1078994"/>
            </a:xfrm>
          </p:grpSpPr>
          <p:pic>
            <p:nvPicPr>
              <p:cNvPr id="89" name="그림 88">
                <a:extLst>
                  <a:ext uri="{FF2B5EF4-FFF2-40B4-BE49-F238E27FC236}">
                    <a16:creationId xmlns:a16="http://schemas.microsoft.com/office/drawing/2014/main" id="{0D4219EC-C803-49C4-86CF-F2FEA4D19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90" name="TextBox 89">
                <a:extLst>
                  <a:ext uri="{FF2B5EF4-FFF2-40B4-BE49-F238E27FC236}">
                    <a16:creationId xmlns:a16="http://schemas.microsoft.com/office/drawing/2014/main" id="{D1101FC9-C691-4FFA-AA6F-F6D8D7B8EA89}"/>
                  </a:ext>
                </a:extLst>
              </p:cNvPr>
              <p:cNvSpPr txBox="1"/>
              <p:nvPr/>
            </p:nvSpPr>
            <p:spPr>
              <a:xfrm>
                <a:off x="1424390" y="4952201"/>
                <a:ext cx="400062"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spTree>
    <p:extLst>
      <p:ext uri="{BB962C8B-B14F-4D97-AF65-F5344CB8AC3E}">
        <p14:creationId xmlns:p14="http://schemas.microsoft.com/office/powerpoint/2010/main" val="323238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819472" y="195487"/>
            <a:ext cx="6463945" cy="196319"/>
            <a:chOff x="514406" y="258683"/>
            <a:chExt cx="7397427" cy="261758"/>
          </a:xfrm>
        </p:grpSpPr>
        <p:sp>
          <p:nvSpPr>
            <p:cNvPr id="51" name="텍스트 개체 틀 12"/>
            <p:cNvSpPr txBox="1">
              <a:spLocks/>
            </p:cNvSpPr>
            <p:nvPr/>
          </p:nvSpPr>
          <p:spPr>
            <a:xfrm>
              <a:off x="575016" y="324530"/>
              <a:ext cx="7336817" cy="195911"/>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1. 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4" name="직각 삼각형 53"/>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pic>
        <p:nvPicPr>
          <p:cNvPr id="47" name="그림 46">
            <a:extLst>
              <a:ext uri="{FF2B5EF4-FFF2-40B4-BE49-F238E27FC236}">
                <a16:creationId xmlns:a16="http://schemas.microsoft.com/office/drawing/2014/main" id="{A448AD8B-EB3B-266E-0EE9-4AF27C13C62A}"/>
              </a:ext>
            </a:extLst>
          </p:cNvPr>
          <p:cNvPicPr>
            <a:picLocks noChangeAspect="1"/>
          </p:cNvPicPr>
          <p:nvPr/>
        </p:nvPicPr>
        <p:blipFill>
          <a:blip r:embed="rId3"/>
          <a:stretch>
            <a:fillRect/>
          </a:stretch>
        </p:blipFill>
        <p:spPr>
          <a:xfrm>
            <a:off x="-713549" y="2857024"/>
            <a:ext cx="1478251" cy="1968945"/>
          </a:xfrm>
          <a:prstGeom prst="rect">
            <a:avLst/>
          </a:prstGeom>
        </p:spPr>
      </p:pic>
      <p:pic>
        <p:nvPicPr>
          <p:cNvPr id="2050" name="Picture 2">
            <a:extLst>
              <a:ext uri="{FF2B5EF4-FFF2-40B4-BE49-F238E27FC236}">
                <a16:creationId xmlns:a16="http://schemas.microsoft.com/office/drawing/2014/main" id="{44B7EC61-46C6-74FB-C9C4-652E09A19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768" y="1419622"/>
            <a:ext cx="3563888" cy="131789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4CA3EECD-B9E5-62A9-E489-71D6E458A945}"/>
              </a:ext>
            </a:extLst>
          </p:cNvPr>
          <p:cNvSpPr txBox="1"/>
          <p:nvPr/>
        </p:nvSpPr>
        <p:spPr>
          <a:xfrm>
            <a:off x="1484784" y="2787775"/>
            <a:ext cx="2232248" cy="138499"/>
          </a:xfrm>
          <a:prstGeom prst="rect">
            <a:avLst/>
          </a:prstGeom>
          <a:noFill/>
        </p:spPr>
        <p:txBody>
          <a:bodyPr wrap="square">
            <a:spAutoFit/>
          </a:bodyPr>
          <a:lstStyle/>
          <a:p>
            <a:r>
              <a:rPr lang="ko-KR" altLang="en-US" sz="300" dirty="0"/>
              <a:t>https://github.com/LenKIM/Book/blob/master/monolith-to</a:t>
            </a:r>
            <a:r>
              <a:rPr lang="en-US" altLang="ko-KR" sz="300" dirty="0"/>
              <a:t>-</a:t>
            </a:r>
            <a:r>
              <a:rPr lang="ko-KR" altLang="en-US" sz="300" dirty="0" err="1"/>
              <a:t>microservices</a:t>
            </a:r>
            <a:r>
              <a:rPr lang="ko-KR" altLang="en-US" sz="300" dirty="0"/>
              <a:t>/3.1마이그레이션</a:t>
            </a:r>
            <a:r>
              <a:rPr lang="en-US" altLang="ko-KR" sz="300" dirty="0"/>
              <a:t>_</a:t>
            </a:r>
            <a:r>
              <a:rPr lang="ko-KR" altLang="en-US" sz="300" dirty="0"/>
              <a:t>패턴</a:t>
            </a:r>
            <a:r>
              <a:rPr lang="en-US" altLang="ko-KR" sz="300" dirty="0"/>
              <a:t>_</a:t>
            </a:r>
            <a:r>
              <a:rPr lang="ko-KR" altLang="en-US" sz="300" dirty="0" err="1"/>
              <a:t>교살자</a:t>
            </a:r>
            <a:r>
              <a:rPr lang="en-US" altLang="ko-KR" sz="300" dirty="0"/>
              <a:t>_</a:t>
            </a:r>
            <a:r>
              <a:rPr lang="ko-KR" altLang="en-US" sz="300" dirty="0"/>
              <a:t>무화과</a:t>
            </a:r>
            <a:r>
              <a:rPr lang="en-US" altLang="ko-KR" sz="300" dirty="0"/>
              <a:t>_</a:t>
            </a:r>
            <a:r>
              <a:rPr lang="ko-KR" altLang="en-US" sz="300" dirty="0"/>
              <a:t>작성중.md</a:t>
            </a:r>
          </a:p>
        </p:txBody>
      </p:sp>
      <p:pic>
        <p:nvPicPr>
          <p:cNvPr id="2052" name="Picture 4" descr="Diagram of the Strangler Fig pattern">
            <a:extLst>
              <a:ext uri="{FF2B5EF4-FFF2-40B4-BE49-F238E27FC236}">
                <a16:creationId xmlns:a16="http://schemas.microsoft.com/office/drawing/2014/main" id="{EBCF23D6-8C72-7039-A5A0-097377CDC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84" y="3291830"/>
            <a:ext cx="3275856" cy="986738"/>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D4DFFDC-0F28-268E-BA01-6E86A756938E}"/>
              </a:ext>
            </a:extLst>
          </p:cNvPr>
          <p:cNvSpPr txBox="1"/>
          <p:nvPr/>
        </p:nvSpPr>
        <p:spPr>
          <a:xfrm>
            <a:off x="1431032" y="4281806"/>
            <a:ext cx="3150096" cy="200055"/>
          </a:xfrm>
          <a:prstGeom prst="rect">
            <a:avLst/>
          </a:prstGeom>
          <a:noFill/>
        </p:spPr>
        <p:txBody>
          <a:bodyPr wrap="square">
            <a:spAutoFit/>
          </a:bodyPr>
          <a:lstStyle/>
          <a:p>
            <a:r>
              <a:rPr lang="ko-KR" altLang="en-US" sz="700" dirty="0"/>
              <a:t>https://docs.microsoft.com/ko-kr/azure/architecture/patterns/strangler-fig</a:t>
            </a:r>
          </a:p>
        </p:txBody>
      </p:sp>
      <p:pic>
        <p:nvPicPr>
          <p:cNvPr id="2054" name="Picture 6">
            <a:extLst>
              <a:ext uri="{FF2B5EF4-FFF2-40B4-BE49-F238E27FC236}">
                <a16:creationId xmlns:a16="http://schemas.microsoft.com/office/drawing/2014/main" id="{C08FCBFF-11B2-DF81-A713-5585A3068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48" y="1322161"/>
            <a:ext cx="1478251" cy="1478251"/>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735C5283-F28B-3692-D7C9-3A505E4A8F99}"/>
              </a:ext>
            </a:extLst>
          </p:cNvPr>
          <p:cNvSpPr txBox="1"/>
          <p:nvPr/>
        </p:nvSpPr>
        <p:spPr>
          <a:xfrm>
            <a:off x="-819472" y="2733206"/>
            <a:ext cx="2160240" cy="184666"/>
          </a:xfrm>
          <a:prstGeom prst="rect">
            <a:avLst/>
          </a:prstGeom>
          <a:noFill/>
        </p:spPr>
        <p:txBody>
          <a:bodyPr wrap="square">
            <a:spAutoFit/>
          </a:bodyPr>
          <a:lstStyle/>
          <a:p>
            <a:r>
              <a:rPr lang="ko-KR" altLang="en-US" sz="600" dirty="0"/>
              <a:t>https://martinfowler.com/bliki/StranglerFigApplication.html</a:t>
            </a:r>
          </a:p>
        </p:txBody>
      </p:sp>
    </p:spTree>
    <p:extLst>
      <p:ext uri="{BB962C8B-B14F-4D97-AF65-F5344CB8AC3E}">
        <p14:creationId xmlns:p14="http://schemas.microsoft.com/office/powerpoint/2010/main" val="417702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C7452D4-1C4D-3DA9-C363-9E23B8C6C95C}"/>
              </a:ext>
            </a:extLst>
          </p:cNvPr>
          <p:cNvGrpSpPr/>
          <p:nvPr/>
        </p:nvGrpSpPr>
        <p:grpSpPr>
          <a:xfrm>
            <a:off x="-819472" y="195487"/>
            <a:ext cx="6489721" cy="297033"/>
            <a:chOff x="514406" y="258683"/>
            <a:chExt cx="7426926" cy="396044"/>
          </a:xfrm>
        </p:grpSpPr>
        <p:sp>
          <p:nvSpPr>
            <p:cNvPr id="3" name="텍스트 개체 틀 12">
              <a:extLst>
                <a:ext uri="{FF2B5EF4-FFF2-40B4-BE49-F238E27FC236}">
                  <a16:creationId xmlns:a16="http://schemas.microsoft.com/office/drawing/2014/main" id="{066323CF-7C34-C422-C979-F8EC3AA1FAFE}"/>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4" name="직각 삼각형 3">
              <a:extLst>
                <a:ext uri="{FF2B5EF4-FFF2-40B4-BE49-F238E27FC236}">
                  <a16:creationId xmlns:a16="http://schemas.microsoft.com/office/drawing/2014/main" id="{D33E101D-98DC-E3BF-A642-35EFEC0070FF}"/>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5" name="텍스트 개체 틀 12">
            <a:extLst>
              <a:ext uri="{FF2B5EF4-FFF2-40B4-BE49-F238E27FC236}">
                <a16:creationId xmlns:a16="http://schemas.microsoft.com/office/drawing/2014/main" id="{6F2BDBFD-E84F-618D-1C48-141523788CBC}"/>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pic>
        <p:nvPicPr>
          <p:cNvPr id="1026" name="Picture 2" descr="생존 뜻: 살아 있음. 또는 살아남음.">
            <a:extLst>
              <a:ext uri="{FF2B5EF4-FFF2-40B4-BE49-F238E27FC236}">
                <a16:creationId xmlns:a16="http://schemas.microsoft.com/office/drawing/2014/main" id="{33E3AEAB-73F1-3B75-B90B-99CCF3B2B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1377292"/>
            <a:ext cx="1914539" cy="1914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D1C43-7F8B-ED7A-4D35-64B866F57231}"/>
              </a:ext>
            </a:extLst>
          </p:cNvPr>
          <p:cNvSpPr txBox="1"/>
          <p:nvPr/>
        </p:nvSpPr>
        <p:spPr>
          <a:xfrm>
            <a:off x="-243408" y="3291831"/>
            <a:ext cx="740908" cy="1015663"/>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나의 생존</a:t>
            </a:r>
            <a:endParaRPr lang="en-US" altLang="ko-KR" sz="1000" dirty="0">
              <a:latin typeface="KoPub돋움체 Medium" pitchFamily="50" charset="-127"/>
              <a:ea typeface="KoPub돋움체 Medium" pitchFamily="50" charset="-127"/>
            </a:endParaRPr>
          </a:p>
          <a:p>
            <a:r>
              <a:rPr lang="en-US" altLang="ko-KR" sz="1000" dirty="0">
                <a:latin typeface="KoPub돋움체 Medium" pitchFamily="50" charset="-127"/>
                <a:ea typeface="KoPub돋움체 Medium" pitchFamily="50" charset="-127"/>
              </a:rPr>
              <a:t>PM</a:t>
            </a:r>
          </a:p>
          <a:p>
            <a:r>
              <a:rPr lang="en-US" altLang="ko-KR" sz="1000" dirty="0" err="1">
                <a:latin typeface="KoPub돋움체 Medium" pitchFamily="50" charset="-127"/>
                <a:ea typeface="KoPub돋움체 Medium" pitchFamily="50" charset="-127"/>
              </a:rPr>
              <a:t>weblogic</a:t>
            </a:r>
            <a:endParaRPr lang="en-US" altLang="ko-KR" sz="1000" dirty="0">
              <a:latin typeface="KoPub돋움체 Medium" pitchFamily="50" charset="-127"/>
              <a:ea typeface="KoPub돋움체 Medium" pitchFamily="50" charset="-127"/>
            </a:endParaRPr>
          </a:p>
          <a:p>
            <a:r>
              <a:rPr lang="en-US" altLang="ko-KR" sz="1000" dirty="0">
                <a:latin typeface="KoPub돋움체 Medium" pitchFamily="50" charset="-127"/>
                <a:ea typeface="KoPub돋움체 Medium" pitchFamily="50" charset="-127"/>
              </a:rPr>
              <a:t>RAC</a:t>
            </a:r>
          </a:p>
          <a:p>
            <a:endParaRPr lang="en-US" altLang="ko-KR" sz="1000" dirty="0">
              <a:latin typeface="KoPub돋움체 Medium" pitchFamily="50" charset="-127"/>
              <a:ea typeface="KoPub돋움체 Medium" pitchFamily="50" charset="-127"/>
            </a:endParaRPr>
          </a:p>
          <a:p>
            <a:endParaRPr lang="ko-KR" altLang="en-US" sz="1000" dirty="0">
              <a:latin typeface="KoPub돋움체 Medium" pitchFamily="50" charset="-127"/>
              <a:ea typeface="KoPub돋움체 Medium" pitchFamily="50" charset="-127"/>
            </a:endParaRPr>
          </a:p>
        </p:txBody>
      </p:sp>
      <p:pic>
        <p:nvPicPr>
          <p:cNvPr id="8" name="그림 7">
            <a:extLst>
              <a:ext uri="{FF2B5EF4-FFF2-40B4-BE49-F238E27FC236}">
                <a16:creationId xmlns:a16="http://schemas.microsoft.com/office/drawing/2014/main" id="{4195AF3B-4F97-1D9A-A9A4-D1DA7E34062F}"/>
              </a:ext>
            </a:extLst>
          </p:cNvPr>
          <p:cNvPicPr>
            <a:picLocks noChangeAspect="1"/>
          </p:cNvPicPr>
          <p:nvPr/>
        </p:nvPicPr>
        <p:blipFill>
          <a:blip r:embed="rId3"/>
          <a:stretch>
            <a:fillRect/>
          </a:stretch>
        </p:blipFill>
        <p:spPr>
          <a:xfrm>
            <a:off x="2435230" y="1388081"/>
            <a:ext cx="4380790" cy="3075806"/>
          </a:xfrm>
          <a:prstGeom prst="rect">
            <a:avLst/>
          </a:prstGeom>
        </p:spPr>
      </p:pic>
    </p:spTree>
    <p:extLst>
      <p:ext uri="{BB962C8B-B14F-4D97-AF65-F5344CB8AC3E}">
        <p14:creationId xmlns:p14="http://schemas.microsoft.com/office/powerpoint/2010/main" val="378561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0460A6F2-44D1-C674-05AE-277A96709263}"/>
              </a:ext>
            </a:extLst>
          </p:cNvPr>
          <p:cNvGrpSpPr/>
          <p:nvPr/>
        </p:nvGrpSpPr>
        <p:grpSpPr>
          <a:xfrm>
            <a:off x="175471" y="195487"/>
            <a:ext cx="5494778" cy="297033"/>
            <a:chOff x="514406" y="258683"/>
            <a:chExt cx="7426926" cy="396044"/>
          </a:xfrm>
        </p:grpSpPr>
        <p:sp>
          <p:nvSpPr>
            <p:cNvPr id="4"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hexagonal architecture</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 name="직각 삼각형 4">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 name="직사각형 1"/>
          <p:cNvSpPr/>
          <p:nvPr/>
        </p:nvSpPr>
        <p:spPr>
          <a:xfrm>
            <a:off x="3781466" y="4773405"/>
            <a:ext cx="3429000" cy="184666"/>
          </a:xfrm>
          <a:prstGeom prst="rect">
            <a:avLst/>
          </a:prstGeom>
        </p:spPr>
        <p:txBody>
          <a:bodyPr>
            <a:spAutoFit/>
          </a:bodyPr>
          <a:lstStyle/>
          <a:p>
            <a:r>
              <a:rPr lang="ko-KR" altLang="en-US" sz="600" dirty="0"/>
              <a:t>https://github.com/CNAPS-MSA/CNAPS3/blob/master/contents/innerarchi.md</a:t>
            </a:r>
          </a:p>
        </p:txBody>
      </p:sp>
      <p:sp>
        <p:nvSpPr>
          <p:cNvPr id="109" name="직사각형 108"/>
          <p:cNvSpPr/>
          <p:nvPr/>
        </p:nvSpPr>
        <p:spPr>
          <a:xfrm>
            <a:off x="6759458" y="21259"/>
            <a:ext cx="116652" cy="167857"/>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grpSp>
        <p:nvGrpSpPr>
          <p:cNvPr id="134" name="그룹 133"/>
          <p:cNvGrpSpPr/>
          <p:nvPr/>
        </p:nvGrpSpPr>
        <p:grpSpPr>
          <a:xfrm>
            <a:off x="176770" y="487743"/>
            <a:ext cx="6336704" cy="4331328"/>
            <a:chOff x="116632" y="472670"/>
            <a:chExt cx="6701152" cy="4618880"/>
          </a:xfrm>
        </p:grpSpPr>
        <p:sp>
          <p:nvSpPr>
            <p:cNvPr id="112" name="직사각형 111"/>
            <p:cNvSpPr/>
            <p:nvPr/>
          </p:nvSpPr>
          <p:spPr>
            <a:xfrm>
              <a:off x="4338813" y="2338194"/>
              <a:ext cx="116652" cy="167857"/>
            </a:xfrm>
            <a:prstGeom prst="rect">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sp>
          <p:nvSpPr>
            <p:cNvPr id="41" name="육각형 40"/>
            <p:cNvSpPr/>
            <p:nvPr/>
          </p:nvSpPr>
          <p:spPr>
            <a:xfrm>
              <a:off x="1485264" y="771550"/>
              <a:ext cx="4320000" cy="4320000"/>
            </a:xfrm>
            <a:prstGeom prst="hexagon">
              <a:avLst/>
            </a:prstGeom>
            <a:solidFill>
              <a:schemeClr val="bg1">
                <a:lumMod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3" name="육각형 12"/>
            <p:cNvSpPr/>
            <p:nvPr/>
          </p:nvSpPr>
          <p:spPr>
            <a:xfrm>
              <a:off x="2025264" y="1311550"/>
              <a:ext cx="3240000" cy="3240000"/>
            </a:xfrm>
            <a:prstGeom prst="hexagon">
              <a:avLst/>
            </a:prstGeom>
            <a:solidFill>
              <a:schemeClr val="bg1"/>
            </a:solidFill>
            <a:ln w="254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5" name="육각형 34"/>
            <p:cNvSpPr/>
            <p:nvPr/>
          </p:nvSpPr>
          <p:spPr>
            <a:xfrm>
              <a:off x="2565264" y="1851550"/>
              <a:ext cx="2160000" cy="2160000"/>
            </a:xfrm>
            <a:prstGeom prst="hexagon">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40" name="육각형 39"/>
            <p:cNvSpPr/>
            <p:nvPr/>
          </p:nvSpPr>
          <p:spPr>
            <a:xfrm>
              <a:off x="2925264" y="2211550"/>
              <a:ext cx="1440000" cy="1440000"/>
            </a:xfrm>
            <a:prstGeom prst="hexagon">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7" name="직사각형 6"/>
            <p:cNvSpPr/>
            <p:nvPr/>
          </p:nvSpPr>
          <p:spPr>
            <a:xfrm>
              <a:off x="116632" y="2787774"/>
              <a:ext cx="576064" cy="360040"/>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Client</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42" name="직사각형 41"/>
            <p:cNvSpPr/>
            <p:nvPr/>
          </p:nvSpPr>
          <p:spPr>
            <a:xfrm>
              <a:off x="1052736" y="2776554"/>
              <a:ext cx="576064" cy="3516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REST</a:t>
              </a:r>
              <a:br>
                <a:rPr kumimoji="0" lang="en-US" altLang="ko-KR" sz="1000" dirty="0" smtClean="0">
                  <a:solidFill>
                    <a:schemeClr val="tx1"/>
                  </a:solidFill>
                  <a:latin typeface="맑은 고딕" panose="020B0503020000020004" pitchFamily="50" charset="-127"/>
                  <a:ea typeface="맑은 고딕" panose="020B0503020000020004" pitchFamily="50" charset="-127"/>
                </a:rPr>
              </a:br>
              <a:r>
                <a:rPr kumimoji="0" lang="en-US" altLang="ko-KR" sz="1000" dirty="0" smtClean="0">
                  <a:solidFill>
                    <a:schemeClr val="tx1"/>
                  </a:solidFill>
                  <a:latin typeface="맑은 고딕" panose="020B0503020000020004" pitchFamily="50" charset="-127"/>
                  <a:ea typeface="맑은 고딕" panose="020B0503020000020004" pitchFamily="50" charset="-127"/>
                </a:rPr>
                <a:t>API</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9" name="직선 화살표 연결선 8"/>
            <p:cNvCxnSpPr>
              <a:stCxn id="7" idx="3"/>
              <a:endCxn id="42" idx="1"/>
            </p:cNvCxnSpPr>
            <p:nvPr/>
          </p:nvCxnSpPr>
          <p:spPr>
            <a:xfrm flipV="1">
              <a:off x="692696" y="2952382"/>
              <a:ext cx="360040" cy="1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1921242" y="2776554"/>
              <a:ext cx="576064" cy="3516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Service</a:t>
              </a:r>
              <a:br>
                <a:rPr kumimoji="0" lang="en-US" altLang="ko-KR" sz="1000" dirty="0" smtClean="0">
                  <a:solidFill>
                    <a:schemeClr val="tx1"/>
                  </a:solidFill>
                  <a:latin typeface="맑은 고딕" panose="020B0503020000020004" pitchFamily="50" charset="-127"/>
                  <a:ea typeface="맑은 고딕" panose="020B0503020000020004" pitchFamily="50" charset="-127"/>
                </a:rPr>
              </a:br>
              <a:r>
                <a:rPr kumimoji="0" lang="en-US" altLang="ko-KR" sz="1000" dirty="0" smtClean="0">
                  <a:solidFill>
                    <a:schemeClr val="tx1"/>
                  </a:solidFill>
                  <a:latin typeface="맑은 고딕" panose="020B0503020000020004" pitchFamily="50" charset="-127"/>
                  <a:ea typeface="맑은 고딕" panose="020B0503020000020004" pitchFamily="50" charset="-127"/>
                </a:rPr>
                <a:t>I/F</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1" name="TextBox 20"/>
            <p:cNvSpPr txBox="1"/>
            <p:nvPr/>
          </p:nvSpPr>
          <p:spPr>
            <a:xfrm>
              <a:off x="3197269" y="1330036"/>
              <a:ext cx="929559" cy="261610"/>
            </a:xfrm>
            <a:prstGeom prst="rect">
              <a:avLst/>
            </a:prstGeom>
            <a:noFill/>
          </p:spPr>
          <p:txBody>
            <a:bodyPr wrap="square" rtlCol="0">
              <a:spAutoFit/>
            </a:bodyPr>
            <a:lstStyle/>
            <a:p>
              <a:pPr algn="ctr"/>
              <a:r>
                <a:rPr lang="ko-KR" altLang="en-US" sz="1100" b="1" dirty="0" smtClean="0">
                  <a:latin typeface="맑은 고딕" panose="020B0503020000020004" pitchFamily="50" charset="-127"/>
                  <a:ea typeface="맑은 고딕" panose="020B0503020000020004" pitchFamily="50" charset="-127"/>
                </a:rPr>
                <a:t>내부 영역</a:t>
              </a:r>
              <a:endParaRPr lang="ko-KR" altLang="en-US" sz="1100" b="1" dirty="0" smtClean="0">
                <a:latin typeface="맑은 고딕" panose="020B0503020000020004" pitchFamily="50" charset="-127"/>
                <a:ea typeface="맑은 고딕" panose="020B0503020000020004" pitchFamily="50" charset="-127"/>
              </a:endParaRPr>
            </a:p>
          </p:txBody>
        </p:sp>
        <p:sp>
          <p:nvSpPr>
            <p:cNvPr id="44" name="TextBox 43"/>
            <p:cNvSpPr txBox="1"/>
            <p:nvPr/>
          </p:nvSpPr>
          <p:spPr>
            <a:xfrm>
              <a:off x="3272489" y="807482"/>
              <a:ext cx="929559" cy="261610"/>
            </a:xfrm>
            <a:prstGeom prst="rect">
              <a:avLst/>
            </a:prstGeom>
            <a:noFill/>
          </p:spPr>
          <p:txBody>
            <a:bodyPr wrap="square" rtlCol="0">
              <a:spAutoFit/>
            </a:bodyPr>
            <a:lstStyle/>
            <a:p>
              <a:pPr algn="ctr"/>
              <a:r>
                <a:rPr lang="ko-KR" altLang="en-US" sz="1100" b="1" dirty="0" smtClean="0">
                  <a:latin typeface="맑은 고딕" panose="020B0503020000020004" pitchFamily="50" charset="-127"/>
                  <a:ea typeface="맑은 고딕" panose="020B0503020000020004" pitchFamily="50" charset="-127"/>
                </a:rPr>
                <a:t>외부 영역</a:t>
              </a:r>
              <a:endParaRPr lang="ko-KR" altLang="en-US" sz="1100" b="1" dirty="0" smtClean="0">
                <a:latin typeface="맑은 고딕" panose="020B0503020000020004" pitchFamily="50" charset="-127"/>
                <a:ea typeface="맑은 고딕" panose="020B0503020000020004" pitchFamily="50" charset="-127"/>
              </a:endParaRPr>
            </a:p>
          </p:txBody>
        </p:sp>
        <p:sp>
          <p:nvSpPr>
            <p:cNvPr id="45" name="TextBox 44"/>
            <p:cNvSpPr txBox="1"/>
            <p:nvPr/>
          </p:nvSpPr>
          <p:spPr>
            <a:xfrm>
              <a:off x="3197269" y="1871300"/>
              <a:ext cx="929559" cy="261610"/>
            </a:xfrm>
            <a:prstGeom prst="rect">
              <a:avLst/>
            </a:prstGeom>
            <a:noFill/>
          </p:spPr>
          <p:txBody>
            <a:bodyPr wrap="square" rtlCol="0">
              <a:spAutoFit/>
            </a:bodyPr>
            <a:lstStyle/>
            <a:p>
              <a:pPr algn="ctr"/>
              <a:r>
                <a:rPr lang="en-US" altLang="ko-KR" sz="1100" dirty="0" smtClean="0">
                  <a:latin typeface="맑은 고딕" panose="020B0503020000020004" pitchFamily="50" charset="-127"/>
                  <a:ea typeface="맑은 고딕" panose="020B0503020000020004" pitchFamily="50" charset="-127"/>
                </a:rPr>
                <a:t>Service</a:t>
              </a:r>
              <a:endParaRPr lang="ko-KR" altLang="en-US" sz="1100" dirty="0" smtClean="0">
                <a:latin typeface="맑은 고딕" panose="020B0503020000020004" pitchFamily="50" charset="-127"/>
                <a:ea typeface="맑은 고딕" panose="020B0503020000020004" pitchFamily="50" charset="-127"/>
              </a:endParaRPr>
            </a:p>
          </p:txBody>
        </p:sp>
        <p:sp>
          <p:nvSpPr>
            <p:cNvPr id="46" name="TextBox 45"/>
            <p:cNvSpPr txBox="1"/>
            <p:nvPr/>
          </p:nvSpPr>
          <p:spPr>
            <a:xfrm>
              <a:off x="3197269" y="3696900"/>
              <a:ext cx="929559" cy="261610"/>
            </a:xfrm>
            <a:prstGeom prst="rect">
              <a:avLst/>
            </a:prstGeom>
            <a:noFill/>
          </p:spPr>
          <p:txBody>
            <a:bodyPr wrap="square" rtlCol="0">
              <a:spAutoFit/>
            </a:bodyPr>
            <a:lstStyle/>
            <a:p>
              <a:pPr algn="ctr"/>
              <a:r>
                <a:rPr lang="en-US" altLang="ko-KR" sz="1100" dirty="0" smtClean="0">
                  <a:latin typeface="맑은 고딕" panose="020B0503020000020004" pitchFamily="50" charset="-127"/>
                  <a:ea typeface="맑은 고딕" panose="020B0503020000020004" pitchFamily="50" charset="-127"/>
                </a:rPr>
                <a:t>Service</a:t>
              </a:r>
              <a:endParaRPr lang="ko-KR" altLang="en-US" sz="1100" dirty="0" smtClean="0">
                <a:latin typeface="맑은 고딕" panose="020B0503020000020004" pitchFamily="50" charset="-127"/>
                <a:ea typeface="맑은 고딕" panose="020B0503020000020004" pitchFamily="50" charset="-127"/>
              </a:endParaRPr>
            </a:p>
          </p:txBody>
        </p:sp>
        <p:sp>
          <p:nvSpPr>
            <p:cNvPr id="47" name="직사각형 46"/>
            <p:cNvSpPr/>
            <p:nvPr/>
          </p:nvSpPr>
          <p:spPr>
            <a:xfrm>
              <a:off x="3069200" y="2638204"/>
              <a:ext cx="510339" cy="2590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1985" rIns="0" bIns="41985" rtlCol="0" anchor="ctr"/>
            <a:lstStyle/>
            <a:p>
              <a:pPr algn="ctr" defTabSz="957838" fontAlgn="auto" latinLnBrk="0">
                <a:spcBef>
                  <a:spcPts val="0"/>
                </a:spcBef>
                <a:spcAft>
                  <a:spcPts val="0"/>
                </a:spcAft>
              </a:pPr>
              <a:r>
                <a:rPr kumimoji="0" lang="en-US" altLang="ko-KR" sz="700" dirty="0" smtClean="0">
                  <a:solidFill>
                    <a:schemeClr val="tx1"/>
                  </a:solidFill>
                  <a:latin typeface="맑은 고딕" panose="020B0503020000020004" pitchFamily="50" charset="-127"/>
                  <a:ea typeface="맑은 고딕" panose="020B0503020000020004" pitchFamily="50" charset="-127"/>
                </a:rPr>
                <a:t>Aggregate</a:t>
              </a:r>
              <a:endParaRPr kumimoji="0" lang="ko-KR" altLang="en-US" sz="700" dirty="0">
                <a:solidFill>
                  <a:schemeClr val="tx1"/>
                </a:solidFill>
                <a:latin typeface="맑은 고딕" panose="020B0503020000020004" pitchFamily="50" charset="-127"/>
                <a:ea typeface="맑은 고딕" panose="020B0503020000020004" pitchFamily="50" charset="-127"/>
              </a:endParaRPr>
            </a:p>
          </p:txBody>
        </p:sp>
        <p:sp>
          <p:nvSpPr>
            <p:cNvPr id="48" name="직사각형 47"/>
            <p:cNvSpPr/>
            <p:nvPr/>
          </p:nvSpPr>
          <p:spPr>
            <a:xfrm>
              <a:off x="3831507" y="2638204"/>
              <a:ext cx="370541" cy="2590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1985" rIns="0" bIns="41985" rtlCol="0" anchor="ctr"/>
            <a:lstStyle/>
            <a:p>
              <a:pPr algn="ctr" defTabSz="957838" fontAlgn="auto" latinLnBrk="0">
                <a:spcBef>
                  <a:spcPts val="0"/>
                </a:spcBef>
                <a:spcAft>
                  <a:spcPts val="0"/>
                </a:spcAft>
              </a:pPr>
              <a:r>
                <a:rPr kumimoji="0" lang="en-US" altLang="ko-KR" sz="700" dirty="0" smtClean="0">
                  <a:solidFill>
                    <a:schemeClr val="tx1"/>
                  </a:solidFill>
                  <a:latin typeface="맑은 고딕" panose="020B0503020000020004" pitchFamily="50" charset="-127"/>
                  <a:ea typeface="맑은 고딕" panose="020B0503020000020004" pitchFamily="50" charset="-127"/>
                </a:rPr>
                <a:t>Entity</a:t>
              </a:r>
              <a:endParaRPr kumimoji="0" lang="ko-KR" altLang="en-US" sz="700" dirty="0">
                <a:solidFill>
                  <a:schemeClr val="tx1"/>
                </a:solidFill>
                <a:latin typeface="맑은 고딕" panose="020B0503020000020004" pitchFamily="50" charset="-127"/>
                <a:ea typeface="맑은 고딕" panose="020B0503020000020004" pitchFamily="50" charset="-127"/>
              </a:endParaRPr>
            </a:p>
          </p:txBody>
        </p:sp>
        <p:sp>
          <p:nvSpPr>
            <p:cNvPr id="49" name="직사각형 48"/>
            <p:cNvSpPr/>
            <p:nvPr/>
          </p:nvSpPr>
          <p:spPr>
            <a:xfrm>
              <a:off x="3831507" y="3018286"/>
              <a:ext cx="370541" cy="2590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41985" rIns="0" bIns="41985" rtlCol="0" anchor="ctr"/>
            <a:lstStyle/>
            <a:p>
              <a:pPr algn="ctr" defTabSz="957838" fontAlgn="auto" latinLnBrk="0">
                <a:spcBef>
                  <a:spcPts val="0"/>
                </a:spcBef>
                <a:spcAft>
                  <a:spcPts val="0"/>
                </a:spcAft>
              </a:pPr>
              <a:r>
                <a:rPr kumimoji="0" lang="en-US" altLang="ko-KR" sz="700" dirty="0" smtClean="0">
                  <a:solidFill>
                    <a:schemeClr val="tx1"/>
                  </a:solidFill>
                  <a:latin typeface="맑은 고딕" panose="020B0503020000020004" pitchFamily="50" charset="-127"/>
                  <a:ea typeface="맑은 고딕" panose="020B0503020000020004" pitchFamily="50" charset="-127"/>
                </a:rPr>
                <a:t>Vo</a:t>
              </a:r>
              <a:endParaRPr kumimoji="0" lang="ko-KR" altLang="en-US" sz="700" dirty="0">
                <a:solidFill>
                  <a:schemeClr val="tx1"/>
                </a:solidFill>
                <a:latin typeface="맑은 고딕" panose="020B0503020000020004" pitchFamily="50" charset="-127"/>
                <a:ea typeface="맑은 고딕" panose="020B0503020000020004" pitchFamily="50" charset="-127"/>
              </a:endParaRPr>
            </a:p>
          </p:txBody>
        </p:sp>
        <p:cxnSp>
          <p:nvCxnSpPr>
            <p:cNvPr id="50" name="직선 화살표 연결선 49"/>
            <p:cNvCxnSpPr>
              <a:stCxn id="47" idx="3"/>
              <a:endCxn id="48" idx="1"/>
            </p:cNvCxnSpPr>
            <p:nvPr/>
          </p:nvCxnSpPr>
          <p:spPr>
            <a:xfrm>
              <a:off x="3579539" y="2767732"/>
              <a:ext cx="2519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47" idx="3"/>
              <a:endCxn id="49" idx="1"/>
            </p:cNvCxnSpPr>
            <p:nvPr/>
          </p:nvCxnSpPr>
          <p:spPr>
            <a:xfrm>
              <a:off x="3579539" y="2767732"/>
              <a:ext cx="251968" cy="380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42" idx="3"/>
              <a:endCxn id="43" idx="1"/>
            </p:cNvCxnSpPr>
            <p:nvPr/>
          </p:nvCxnSpPr>
          <p:spPr>
            <a:xfrm>
              <a:off x="1628800" y="2952382"/>
              <a:ext cx="292442"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66" idx="2"/>
              <a:endCxn id="43" idx="0"/>
            </p:cNvCxnSpPr>
            <p:nvPr/>
          </p:nvCxnSpPr>
          <p:spPr>
            <a:xfrm rot="16200000" flipH="1">
              <a:off x="1679588" y="2246868"/>
              <a:ext cx="708860" cy="350512"/>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1340768" y="1715918"/>
              <a:ext cx="1035988" cy="35177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ko-KR" altLang="en-US" sz="1000" dirty="0" smtClean="0">
                  <a:solidFill>
                    <a:schemeClr val="tx1"/>
                  </a:solidFill>
                  <a:latin typeface="맑은 고딕" panose="020B0503020000020004" pitchFamily="50" charset="-127"/>
                  <a:ea typeface="맑은 고딕" panose="020B0503020000020004" pitchFamily="50" charset="-127"/>
                </a:rPr>
                <a:t>메시지</a:t>
              </a:r>
              <a:r>
                <a:rPr lang="en-US" altLang="ko-KR" sz="1000" dirty="0" smtClean="0">
                  <a:solidFill>
                    <a:schemeClr val="tx1"/>
                  </a:solidFill>
                  <a:latin typeface="맑은 고딕" panose="020B0503020000020004" pitchFamily="50" charset="-127"/>
                  <a:ea typeface="맑은 고딕" panose="020B0503020000020004" pitchFamily="50" charset="-127"/>
                </a:rPr>
                <a:t/>
              </a:r>
              <a:br>
                <a:rPr lang="en-US" altLang="ko-KR" sz="1000" dirty="0" smtClean="0">
                  <a:solidFill>
                    <a:schemeClr val="tx1"/>
                  </a:solidFill>
                  <a:latin typeface="맑은 고딕" panose="020B0503020000020004" pitchFamily="50" charset="-127"/>
                  <a:ea typeface="맑은 고딕" panose="020B0503020000020004" pitchFamily="50" charset="-127"/>
                </a:rPr>
              </a:br>
              <a:r>
                <a:rPr lang="ko-KR" altLang="en-US" sz="1000" dirty="0" err="1" smtClean="0">
                  <a:solidFill>
                    <a:schemeClr val="tx1"/>
                  </a:solidFill>
                  <a:latin typeface="맑은 고딕" panose="020B0503020000020004" pitchFamily="50" charset="-127"/>
                  <a:ea typeface="맑은 고딕" panose="020B0503020000020004" pitchFamily="50" charset="-127"/>
                </a:rPr>
                <a:t>컨슈머</a:t>
              </a:r>
              <a:r>
                <a:rPr lang="ko-KR" altLang="en-US" sz="1000" dirty="0" smtClean="0">
                  <a:solidFill>
                    <a:schemeClr val="tx1"/>
                  </a:solidFill>
                  <a:latin typeface="맑은 고딕" panose="020B0503020000020004" pitchFamily="50" charset="-127"/>
                  <a:ea typeface="맑은 고딕" panose="020B0503020000020004" pitchFamily="50" charset="-127"/>
                </a:rPr>
                <a:t> 어댑터</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69" name="순서도: 직접 액세스 저장소 68"/>
            <p:cNvSpPr/>
            <p:nvPr/>
          </p:nvSpPr>
          <p:spPr>
            <a:xfrm>
              <a:off x="116632" y="1723949"/>
              <a:ext cx="1012642" cy="359920"/>
            </a:xfrm>
            <a:prstGeom prst="flowChartMagneticDrum">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r>
                <a:rPr kumimoji="0" lang="ko-KR" altLang="en-US" sz="1000" smtClean="0">
                  <a:solidFill>
                    <a:schemeClr val="tx1"/>
                  </a:solidFill>
                  <a:latin typeface="맑은 고딕" panose="020B0503020000020004" pitchFamily="50" charset="-127"/>
                  <a:ea typeface="맑은 고딕" panose="020B0503020000020004" pitchFamily="50" charset="-127"/>
                </a:rPr>
                <a:t>메시지브로커</a:t>
              </a: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cxnSp>
          <p:nvCxnSpPr>
            <p:cNvPr id="70" name="직선 화살표 연결선 69"/>
            <p:cNvCxnSpPr>
              <a:stCxn id="69" idx="4"/>
              <a:endCxn id="66" idx="1"/>
            </p:cNvCxnSpPr>
            <p:nvPr/>
          </p:nvCxnSpPr>
          <p:spPr>
            <a:xfrm flipV="1">
              <a:off x="1129274" y="1891806"/>
              <a:ext cx="211494" cy="12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순서도: 직접 액세스 저장소 75"/>
            <p:cNvSpPr/>
            <p:nvPr/>
          </p:nvSpPr>
          <p:spPr>
            <a:xfrm>
              <a:off x="5805142" y="4371590"/>
              <a:ext cx="1012642" cy="359920"/>
            </a:xfrm>
            <a:prstGeom prst="flowChartMagneticDrum">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r>
                <a:rPr kumimoji="0" lang="ko-KR" altLang="en-US" sz="1000" smtClean="0">
                  <a:solidFill>
                    <a:schemeClr val="tx1"/>
                  </a:solidFill>
                  <a:latin typeface="맑은 고딕" panose="020B0503020000020004" pitchFamily="50" charset="-127"/>
                  <a:ea typeface="맑은 고딕" panose="020B0503020000020004" pitchFamily="50" charset="-127"/>
                </a:rPr>
                <a:t>메시지브로커</a:t>
              </a: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sp>
          <p:nvSpPr>
            <p:cNvPr id="79" name="직사각형 78"/>
            <p:cNvSpPr/>
            <p:nvPr/>
          </p:nvSpPr>
          <p:spPr>
            <a:xfrm>
              <a:off x="4941168" y="4019814"/>
              <a:ext cx="946112" cy="35177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ko-KR" altLang="en-US" sz="1000" dirty="0" smtClean="0">
                  <a:solidFill>
                    <a:schemeClr val="tx1"/>
                  </a:solidFill>
                  <a:latin typeface="맑은 고딕" panose="020B0503020000020004" pitchFamily="50" charset="-127"/>
                  <a:ea typeface="맑은 고딕" panose="020B0503020000020004" pitchFamily="50" charset="-127"/>
                </a:rPr>
                <a:t>이벤트 메시지</a:t>
              </a:r>
              <a:endParaRPr lang="en-US" altLang="ko-KR" sz="1000" dirty="0" smtClean="0">
                <a:solidFill>
                  <a:schemeClr val="tx1"/>
                </a:solidFill>
                <a:latin typeface="맑은 고딕" panose="020B0503020000020004" pitchFamily="50" charset="-127"/>
                <a:ea typeface="맑은 고딕" panose="020B0503020000020004" pitchFamily="50" charset="-127"/>
              </a:endParaRPr>
            </a:p>
            <a:p>
              <a:pPr algn="ctr" defTabSz="957838" fontAlgn="auto" latinLnBrk="0">
                <a:spcBef>
                  <a:spcPts val="0"/>
                </a:spcBef>
                <a:spcAft>
                  <a:spcPts val="0"/>
                </a:spcAft>
              </a:pPr>
              <a:r>
                <a:rPr kumimoji="0" lang="ko-KR" altLang="en-US" sz="1000" dirty="0" smtClean="0">
                  <a:solidFill>
                    <a:schemeClr val="tx1"/>
                  </a:solidFill>
                  <a:latin typeface="맑은 고딕" panose="020B0503020000020004" pitchFamily="50" charset="-127"/>
                  <a:ea typeface="맑은 고딕" panose="020B0503020000020004" pitchFamily="50" charset="-127"/>
                </a:rPr>
                <a:t>처리 어댑터</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80" name="직선 화살표 연결선 79"/>
            <p:cNvCxnSpPr>
              <a:stCxn id="79" idx="2"/>
              <a:endCxn id="76" idx="1"/>
            </p:cNvCxnSpPr>
            <p:nvPr/>
          </p:nvCxnSpPr>
          <p:spPr>
            <a:xfrm rot="16200000" flipH="1">
              <a:off x="5519703" y="4266111"/>
              <a:ext cx="179960" cy="3909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79" idx="1"/>
            </p:cNvCxnSpPr>
            <p:nvPr/>
          </p:nvCxnSpPr>
          <p:spPr>
            <a:xfrm rot="10800000">
              <a:off x="4859138" y="3880360"/>
              <a:ext cx="82030" cy="315342"/>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4571106" y="3528704"/>
              <a:ext cx="576064" cy="3516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Event</a:t>
              </a:r>
              <a:r>
                <a:rPr kumimoji="0" lang="en-US" altLang="ko-KR" sz="1000" dirty="0" smtClean="0">
                  <a:solidFill>
                    <a:schemeClr val="tx1"/>
                  </a:solidFill>
                  <a:latin typeface="맑은 고딕" panose="020B0503020000020004" pitchFamily="50" charset="-127"/>
                  <a:ea typeface="맑은 고딕" panose="020B0503020000020004" pitchFamily="50" charset="-127"/>
                </a:rPr>
                <a:t/>
              </a:r>
              <a:br>
                <a:rPr kumimoji="0" lang="en-US" altLang="ko-KR" sz="1000" dirty="0" smtClean="0">
                  <a:solidFill>
                    <a:schemeClr val="tx1"/>
                  </a:solidFill>
                  <a:latin typeface="맑은 고딕" panose="020B0503020000020004" pitchFamily="50" charset="-127"/>
                  <a:ea typeface="맑은 고딕" panose="020B0503020000020004" pitchFamily="50" charset="-127"/>
                </a:rPr>
              </a:br>
              <a:r>
                <a:rPr kumimoji="0" lang="en-US" altLang="ko-KR" sz="1000" dirty="0" smtClean="0">
                  <a:solidFill>
                    <a:schemeClr val="tx1"/>
                  </a:solidFill>
                  <a:latin typeface="맑은 고딕" panose="020B0503020000020004" pitchFamily="50" charset="-127"/>
                  <a:ea typeface="맑은 고딕" panose="020B0503020000020004" pitchFamily="50" charset="-127"/>
                </a:rPr>
                <a:t>I/F</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92" name="직선 화살표 연결선 82"/>
            <p:cNvCxnSpPr>
              <a:stCxn id="114" idx="3"/>
              <a:endCxn id="90" idx="1"/>
            </p:cNvCxnSpPr>
            <p:nvPr/>
          </p:nvCxnSpPr>
          <p:spPr>
            <a:xfrm flipV="1">
              <a:off x="4265138" y="3704532"/>
              <a:ext cx="305968" cy="76297"/>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6" name="직사각형 95"/>
            <p:cNvSpPr/>
            <p:nvPr/>
          </p:nvSpPr>
          <p:spPr>
            <a:xfrm>
              <a:off x="4571106" y="1854985"/>
              <a:ext cx="576064" cy="3516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Proxy</a:t>
              </a:r>
            </a:p>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I/F</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98" name="직사각형 97"/>
            <p:cNvSpPr/>
            <p:nvPr/>
          </p:nvSpPr>
          <p:spPr>
            <a:xfrm>
              <a:off x="4784397" y="1115898"/>
              <a:ext cx="946112" cy="35177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API</a:t>
              </a:r>
              <a:r>
                <a:rPr lang="ko-KR" altLang="en-US" sz="1000" dirty="0" smtClean="0">
                  <a:solidFill>
                    <a:schemeClr val="tx1"/>
                  </a:solidFill>
                  <a:latin typeface="맑은 고딕" panose="020B0503020000020004" pitchFamily="50" charset="-127"/>
                  <a:ea typeface="맑은 고딕" panose="020B0503020000020004" pitchFamily="50" charset="-127"/>
                </a:rPr>
                <a:t>호출</a:t>
              </a:r>
              <a:r>
                <a:rPr lang="en-US" altLang="ko-KR" sz="1000" dirty="0" smtClean="0">
                  <a:solidFill>
                    <a:schemeClr val="tx1"/>
                  </a:solidFill>
                  <a:latin typeface="맑은 고딕" panose="020B0503020000020004" pitchFamily="50" charset="-127"/>
                  <a:ea typeface="맑은 고딕" panose="020B0503020000020004" pitchFamily="50" charset="-127"/>
                </a:rPr>
                <a:t/>
              </a:r>
              <a:br>
                <a:rPr lang="en-US" altLang="ko-KR" sz="1000" dirty="0" smtClean="0">
                  <a:solidFill>
                    <a:schemeClr val="tx1"/>
                  </a:solidFill>
                  <a:latin typeface="맑은 고딕" panose="020B0503020000020004" pitchFamily="50" charset="-127"/>
                  <a:ea typeface="맑은 고딕" panose="020B0503020000020004" pitchFamily="50" charset="-127"/>
                </a:rPr>
              </a:br>
              <a:r>
                <a:rPr lang="ko-KR" altLang="en-US" sz="1000" dirty="0" smtClean="0">
                  <a:solidFill>
                    <a:schemeClr val="tx1"/>
                  </a:solidFill>
                  <a:latin typeface="맑은 고딕" panose="020B0503020000020004" pitchFamily="50" charset="-127"/>
                  <a:ea typeface="맑은 고딕" panose="020B0503020000020004" pitchFamily="50" charset="-127"/>
                </a:rPr>
                <a:t>프록시어댑터</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99" name="육각형 98"/>
            <p:cNvSpPr/>
            <p:nvPr/>
          </p:nvSpPr>
          <p:spPr>
            <a:xfrm rot="10800000" flipV="1">
              <a:off x="5832628" y="472670"/>
              <a:ext cx="838880" cy="838880"/>
            </a:xfrm>
            <a:prstGeom prst="hexagon">
              <a:avLst/>
            </a:prstGeom>
            <a:solidFill>
              <a:schemeClr val="bg1">
                <a:lumMod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ko-KR" altLang="en-US" sz="900" dirty="0" smtClean="0">
                  <a:solidFill>
                    <a:schemeClr val="tx1"/>
                  </a:solidFill>
                  <a:latin typeface="맑은 고딕" panose="020B0503020000020004" pitchFamily="50" charset="-127"/>
                  <a:ea typeface="맑은 고딕" panose="020B0503020000020004" pitchFamily="50" charset="-127"/>
                </a:rPr>
                <a:t>마이크로서비스</a:t>
              </a:r>
              <a:endParaRPr lang="ko-KR" altLang="en-US" sz="900" dirty="0">
                <a:solidFill>
                  <a:schemeClr val="tx1"/>
                </a:solidFill>
                <a:latin typeface="맑은 고딕" panose="020B0503020000020004" pitchFamily="50" charset="-127"/>
                <a:ea typeface="맑은 고딕" panose="020B0503020000020004" pitchFamily="50" charset="-127"/>
              </a:endParaRPr>
            </a:p>
          </p:txBody>
        </p:sp>
        <p:cxnSp>
          <p:nvCxnSpPr>
            <p:cNvPr id="100" name="직선 화살표 연결선 79"/>
            <p:cNvCxnSpPr>
              <a:stCxn id="98" idx="0"/>
              <a:endCxn id="99" idx="0"/>
            </p:cNvCxnSpPr>
            <p:nvPr/>
          </p:nvCxnSpPr>
          <p:spPr>
            <a:xfrm rot="5400000" flipH="1" flipV="1">
              <a:off x="5433146" y="716417"/>
              <a:ext cx="223788" cy="575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82"/>
            <p:cNvCxnSpPr>
              <a:stCxn id="98" idx="2"/>
              <a:endCxn id="96" idx="0"/>
            </p:cNvCxnSpPr>
            <p:nvPr/>
          </p:nvCxnSpPr>
          <p:spPr>
            <a:xfrm rot="5400000">
              <a:off x="4864641" y="1462172"/>
              <a:ext cx="387311" cy="398315"/>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82"/>
            <p:cNvCxnSpPr>
              <a:stCxn id="112" idx="3"/>
              <a:endCxn id="96" idx="2"/>
            </p:cNvCxnSpPr>
            <p:nvPr/>
          </p:nvCxnSpPr>
          <p:spPr>
            <a:xfrm flipV="1">
              <a:off x="4455465" y="2206641"/>
              <a:ext cx="403673" cy="215482"/>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4148486" y="3696900"/>
              <a:ext cx="116652" cy="167857"/>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sp>
          <p:nvSpPr>
            <p:cNvPr id="118" name="직사각형 117"/>
            <p:cNvSpPr/>
            <p:nvPr/>
          </p:nvSpPr>
          <p:spPr>
            <a:xfrm>
              <a:off x="3230430" y="4348672"/>
              <a:ext cx="780234" cy="35165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Repository</a:t>
              </a:r>
              <a:r>
                <a:rPr kumimoji="0" lang="en-US" altLang="ko-KR" sz="1000" dirty="0" smtClean="0">
                  <a:solidFill>
                    <a:schemeClr val="tx1"/>
                  </a:solidFill>
                  <a:latin typeface="맑은 고딕" panose="020B0503020000020004" pitchFamily="50" charset="-127"/>
                  <a:ea typeface="맑은 고딕" panose="020B0503020000020004" pitchFamily="50" charset="-127"/>
                </a:rPr>
                <a:t/>
              </a:r>
              <a:br>
                <a:rPr kumimoji="0" lang="en-US" altLang="ko-KR" sz="1000" dirty="0" smtClean="0">
                  <a:solidFill>
                    <a:schemeClr val="tx1"/>
                  </a:solidFill>
                  <a:latin typeface="맑은 고딕" panose="020B0503020000020004" pitchFamily="50" charset="-127"/>
                  <a:ea typeface="맑은 고딕" panose="020B0503020000020004" pitchFamily="50" charset="-127"/>
                </a:rPr>
              </a:br>
              <a:r>
                <a:rPr kumimoji="0" lang="en-US" altLang="ko-KR" sz="1000" dirty="0" smtClean="0">
                  <a:solidFill>
                    <a:schemeClr val="tx1"/>
                  </a:solidFill>
                  <a:latin typeface="맑은 고딕" panose="020B0503020000020004" pitchFamily="50" charset="-127"/>
                  <a:ea typeface="맑은 고딕" panose="020B0503020000020004" pitchFamily="50" charset="-127"/>
                </a:rPr>
                <a:t>I/F</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20" name="직사각형 119"/>
            <p:cNvSpPr/>
            <p:nvPr/>
          </p:nvSpPr>
          <p:spPr>
            <a:xfrm>
              <a:off x="1847019" y="4584136"/>
              <a:ext cx="946112" cy="351776"/>
            </a:xfrm>
            <a:prstGeom prst="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ko-KR" altLang="en-US" sz="1000" dirty="0" smtClean="0">
                  <a:solidFill>
                    <a:schemeClr val="tx1"/>
                  </a:solidFill>
                  <a:latin typeface="맑은 고딕" panose="020B0503020000020004" pitchFamily="50" charset="-127"/>
                  <a:ea typeface="맑은 고딕" panose="020B0503020000020004" pitchFamily="50" charset="-127"/>
                </a:rPr>
                <a:t>저장소</a:t>
              </a:r>
              <a:r>
                <a:rPr lang="en-US" altLang="ko-KR" sz="1000" dirty="0" smtClean="0">
                  <a:solidFill>
                    <a:schemeClr val="tx1"/>
                  </a:solidFill>
                  <a:latin typeface="맑은 고딕" panose="020B0503020000020004" pitchFamily="50" charset="-127"/>
                  <a:ea typeface="맑은 고딕" panose="020B0503020000020004" pitchFamily="50" charset="-127"/>
                </a:rPr>
                <a:t/>
              </a:r>
              <a:br>
                <a:rPr lang="en-US" altLang="ko-KR" sz="1000" dirty="0" smtClean="0">
                  <a:solidFill>
                    <a:schemeClr val="tx1"/>
                  </a:solidFill>
                  <a:latin typeface="맑은 고딕" panose="020B0503020000020004" pitchFamily="50" charset="-127"/>
                  <a:ea typeface="맑은 고딕" panose="020B0503020000020004" pitchFamily="50" charset="-127"/>
                </a:rPr>
              </a:br>
              <a:r>
                <a:rPr lang="ko-KR" altLang="en-US" sz="1000" dirty="0" smtClean="0">
                  <a:solidFill>
                    <a:schemeClr val="tx1"/>
                  </a:solidFill>
                  <a:latin typeface="맑은 고딕" panose="020B0503020000020004" pitchFamily="50" charset="-127"/>
                  <a:ea typeface="맑은 고딕" panose="020B0503020000020004" pitchFamily="50" charset="-127"/>
                </a:rPr>
                <a:t>처리 어댑터</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21" name="원통 120"/>
            <p:cNvSpPr/>
            <p:nvPr/>
          </p:nvSpPr>
          <p:spPr>
            <a:xfrm>
              <a:off x="633856" y="4371589"/>
              <a:ext cx="720080" cy="360040"/>
            </a:xfrm>
            <a:prstGeom prst="can">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cxnSp>
          <p:nvCxnSpPr>
            <p:cNvPr id="122" name="직선 화살표 연결선 121"/>
            <p:cNvCxnSpPr>
              <a:stCxn id="120" idx="1"/>
              <a:endCxn id="121" idx="4"/>
            </p:cNvCxnSpPr>
            <p:nvPr/>
          </p:nvCxnSpPr>
          <p:spPr>
            <a:xfrm rot="10800000">
              <a:off x="1353937" y="4551610"/>
              <a:ext cx="493083" cy="2084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82"/>
            <p:cNvCxnSpPr>
              <a:stCxn id="120" idx="3"/>
              <a:endCxn id="118" idx="2"/>
            </p:cNvCxnSpPr>
            <p:nvPr/>
          </p:nvCxnSpPr>
          <p:spPr>
            <a:xfrm flipV="1">
              <a:off x="2793131" y="4700327"/>
              <a:ext cx="827416" cy="59696"/>
            </a:xfrm>
            <a:prstGeom prst="bentConnector2">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3566589" y="3847201"/>
              <a:ext cx="116652" cy="167857"/>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1985" rIns="36000" bIns="41985" numCol="1" spcCol="0" rtlCol="0" fromWordArt="0" anchor="ctr" anchorCtr="0" forceAA="0" compatLnSpc="1">
              <a:prstTxWarp prst="textNoShape">
                <a:avLst/>
              </a:prstTxWarp>
              <a:noAutofit/>
            </a:bodyPr>
            <a:lstStyle/>
            <a:p>
              <a:pPr algn="ctr" defTabSz="957838" fontAlgn="auto" latinLnBrk="0">
                <a:spcBef>
                  <a:spcPts val="0"/>
                </a:spcBef>
                <a:spcAft>
                  <a:spcPts val="0"/>
                </a:spcAft>
              </a:pPr>
              <a:endParaRPr kumimoji="0" lang="ko-KR" altLang="en-US" sz="1000" dirty="0" smtClean="0">
                <a:solidFill>
                  <a:schemeClr val="tx1"/>
                </a:solidFill>
                <a:latin typeface="맑은 고딕" panose="020B0503020000020004" pitchFamily="50" charset="-127"/>
                <a:ea typeface="맑은 고딕" panose="020B0503020000020004" pitchFamily="50" charset="-127"/>
              </a:endParaRPr>
            </a:p>
          </p:txBody>
        </p:sp>
        <p:cxnSp>
          <p:nvCxnSpPr>
            <p:cNvPr id="131" name="직선 화살표 연결선 82"/>
            <p:cNvCxnSpPr>
              <a:stCxn id="130" idx="2"/>
              <a:endCxn id="118" idx="0"/>
            </p:cNvCxnSpPr>
            <p:nvPr/>
          </p:nvCxnSpPr>
          <p:spPr>
            <a:xfrm rot="5400000">
              <a:off x="3455925" y="4179681"/>
              <a:ext cx="333613" cy="4369"/>
            </a:xfrm>
            <a:prstGeom prst="bentConnector3">
              <a:avLst>
                <a:gd name="adj1" fmla="val 50000"/>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1162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Cloud</a:t>
            </a:r>
            <a:r>
              <a:rPr lang="ko-KR" altLang="en-US" dirty="0"/>
              <a:t> </a:t>
            </a:r>
            <a:r>
              <a:rPr lang="en-US" altLang="ko-KR" dirty="0"/>
              <a:t>Native</a:t>
            </a:r>
            <a:r>
              <a:rPr lang="ko-KR" altLang="en-US" dirty="0"/>
              <a:t> </a:t>
            </a:r>
            <a:r>
              <a:rPr lang="en-US" altLang="ko-KR" dirty="0"/>
              <a:t>Application(CNA)</a:t>
            </a:r>
            <a:endParaRPr lang="ko-KR" altLang="en-US" dirty="0"/>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53144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독립적으로 분리되어 배포될 수 있는 조각으로 구성된 애플리케이션</a:t>
            </a:r>
          </a:p>
          <a:p>
            <a:pPr algn="l">
              <a:buFont typeface="Arial" panose="020B0604020202020204" pitchFamily="34" charset="0"/>
              <a:buChar char="•"/>
            </a:pPr>
            <a:r>
              <a:rPr lang="ko-KR" altLang="en-US" b="0" i="0" dirty="0">
                <a:solidFill>
                  <a:srgbClr val="333333"/>
                </a:solidFill>
                <a:effectLst/>
                <a:latin typeface="-apple-system"/>
              </a:rPr>
              <a:t>클라우드 인프라에 가장 어울리고 효과적이라는 의미</a:t>
            </a:r>
            <a:endParaRPr lang="ko-KR" altLang="en-US" dirty="0"/>
          </a:p>
        </p:txBody>
      </p:sp>
      <p:grpSp>
        <p:nvGrpSpPr>
          <p:cNvPr id="13" name="그룹 12">
            <a:extLst>
              <a:ext uri="{FF2B5EF4-FFF2-40B4-BE49-F238E27FC236}">
                <a16:creationId xmlns:a16="http://schemas.microsoft.com/office/drawing/2014/main" id="{CB7F9465-E40F-62BE-B4FD-A66A7116FD8A}"/>
              </a:ext>
            </a:extLst>
          </p:cNvPr>
          <p:cNvGrpSpPr/>
          <p:nvPr/>
        </p:nvGrpSpPr>
        <p:grpSpPr>
          <a:xfrm>
            <a:off x="-243408" y="1923679"/>
            <a:ext cx="2160240" cy="1946597"/>
            <a:chOff x="899592" y="1923678"/>
            <a:chExt cx="2160240" cy="1946597"/>
          </a:xfrm>
        </p:grpSpPr>
        <p:sp>
          <p:nvSpPr>
            <p:cNvPr id="6" name="직사각형 5">
              <a:extLst>
                <a:ext uri="{FF2B5EF4-FFF2-40B4-BE49-F238E27FC236}">
                  <a16:creationId xmlns:a16="http://schemas.microsoft.com/office/drawing/2014/main" id="{D7CE315F-0727-18C4-B356-0B667B96152A}"/>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E38B8CA-5D29-3003-3926-B5F320B8FCF7}"/>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BB52497-CE95-3824-CD56-B1E87152AD6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141A75-FA8A-632C-BC78-0FDE3FD93DE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D53EFD8-E41B-D93F-D77E-761377853E63}"/>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88F005-A412-6627-D79B-798E8B6DA4FC}"/>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육각형 3">
              <a:extLst>
                <a:ext uri="{FF2B5EF4-FFF2-40B4-BE49-F238E27FC236}">
                  <a16:creationId xmlns:a16="http://schemas.microsoft.com/office/drawing/2014/main" id="{2A160F99-FDBB-F58F-61D2-8C69E5133EDC}"/>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래픽 14" descr="단색으로 채워진 천사 얼굴 단색으로 채워진">
            <a:extLst>
              <a:ext uri="{FF2B5EF4-FFF2-40B4-BE49-F238E27FC236}">
                <a16:creationId xmlns:a16="http://schemas.microsoft.com/office/drawing/2014/main" id="{0535DAF8-899B-BE14-6735-2229E8C83FF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12925" y="3794078"/>
            <a:ext cx="914400" cy="914400"/>
          </a:xfrm>
          <a:prstGeom prst="rect">
            <a:avLst/>
          </a:prstGeom>
        </p:spPr>
      </p:pic>
      <p:pic>
        <p:nvPicPr>
          <p:cNvPr id="17" name="그래픽 16" descr="단색으로 채워진 화난 얼굴 단색으로 채워진">
            <a:extLst>
              <a:ext uri="{FF2B5EF4-FFF2-40B4-BE49-F238E27FC236}">
                <a16:creationId xmlns:a16="http://schemas.microsoft.com/office/drawing/2014/main" id="{1A8031CA-29D5-6AF3-7580-3FC82A461FA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9512" y="3915111"/>
            <a:ext cx="914400" cy="914400"/>
          </a:xfrm>
          <a:prstGeom prst="rect">
            <a:avLst/>
          </a:prstGeom>
        </p:spPr>
      </p:pic>
      <p:grpSp>
        <p:nvGrpSpPr>
          <p:cNvPr id="70" name="그룹 69">
            <a:extLst>
              <a:ext uri="{FF2B5EF4-FFF2-40B4-BE49-F238E27FC236}">
                <a16:creationId xmlns:a16="http://schemas.microsoft.com/office/drawing/2014/main" id="{8D9BA8FC-0FBC-5831-322D-0F8D99E290FC}"/>
              </a:ext>
            </a:extLst>
          </p:cNvPr>
          <p:cNvGrpSpPr/>
          <p:nvPr/>
        </p:nvGrpSpPr>
        <p:grpSpPr>
          <a:xfrm>
            <a:off x="4810922" y="2139702"/>
            <a:ext cx="1786430" cy="1568020"/>
            <a:chOff x="5953922" y="2139702"/>
            <a:chExt cx="1786430" cy="1568020"/>
          </a:xfrm>
        </p:grpSpPr>
        <p:grpSp>
          <p:nvGrpSpPr>
            <p:cNvPr id="20" name="그룹 19">
              <a:extLst>
                <a:ext uri="{FF2B5EF4-FFF2-40B4-BE49-F238E27FC236}">
                  <a16:creationId xmlns:a16="http://schemas.microsoft.com/office/drawing/2014/main" id="{918E13B3-CDF9-A41F-07C5-0B75AEB52CFC}"/>
                </a:ext>
              </a:extLst>
            </p:cNvPr>
            <p:cNvGrpSpPr/>
            <p:nvPr/>
          </p:nvGrpSpPr>
          <p:grpSpPr>
            <a:xfrm>
              <a:off x="5958327" y="2161250"/>
              <a:ext cx="648072" cy="578356"/>
              <a:chOff x="899592" y="1923678"/>
              <a:chExt cx="2160240" cy="1946597"/>
            </a:xfrm>
          </p:grpSpPr>
          <p:sp>
            <p:nvSpPr>
              <p:cNvPr id="21" name="직사각형 20">
                <a:extLst>
                  <a:ext uri="{FF2B5EF4-FFF2-40B4-BE49-F238E27FC236}">
                    <a16:creationId xmlns:a16="http://schemas.microsoft.com/office/drawing/2014/main" id="{5A347BC4-B11D-A6B9-040A-99E50B93104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4D2A1DE8-3FDC-44D0-7387-D8CD2600889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EC0786A-3B30-CE6B-FD5C-6867B4E432C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072E795B-0770-DE1A-FF5F-5B90424EE79A}"/>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2C8846B2-FA2D-EF6D-34BE-89DF409A2870}"/>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F88714E3-C5FD-2F26-0331-B452A256C66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육각형 26">
                <a:extLst>
                  <a:ext uri="{FF2B5EF4-FFF2-40B4-BE49-F238E27FC236}">
                    <a16:creationId xmlns:a16="http://schemas.microsoft.com/office/drawing/2014/main" id="{15AFC391-6592-B176-90C9-571626A59507}"/>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27">
              <a:extLst>
                <a:ext uri="{FF2B5EF4-FFF2-40B4-BE49-F238E27FC236}">
                  <a16:creationId xmlns:a16="http://schemas.microsoft.com/office/drawing/2014/main" id="{7E940985-1F96-6042-3976-41784377A711}"/>
                </a:ext>
              </a:extLst>
            </p:cNvPr>
            <p:cNvGrpSpPr/>
            <p:nvPr/>
          </p:nvGrpSpPr>
          <p:grpSpPr>
            <a:xfrm>
              <a:off x="6516216" y="2487992"/>
              <a:ext cx="648072" cy="578356"/>
              <a:chOff x="899592" y="1923678"/>
              <a:chExt cx="2160240" cy="1946597"/>
            </a:xfrm>
          </p:grpSpPr>
          <p:sp>
            <p:nvSpPr>
              <p:cNvPr id="29" name="직사각형 28">
                <a:extLst>
                  <a:ext uri="{FF2B5EF4-FFF2-40B4-BE49-F238E27FC236}">
                    <a16:creationId xmlns:a16="http://schemas.microsoft.com/office/drawing/2014/main" id="{2456188C-013A-0797-C8EE-A5CF49526DB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93527F-F532-A182-4708-549C3AC7936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C98832FF-16ED-DE85-CD7F-ACCAC85EE52C}"/>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A8F7EC6-43B8-C7F9-5407-FD92BA999A99}"/>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389129E7-5CD0-141E-4BDA-349797F455F6}"/>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2F10018-EBE0-3180-1BFA-A3F22DB59FC2}"/>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육각형 34">
                <a:extLst>
                  <a:ext uri="{FF2B5EF4-FFF2-40B4-BE49-F238E27FC236}">
                    <a16:creationId xmlns:a16="http://schemas.microsoft.com/office/drawing/2014/main" id="{E8E8820A-6FE1-C80F-FB9A-1965C3E0A5BF}"/>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35">
              <a:extLst>
                <a:ext uri="{FF2B5EF4-FFF2-40B4-BE49-F238E27FC236}">
                  <a16:creationId xmlns:a16="http://schemas.microsoft.com/office/drawing/2014/main" id="{E42F8ED8-E9E3-FBB6-A92E-E080F2D67625}"/>
                </a:ext>
              </a:extLst>
            </p:cNvPr>
            <p:cNvGrpSpPr/>
            <p:nvPr/>
          </p:nvGrpSpPr>
          <p:grpSpPr>
            <a:xfrm>
              <a:off x="7092280" y="2139702"/>
              <a:ext cx="648072" cy="578356"/>
              <a:chOff x="899592" y="1923678"/>
              <a:chExt cx="2160240" cy="1946597"/>
            </a:xfrm>
          </p:grpSpPr>
          <p:sp>
            <p:nvSpPr>
              <p:cNvPr id="37" name="직사각형 36">
                <a:extLst>
                  <a:ext uri="{FF2B5EF4-FFF2-40B4-BE49-F238E27FC236}">
                    <a16:creationId xmlns:a16="http://schemas.microsoft.com/office/drawing/2014/main" id="{B7105983-CF47-EB4E-84C6-33959DD4DD65}"/>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AF8F662C-9C42-C4A2-7258-6891CA939638}"/>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F555D8F9-256E-6CE5-479A-98069F427C11}"/>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32AD21E-42A2-0330-BE6C-3B4254C70CD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BDCBEAD7-0B23-8545-81A1-083CFB2F701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4C1FF4E4-71F8-D209-A60C-51EB457F07A7}"/>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육각형 42">
                <a:extLst>
                  <a:ext uri="{FF2B5EF4-FFF2-40B4-BE49-F238E27FC236}">
                    <a16:creationId xmlns:a16="http://schemas.microsoft.com/office/drawing/2014/main" id="{FC8CD585-83BD-DC93-6A48-FCD73263CF6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a:extLst>
                <a:ext uri="{FF2B5EF4-FFF2-40B4-BE49-F238E27FC236}">
                  <a16:creationId xmlns:a16="http://schemas.microsoft.com/office/drawing/2014/main" id="{2215C40A-58B3-8F45-0E8B-9B99B4831123}"/>
                </a:ext>
              </a:extLst>
            </p:cNvPr>
            <p:cNvGrpSpPr/>
            <p:nvPr/>
          </p:nvGrpSpPr>
          <p:grpSpPr>
            <a:xfrm>
              <a:off x="5953922" y="2796635"/>
              <a:ext cx="648072" cy="578356"/>
              <a:chOff x="899592" y="1923678"/>
              <a:chExt cx="2160240" cy="1946597"/>
            </a:xfrm>
          </p:grpSpPr>
          <p:sp>
            <p:nvSpPr>
              <p:cNvPr id="45" name="직사각형 44">
                <a:extLst>
                  <a:ext uri="{FF2B5EF4-FFF2-40B4-BE49-F238E27FC236}">
                    <a16:creationId xmlns:a16="http://schemas.microsoft.com/office/drawing/2014/main" id="{02FDAE95-22CA-57A9-8DF7-5C684B82047B}"/>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72AD8D9-62B9-BCC4-5673-68653ED327B0}"/>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E1DA3198-0E87-7065-2138-AA8C90E183E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8F1F1D7A-5197-0E5E-3B9C-7352E80C946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26133074-5753-5F52-538C-95BBFF19C0B6}"/>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1611D74B-8DBD-8D36-1BBE-D82DB0F5374A}"/>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육각형 50">
                <a:extLst>
                  <a:ext uri="{FF2B5EF4-FFF2-40B4-BE49-F238E27FC236}">
                    <a16:creationId xmlns:a16="http://schemas.microsoft.com/office/drawing/2014/main" id="{6BA2BD2A-B9BC-E699-9541-2A62FEF7C52C}"/>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40FED4BB-3EE6-D609-3BCA-9E21CAED3694}"/>
                </a:ext>
              </a:extLst>
            </p:cNvPr>
            <p:cNvGrpSpPr/>
            <p:nvPr/>
          </p:nvGrpSpPr>
          <p:grpSpPr>
            <a:xfrm>
              <a:off x="7092279" y="2801429"/>
              <a:ext cx="648072" cy="578356"/>
              <a:chOff x="899592" y="1923678"/>
              <a:chExt cx="2160240" cy="1946597"/>
            </a:xfrm>
          </p:grpSpPr>
          <p:sp>
            <p:nvSpPr>
              <p:cNvPr id="55" name="직사각형 54">
                <a:extLst>
                  <a:ext uri="{FF2B5EF4-FFF2-40B4-BE49-F238E27FC236}">
                    <a16:creationId xmlns:a16="http://schemas.microsoft.com/office/drawing/2014/main" id="{A1901561-8C07-D6D0-9F00-0CA9BFA1E83E}"/>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FDEB12FB-167A-872E-1E15-3C1CC5670BB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0B687A5-E629-FB10-F78A-9E436069F0F6}"/>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B26B161C-4476-D1D2-649B-DB35B5AAD65F}"/>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87232F6-0076-EF2D-88AF-C0358310BB99}"/>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09DB45CD-77CF-BDEF-3816-B64078D8E1B1}"/>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육각형 60">
                <a:extLst>
                  <a:ext uri="{FF2B5EF4-FFF2-40B4-BE49-F238E27FC236}">
                    <a16:creationId xmlns:a16="http://schemas.microsoft.com/office/drawing/2014/main" id="{5EDFE3AA-6551-2AC3-6129-97BEB4CD540F}"/>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2" name="그룹 61">
              <a:extLst>
                <a:ext uri="{FF2B5EF4-FFF2-40B4-BE49-F238E27FC236}">
                  <a16:creationId xmlns:a16="http://schemas.microsoft.com/office/drawing/2014/main" id="{D86DE4AA-799F-7F12-1839-1CF117D4EE30}"/>
                </a:ext>
              </a:extLst>
            </p:cNvPr>
            <p:cNvGrpSpPr/>
            <p:nvPr/>
          </p:nvGrpSpPr>
          <p:grpSpPr>
            <a:xfrm>
              <a:off x="6516348" y="3129366"/>
              <a:ext cx="648072" cy="578356"/>
              <a:chOff x="899592" y="1923678"/>
              <a:chExt cx="2160240" cy="1946597"/>
            </a:xfrm>
          </p:grpSpPr>
          <p:sp>
            <p:nvSpPr>
              <p:cNvPr id="63" name="직사각형 62">
                <a:extLst>
                  <a:ext uri="{FF2B5EF4-FFF2-40B4-BE49-F238E27FC236}">
                    <a16:creationId xmlns:a16="http://schemas.microsoft.com/office/drawing/2014/main" id="{A90060AC-4B73-78A0-AD8D-FF1684A4B243}"/>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6EB3AA7D-24A2-D1A8-4331-444C208EA8B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C544AC27-4B77-B8F8-9533-E95B30039A9F}"/>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6B6DBA03-2C3F-125B-E677-F0FE5B2C154B}"/>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DEE8A318-7AEA-3F0D-3DF1-1A0B758F515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DC65C28-FDF8-9633-2AE0-E0C71866302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육각형 68">
                <a:extLst>
                  <a:ext uri="{FF2B5EF4-FFF2-40B4-BE49-F238E27FC236}">
                    <a16:creationId xmlns:a16="http://schemas.microsoft.com/office/drawing/2014/main" id="{77549BA4-862A-B8A0-D8BA-0F399EB8237A}"/>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1" name="화살표: 오른쪽 70">
            <a:extLst>
              <a:ext uri="{FF2B5EF4-FFF2-40B4-BE49-F238E27FC236}">
                <a16:creationId xmlns:a16="http://schemas.microsoft.com/office/drawing/2014/main" id="{802BE3A8-7777-102B-AFE7-C26E8371D342}"/>
              </a:ext>
            </a:extLst>
          </p:cNvPr>
          <p:cNvSpPr/>
          <p:nvPr/>
        </p:nvSpPr>
        <p:spPr>
          <a:xfrm>
            <a:off x="2852936" y="2428526"/>
            <a:ext cx="936104" cy="7008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6954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직사각형 144">
            <a:extLst>
              <a:ext uri="{FF2B5EF4-FFF2-40B4-BE49-F238E27FC236}">
                <a16:creationId xmlns:a16="http://schemas.microsoft.com/office/drawing/2014/main" id="{CC8FD733-70F9-72FC-B442-22C2AB88364B}"/>
              </a:ext>
            </a:extLst>
          </p:cNvPr>
          <p:cNvSpPr/>
          <p:nvPr/>
        </p:nvSpPr>
        <p:spPr>
          <a:xfrm>
            <a:off x="5884764" y="1491630"/>
            <a:ext cx="1440158"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8BE1E1BF-1803-9921-6117-479BFAAD7851}"/>
              </a:ext>
            </a:extLst>
          </p:cNvPr>
          <p:cNvSpPr/>
          <p:nvPr/>
        </p:nvSpPr>
        <p:spPr>
          <a:xfrm>
            <a:off x="-171400" y="1491630"/>
            <a:ext cx="3456384"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Conway’s law(1/2)</a:t>
            </a:r>
            <a:endParaRPr lang="ko-KR" altLang="en-US" dirty="0"/>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53144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시스템을 개발할 때 항상 시스템의 모양이 팀의 의사소통 구조를 반영</a:t>
            </a:r>
            <a:endParaRPr lang="ko-KR" altLang="en-US" dirty="0"/>
          </a:p>
        </p:txBody>
      </p:sp>
      <p:grpSp>
        <p:nvGrpSpPr>
          <p:cNvPr id="16" name="그룹 15">
            <a:extLst>
              <a:ext uri="{FF2B5EF4-FFF2-40B4-BE49-F238E27FC236}">
                <a16:creationId xmlns:a16="http://schemas.microsoft.com/office/drawing/2014/main" id="{3E5B25E7-8D50-3845-3D68-6F50BD7305FE}"/>
              </a:ext>
            </a:extLst>
          </p:cNvPr>
          <p:cNvGrpSpPr/>
          <p:nvPr/>
        </p:nvGrpSpPr>
        <p:grpSpPr>
          <a:xfrm>
            <a:off x="116632" y="1707654"/>
            <a:ext cx="313184" cy="518268"/>
            <a:chOff x="1475656" y="1851670"/>
            <a:chExt cx="313184" cy="518268"/>
          </a:xfrm>
        </p:grpSpPr>
        <p:pic>
          <p:nvPicPr>
            <p:cNvPr id="72" name="그래픽 71" descr="사용자 윤곽선">
              <a:extLst>
                <a:ext uri="{FF2B5EF4-FFF2-40B4-BE49-F238E27FC236}">
                  <a16:creationId xmlns:a16="http://schemas.microsoft.com/office/drawing/2014/main" id="{1C3017BE-770F-A4BD-70D8-9DEC7863C4D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4" name="TextBox 13">
              <a:extLst>
                <a:ext uri="{FF2B5EF4-FFF2-40B4-BE49-F238E27FC236}">
                  <a16:creationId xmlns:a16="http://schemas.microsoft.com/office/drawing/2014/main" id="{7C4C7E77-6531-0622-E104-122759F27274}"/>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3" name="그룹 72">
            <a:extLst>
              <a:ext uri="{FF2B5EF4-FFF2-40B4-BE49-F238E27FC236}">
                <a16:creationId xmlns:a16="http://schemas.microsoft.com/office/drawing/2014/main" id="{E599A5D9-CC5E-7CEC-4585-594DFF245A77}"/>
              </a:ext>
            </a:extLst>
          </p:cNvPr>
          <p:cNvGrpSpPr/>
          <p:nvPr/>
        </p:nvGrpSpPr>
        <p:grpSpPr>
          <a:xfrm>
            <a:off x="404664" y="1707654"/>
            <a:ext cx="313184" cy="518268"/>
            <a:chOff x="1475656" y="1851670"/>
            <a:chExt cx="313184" cy="518268"/>
          </a:xfrm>
        </p:grpSpPr>
        <p:pic>
          <p:nvPicPr>
            <p:cNvPr id="74" name="그래픽 73" descr="사용자 윤곽선">
              <a:extLst>
                <a:ext uri="{FF2B5EF4-FFF2-40B4-BE49-F238E27FC236}">
                  <a16:creationId xmlns:a16="http://schemas.microsoft.com/office/drawing/2014/main" id="{B0FB0F1B-10D8-AED6-9F16-433103109DA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75" name="TextBox 74">
              <a:extLst>
                <a:ext uri="{FF2B5EF4-FFF2-40B4-BE49-F238E27FC236}">
                  <a16:creationId xmlns:a16="http://schemas.microsoft.com/office/drawing/2014/main" id="{379165C1-FBF9-5B5D-C8E6-2CE94B8D03B0}"/>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6" name="그룹 75">
            <a:extLst>
              <a:ext uri="{FF2B5EF4-FFF2-40B4-BE49-F238E27FC236}">
                <a16:creationId xmlns:a16="http://schemas.microsoft.com/office/drawing/2014/main" id="{A7AEEF23-127D-DCD5-95C5-9B4F1100B267}"/>
              </a:ext>
            </a:extLst>
          </p:cNvPr>
          <p:cNvGrpSpPr/>
          <p:nvPr/>
        </p:nvGrpSpPr>
        <p:grpSpPr>
          <a:xfrm>
            <a:off x="692696" y="1707654"/>
            <a:ext cx="313184" cy="518268"/>
            <a:chOff x="1475656" y="1851670"/>
            <a:chExt cx="313184" cy="518268"/>
          </a:xfrm>
        </p:grpSpPr>
        <p:pic>
          <p:nvPicPr>
            <p:cNvPr id="77" name="그래픽 76" descr="사용자 윤곽선">
              <a:extLst>
                <a:ext uri="{FF2B5EF4-FFF2-40B4-BE49-F238E27FC236}">
                  <a16:creationId xmlns:a16="http://schemas.microsoft.com/office/drawing/2014/main" id="{8C3BB6EC-24AF-2072-1C5E-4E9A716C3FB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78" name="TextBox 77">
              <a:extLst>
                <a:ext uri="{FF2B5EF4-FFF2-40B4-BE49-F238E27FC236}">
                  <a16:creationId xmlns:a16="http://schemas.microsoft.com/office/drawing/2014/main" id="{CC803B6B-CDCF-EF7A-ADBA-5515FE72FE12}"/>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9" name="그룹 78">
            <a:extLst>
              <a:ext uri="{FF2B5EF4-FFF2-40B4-BE49-F238E27FC236}">
                <a16:creationId xmlns:a16="http://schemas.microsoft.com/office/drawing/2014/main" id="{DA76BBF4-BCC7-F86D-4E9A-839757A079EC}"/>
              </a:ext>
            </a:extLst>
          </p:cNvPr>
          <p:cNvGrpSpPr/>
          <p:nvPr/>
        </p:nvGrpSpPr>
        <p:grpSpPr>
          <a:xfrm>
            <a:off x="1124744" y="1707654"/>
            <a:ext cx="313184" cy="518268"/>
            <a:chOff x="1475656" y="1851670"/>
            <a:chExt cx="313184" cy="518268"/>
          </a:xfrm>
        </p:grpSpPr>
        <p:pic>
          <p:nvPicPr>
            <p:cNvPr id="80" name="그래픽 79" descr="사용자 윤곽선">
              <a:extLst>
                <a:ext uri="{FF2B5EF4-FFF2-40B4-BE49-F238E27FC236}">
                  <a16:creationId xmlns:a16="http://schemas.microsoft.com/office/drawing/2014/main" id="{975AA873-C806-DD8D-2C88-79D330FD1AE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81" name="TextBox 80">
              <a:extLst>
                <a:ext uri="{FF2B5EF4-FFF2-40B4-BE49-F238E27FC236}">
                  <a16:creationId xmlns:a16="http://schemas.microsoft.com/office/drawing/2014/main" id="{41808981-76BA-9F32-7C0F-ED834493C26A}"/>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2" name="그룹 81">
            <a:extLst>
              <a:ext uri="{FF2B5EF4-FFF2-40B4-BE49-F238E27FC236}">
                <a16:creationId xmlns:a16="http://schemas.microsoft.com/office/drawing/2014/main" id="{483FBC75-4064-6E6A-129B-6E306CAD6FF3}"/>
              </a:ext>
            </a:extLst>
          </p:cNvPr>
          <p:cNvGrpSpPr/>
          <p:nvPr/>
        </p:nvGrpSpPr>
        <p:grpSpPr>
          <a:xfrm>
            <a:off x="1412776" y="1707654"/>
            <a:ext cx="313184" cy="518268"/>
            <a:chOff x="1475656" y="1851670"/>
            <a:chExt cx="313184" cy="518268"/>
          </a:xfrm>
        </p:grpSpPr>
        <p:pic>
          <p:nvPicPr>
            <p:cNvPr id="83" name="그래픽 82" descr="사용자 윤곽선">
              <a:extLst>
                <a:ext uri="{FF2B5EF4-FFF2-40B4-BE49-F238E27FC236}">
                  <a16:creationId xmlns:a16="http://schemas.microsoft.com/office/drawing/2014/main" id="{E7BA817D-796C-4E48-0B65-FE0707F418A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84" name="TextBox 83">
              <a:extLst>
                <a:ext uri="{FF2B5EF4-FFF2-40B4-BE49-F238E27FC236}">
                  <a16:creationId xmlns:a16="http://schemas.microsoft.com/office/drawing/2014/main" id="{6A765605-ACFA-1500-6420-1CBABD9E88EB}"/>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5" name="그룹 84">
            <a:extLst>
              <a:ext uri="{FF2B5EF4-FFF2-40B4-BE49-F238E27FC236}">
                <a16:creationId xmlns:a16="http://schemas.microsoft.com/office/drawing/2014/main" id="{5B6CF734-841E-CAC0-4A9A-F1B2F6491714}"/>
              </a:ext>
            </a:extLst>
          </p:cNvPr>
          <p:cNvGrpSpPr/>
          <p:nvPr/>
        </p:nvGrpSpPr>
        <p:grpSpPr>
          <a:xfrm>
            <a:off x="1700808" y="1707654"/>
            <a:ext cx="313184" cy="518268"/>
            <a:chOff x="1475656" y="1851670"/>
            <a:chExt cx="313184" cy="518268"/>
          </a:xfrm>
        </p:grpSpPr>
        <p:pic>
          <p:nvPicPr>
            <p:cNvPr id="86" name="그래픽 85" descr="사용자 윤곽선">
              <a:extLst>
                <a:ext uri="{FF2B5EF4-FFF2-40B4-BE49-F238E27FC236}">
                  <a16:creationId xmlns:a16="http://schemas.microsoft.com/office/drawing/2014/main" id="{7D46997D-5D02-91CA-2A15-C998CC8A4D0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87" name="TextBox 86">
              <a:extLst>
                <a:ext uri="{FF2B5EF4-FFF2-40B4-BE49-F238E27FC236}">
                  <a16:creationId xmlns:a16="http://schemas.microsoft.com/office/drawing/2014/main" id="{20EA479C-CCC0-159F-D1EE-A7E7A509AA6B}"/>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8" name="그룹 87">
            <a:extLst>
              <a:ext uri="{FF2B5EF4-FFF2-40B4-BE49-F238E27FC236}">
                <a16:creationId xmlns:a16="http://schemas.microsoft.com/office/drawing/2014/main" id="{F831EB60-72ED-E644-995E-21A1FB760B35}"/>
              </a:ext>
            </a:extLst>
          </p:cNvPr>
          <p:cNvGrpSpPr/>
          <p:nvPr/>
        </p:nvGrpSpPr>
        <p:grpSpPr>
          <a:xfrm>
            <a:off x="2060848" y="1707654"/>
            <a:ext cx="313184" cy="518268"/>
            <a:chOff x="1475656" y="1851670"/>
            <a:chExt cx="313184" cy="518268"/>
          </a:xfrm>
        </p:grpSpPr>
        <p:pic>
          <p:nvPicPr>
            <p:cNvPr id="89" name="그래픽 88" descr="사용자 윤곽선">
              <a:extLst>
                <a:ext uri="{FF2B5EF4-FFF2-40B4-BE49-F238E27FC236}">
                  <a16:creationId xmlns:a16="http://schemas.microsoft.com/office/drawing/2014/main" id="{E20EEC88-052C-8F5E-DB12-5ED44F803BA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90" name="TextBox 89">
              <a:extLst>
                <a:ext uri="{FF2B5EF4-FFF2-40B4-BE49-F238E27FC236}">
                  <a16:creationId xmlns:a16="http://schemas.microsoft.com/office/drawing/2014/main" id="{1155FBDC-9666-C8D7-4C4D-0BE8303FE4BF}"/>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91" name="그룹 90">
            <a:extLst>
              <a:ext uri="{FF2B5EF4-FFF2-40B4-BE49-F238E27FC236}">
                <a16:creationId xmlns:a16="http://schemas.microsoft.com/office/drawing/2014/main" id="{624DD82D-DA70-47F7-EA0A-925FCBEFE757}"/>
              </a:ext>
            </a:extLst>
          </p:cNvPr>
          <p:cNvGrpSpPr/>
          <p:nvPr/>
        </p:nvGrpSpPr>
        <p:grpSpPr>
          <a:xfrm>
            <a:off x="2348880" y="1707654"/>
            <a:ext cx="313184" cy="518268"/>
            <a:chOff x="1475656" y="1851670"/>
            <a:chExt cx="313184" cy="518268"/>
          </a:xfrm>
        </p:grpSpPr>
        <p:pic>
          <p:nvPicPr>
            <p:cNvPr id="92" name="그래픽 91" descr="사용자 윤곽선">
              <a:extLst>
                <a:ext uri="{FF2B5EF4-FFF2-40B4-BE49-F238E27FC236}">
                  <a16:creationId xmlns:a16="http://schemas.microsoft.com/office/drawing/2014/main" id="{9EDD9EBB-6F92-E3F0-C781-ED8ED1F9780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93" name="TextBox 92">
              <a:extLst>
                <a:ext uri="{FF2B5EF4-FFF2-40B4-BE49-F238E27FC236}">
                  <a16:creationId xmlns:a16="http://schemas.microsoft.com/office/drawing/2014/main" id="{02BD3A56-A64E-FB25-E18C-6DEBB682C0C1}"/>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94" name="그룹 93">
            <a:extLst>
              <a:ext uri="{FF2B5EF4-FFF2-40B4-BE49-F238E27FC236}">
                <a16:creationId xmlns:a16="http://schemas.microsoft.com/office/drawing/2014/main" id="{2514E151-2D91-A4FE-EE68-0634BAF2E59B}"/>
              </a:ext>
            </a:extLst>
          </p:cNvPr>
          <p:cNvGrpSpPr/>
          <p:nvPr/>
        </p:nvGrpSpPr>
        <p:grpSpPr>
          <a:xfrm>
            <a:off x="2636912" y="1707654"/>
            <a:ext cx="313184" cy="518268"/>
            <a:chOff x="1475656" y="1851670"/>
            <a:chExt cx="313184" cy="518268"/>
          </a:xfrm>
        </p:grpSpPr>
        <p:pic>
          <p:nvPicPr>
            <p:cNvPr id="95" name="그래픽 94" descr="사용자 윤곽선">
              <a:extLst>
                <a:ext uri="{FF2B5EF4-FFF2-40B4-BE49-F238E27FC236}">
                  <a16:creationId xmlns:a16="http://schemas.microsoft.com/office/drawing/2014/main" id="{7A2187F4-9085-F230-1736-54178CD92D0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96" name="TextBox 95">
              <a:extLst>
                <a:ext uri="{FF2B5EF4-FFF2-40B4-BE49-F238E27FC236}">
                  <a16:creationId xmlns:a16="http://schemas.microsoft.com/office/drawing/2014/main" id="{8A5D93A1-BE7D-BC6F-FC77-4CCECAA1151A}"/>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8" name="직사각형 17">
            <a:extLst>
              <a:ext uri="{FF2B5EF4-FFF2-40B4-BE49-F238E27FC236}">
                <a16:creationId xmlns:a16="http://schemas.microsoft.com/office/drawing/2014/main" id="{C1D09CA1-F5DB-31B1-69F4-E08D5B1585CA}"/>
              </a:ext>
            </a:extLst>
          </p:cNvPr>
          <p:cNvSpPr/>
          <p:nvPr/>
        </p:nvSpPr>
        <p:spPr>
          <a:xfrm>
            <a:off x="69776" y="2871073"/>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97" name="직사각형 96">
            <a:extLst>
              <a:ext uri="{FF2B5EF4-FFF2-40B4-BE49-F238E27FC236}">
                <a16:creationId xmlns:a16="http://schemas.microsoft.com/office/drawing/2014/main" id="{FC85C63E-08E1-6829-2F22-2E26D07E1CB0}"/>
              </a:ext>
            </a:extLst>
          </p:cNvPr>
          <p:cNvSpPr/>
          <p:nvPr/>
        </p:nvSpPr>
        <p:spPr>
          <a:xfrm>
            <a:off x="1154892" y="2657970"/>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mn-ea"/>
              </a:rPr>
              <a:t>서비스</a:t>
            </a:r>
            <a:endParaRPr lang="ko-KR" altLang="en-US" sz="1000" dirty="0">
              <a:solidFill>
                <a:schemeClr val="tx1"/>
              </a:solidFill>
              <a:latin typeface="+mn-ea"/>
            </a:endParaRPr>
          </a:p>
        </p:txBody>
      </p:sp>
      <p:sp>
        <p:nvSpPr>
          <p:cNvPr id="98" name="직사각형 97">
            <a:extLst>
              <a:ext uri="{FF2B5EF4-FFF2-40B4-BE49-F238E27FC236}">
                <a16:creationId xmlns:a16="http://schemas.microsoft.com/office/drawing/2014/main" id="{B97F59E9-BD1F-8B4A-4018-95A8B65AF216}"/>
              </a:ext>
            </a:extLst>
          </p:cNvPr>
          <p:cNvSpPr/>
          <p:nvPr/>
        </p:nvSpPr>
        <p:spPr>
          <a:xfrm>
            <a:off x="1154892" y="2946002"/>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99" name="직사각형 98">
            <a:extLst>
              <a:ext uri="{FF2B5EF4-FFF2-40B4-BE49-F238E27FC236}">
                <a16:creationId xmlns:a16="http://schemas.microsoft.com/office/drawing/2014/main" id="{393481D7-8739-1BEF-E9AE-35C26B923E24}"/>
              </a:ext>
            </a:extLst>
          </p:cNvPr>
          <p:cNvSpPr/>
          <p:nvPr/>
        </p:nvSpPr>
        <p:spPr>
          <a:xfrm>
            <a:off x="1154892" y="3235552"/>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9" name="원통형 18">
            <a:extLst>
              <a:ext uri="{FF2B5EF4-FFF2-40B4-BE49-F238E27FC236}">
                <a16:creationId xmlns:a16="http://schemas.microsoft.com/office/drawing/2014/main" id="{18A5D0C3-FF4C-40BB-3A1C-18D15DF99BA6}"/>
              </a:ext>
            </a:extLst>
          </p:cNvPr>
          <p:cNvSpPr/>
          <p:nvPr/>
        </p:nvSpPr>
        <p:spPr>
          <a:xfrm>
            <a:off x="2289448" y="2779701"/>
            <a:ext cx="432048" cy="504056"/>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sp>
        <p:nvSpPr>
          <p:cNvPr id="100" name="직사각형 99">
            <a:extLst>
              <a:ext uri="{FF2B5EF4-FFF2-40B4-BE49-F238E27FC236}">
                <a16:creationId xmlns:a16="http://schemas.microsoft.com/office/drawing/2014/main" id="{CCD99469-A0FC-B9E4-DA75-AE3B0EE30277}"/>
              </a:ext>
            </a:extLst>
          </p:cNvPr>
          <p:cNvSpPr/>
          <p:nvPr/>
        </p:nvSpPr>
        <p:spPr>
          <a:xfrm>
            <a:off x="4077074" y="1491630"/>
            <a:ext cx="1440158"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a:extLst>
              <a:ext uri="{FF2B5EF4-FFF2-40B4-BE49-F238E27FC236}">
                <a16:creationId xmlns:a16="http://schemas.microsoft.com/office/drawing/2014/main" id="{1FBDBC7C-3E8F-9F69-300C-AA085DC9972C}"/>
              </a:ext>
            </a:extLst>
          </p:cNvPr>
          <p:cNvGrpSpPr/>
          <p:nvPr/>
        </p:nvGrpSpPr>
        <p:grpSpPr>
          <a:xfrm>
            <a:off x="4365106" y="1707654"/>
            <a:ext cx="313184" cy="518268"/>
            <a:chOff x="1475656" y="1851670"/>
            <a:chExt cx="313184" cy="518268"/>
          </a:xfrm>
        </p:grpSpPr>
        <p:pic>
          <p:nvPicPr>
            <p:cNvPr id="102" name="그래픽 101" descr="사용자 윤곽선">
              <a:extLst>
                <a:ext uri="{FF2B5EF4-FFF2-40B4-BE49-F238E27FC236}">
                  <a16:creationId xmlns:a16="http://schemas.microsoft.com/office/drawing/2014/main" id="{AE760C65-7840-8BA4-4491-F63DBFF4755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03" name="TextBox 102">
              <a:extLst>
                <a:ext uri="{FF2B5EF4-FFF2-40B4-BE49-F238E27FC236}">
                  <a16:creationId xmlns:a16="http://schemas.microsoft.com/office/drawing/2014/main" id="{9A1342A7-4C67-E7D5-6561-A930766485CC}"/>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04" name="그룹 103">
            <a:extLst>
              <a:ext uri="{FF2B5EF4-FFF2-40B4-BE49-F238E27FC236}">
                <a16:creationId xmlns:a16="http://schemas.microsoft.com/office/drawing/2014/main" id="{6E3E7014-D4C9-A404-5ED9-C76A0F4EA705}"/>
              </a:ext>
            </a:extLst>
          </p:cNvPr>
          <p:cNvGrpSpPr/>
          <p:nvPr/>
        </p:nvGrpSpPr>
        <p:grpSpPr>
          <a:xfrm>
            <a:off x="4653138" y="1707654"/>
            <a:ext cx="313184" cy="518268"/>
            <a:chOff x="1475656" y="1851670"/>
            <a:chExt cx="313184" cy="518268"/>
          </a:xfrm>
        </p:grpSpPr>
        <p:pic>
          <p:nvPicPr>
            <p:cNvPr id="105" name="그래픽 104" descr="사용자 윤곽선">
              <a:extLst>
                <a:ext uri="{FF2B5EF4-FFF2-40B4-BE49-F238E27FC236}">
                  <a16:creationId xmlns:a16="http://schemas.microsoft.com/office/drawing/2014/main" id="{F382F65B-E062-B44C-3DE4-88486685096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06" name="TextBox 105">
              <a:extLst>
                <a:ext uri="{FF2B5EF4-FFF2-40B4-BE49-F238E27FC236}">
                  <a16:creationId xmlns:a16="http://schemas.microsoft.com/office/drawing/2014/main" id="{12EBF526-452E-4578-7D95-ED1FC7361E4F}"/>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07" name="그룹 106">
            <a:extLst>
              <a:ext uri="{FF2B5EF4-FFF2-40B4-BE49-F238E27FC236}">
                <a16:creationId xmlns:a16="http://schemas.microsoft.com/office/drawing/2014/main" id="{1FEE9375-C8DB-3128-C9B3-773E68DABD35}"/>
              </a:ext>
            </a:extLst>
          </p:cNvPr>
          <p:cNvGrpSpPr/>
          <p:nvPr/>
        </p:nvGrpSpPr>
        <p:grpSpPr>
          <a:xfrm>
            <a:off x="4941170" y="1707654"/>
            <a:ext cx="313184" cy="518268"/>
            <a:chOff x="1475656" y="1851670"/>
            <a:chExt cx="313184" cy="518268"/>
          </a:xfrm>
        </p:grpSpPr>
        <p:pic>
          <p:nvPicPr>
            <p:cNvPr id="108" name="그래픽 107" descr="사용자 윤곽선">
              <a:extLst>
                <a:ext uri="{FF2B5EF4-FFF2-40B4-BE49-F238E27FC236}">
                  <a16:creationId xmlns:a16="http://schemas.microsoft.com/office/drawing/2014/main" id="{3AB40C16-1E7D-99EE-7F35-D6B2CAACED6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09" name="TextBox 108">
              <a:extLst>
                <a:ext uri="{FF2B5EF4-FFF2-40B4-BE49-F238E27FC236}">
                  <a16:creationId xmlns:a16="http://schemas.microsoft.com/office/drawing/2014/main" id="{9478AAFC-0AC1-A16B-872E-8CB2B0FABA31}"/>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28" name="직사각형 127">
            <a:extLst>
              <a:ext uri="{FF2B5EF4-FFF2-40B4-BE49-F238E27FC236}">
                <a16:creationId xmlns:a16="http://schemas.microsoft.com/office/drawing/2014/main" id="{9D0D9CF2-F99E-2270-7608-28B7C8262F3A}"/>
              </a:ext>
            </a:extLst>
          </p:cNvPr>
          <p:cNvSpPr/>
          <p:nvPr/>
        </p:nvSpPr>
        <p:spPr>
          <a:xfrm>
            <a:off x="4365106" y="2547780"/>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129" name="직사각형 128">
            <a:extLst>
              <a:ext uri="{FF2B5EF4-FFF2-40B4-BE49-F238E27FC236}">
                <a16:creationId xmlns:a16="http://schemas.microsoft.com/office/drawing/2014/main" id="{9190E018-91DD-A35C-0E20-F0BD815ABCDB}"/>
              </a:ext>
            </a:extLst>
          </p:cNvPr>
          <p:cNvSpPr/>
          <p:nvPr/>
        </p:nvSpPr>
        <p:spPr>
          <a:xfrm>
            <a:off x="4452188" y="2998968"/>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32" name="원통형 131">
            <a:extLst>
              <a:ext uri="{FF2B5EF4-FFF2-40B4-BE49-F238E27FC236}">
                <a16:creationId xmlns:a16="http://schemas.microsoft.com/office/drawing/2014/main" id="{69C1B7C5-48C3-D295-629B-D0665BC8D7BC}"/>
              </a:ext>
            </a:extLst>
          </p:cNvPr>
          <p:cNvSpPr/>
          <p:nvPr/>
        </p:nvSpPr>
        <p:spPr>
          <a:xfrm>
            <a:off x="4617134" y="3389346"/>
            <a:ext cx="349188" cy="262525"/>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grpSp>
        <p:nvGrpSpPr>
          <p:cNvPr id="133" name="그룹 132">
            <a:extLst>
              <a:ext uri="{FF2B5EF4-FFF2-40B4-BE49-F238E27FC236}">
                <a16:creationId xmlns:a16="http://schemas.microsoft.com/office/drawing/2014/main" id="{FB10022F-1868-CB04-9C60-4562F6FC8B42}"/>
              </a:ext>
            </a:extLst>
          </p:cNvPr>
          <p:cNvGrpSpPr/>
          <p:nvPr/>
        </p:nvGrpSpPr>
        <p:grpSpPr>
          <a:xfrm>
            <a:off x="6152728" y="1707654"/>
            <a:ext cx="313184" cy="518268"/>
            <a:chOff x="1475656" y="1851670"/>
            <a:chExt cx="313184" cy="518268"/>
          </a:xfrm>
        </p:grpSpPr>
        <p:pic>
          <p:nvPicPr>
            <p:cNvPr id="134" name="그래픽 133" descr="사용자 윤곽선">
              <a:extLst>
                <a:ext uri="{FF2B5EF4-FFF2-40B4-BE49-F238E27FC236}">
                  <a16:creationId xmlns:a16="http://schemas.microsoft.com/office/drawing/2014/main" id="{01AF8A91-F0E7-0187-D846-5C7D10C97EA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35" name="TextBox 134">
              <a:extLst>
                <a:ext uri="{FF2B5EF4-FFF2-40B4-BE49-F238E27FC236}">
                  <a16:creationId xmlns:a16="http://schemas.microsoft.com/office/drawing/2014/main" id="{D7D26DDB-74DE-CA9F-D0CD-2AD8A08CCAA6}"/>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36" name="그룹 135">
            <a:extLst>
              <a:ext uri="{FF2B5EF4-FFF2-40B4-BE49-F238E27FC236}">
                <a16:creationId xmlns:a16="http://schemas.microsoft.com/office/drawing/2014/main" id="{A4FD6E9A-E631-3130-EA28-28BA985A377F}"/>
              </a:ext>
            </a:extLst>
          </p:cNvPr>
          <p:cNvGrpSpPr/>
          <p:nvPr/>
        </p:nvGrpSpPr>
        <p:grpSpPr>
          <a:xfrm>
            <a:off x="6440760" y="1707654"/>
            <a:ext cx="313184" cy="518268"/>
            <a:chOff x="1475656" y="1851670"/>
            <a:chExt cx="313184" cy="518268"/>
          </a:xfrm>
        </p:grpSpPr>
        <p:pic>
          <p:nvPicPr>
            <p:cNvPr id="137" name="그래픽 136" descr="사용자 윤곽선">
              <a:extLst>
                <a:ext uri="{FF2B5EF4-FFF2-40B4-BE49-F238E27FC236}">
                  <a16:creationId xmlns:a16="http://schemas.microsoft.com/office/drawing/2014/main" id="{359ECCE9-68B4-6DB1-C873-D1C852CEFAB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38" name="TextBox 137">
              <a:extLst>
                <a:ext uri="{FF2B5EF4-FFF2-40B4-BE49-F238E27FC236}">
                  <a16:creationId xmlns:a16="http://schemas.microsoft.com/office/drawing/2014/main" id="{0236F328-0A67-1AC0-433D-F6DBE309D1C9}"/>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39" name="그룹 138">
            <a:extLst>
              <a:ext uri="{FF2B5EF4-FFF2-40B4-BE49-F238E27FC236}">
                <a16:creationId xmlns:a16="http://schemas.microsoft.com/office/drawing/2014/main" id="{D4B830D9-178E-C597-DF44-3839294140E2}"/>
              </a:ext>
            </a:extLst>
          </p:cNvPr>
          <p:cNvGrpSpPr/>
          <p:nvPr/>
        </p:nvGrpSpPr>
        <p:grpSpPr>
          <a:xfrm>
            <a:off x="6728792" y="1707654"/>
            <a:ext cx="313184" cy="518268"/>
            <a:chOff x="1475656" y="1851670"/>
            <a:chExt cx="313184" cy="518268"/>
          </a:xfrm>
        </p:grpSpPr>
        <p:pic>
          <p:nvPicPr>
            <p:cNvPr id="140" name="그래픽 139" descr="사용자 윤곽선">
              <a:extLst>
                <a:ext uri="{FF2B5EF4-FFF2-40B4-BE49-F238E27FC236}">
                  <a16:creationId xmlns:a16="http://schemas.microsoft.com/office/drawing/2014/main" id="{1AD8C1AB-CE35-BDFB-62F9-1DF95BC645F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41" name="TextBox 140">
              <a:extLst>
                <a:ext uri="{FF2B5EF4-FFF2-40B4-BE49-F238E27FC236}">
                  <a16:creationId xmlns:a16="http://schemas.microsoft.com/office/drawing/2014/main" id="{ED4A9CA0-4405-1724-7EB1-5277E6DB343D}"/>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42" name="직사각형 141">
            <a:extLst>
              <a:ext uri="{FF2B5EF4-FFF2-40B4-BE49-F238E27FC236}">
                <a16:creationId xmlns:a16="http://schemas.microsoft.com/office/drawing/2014/main" id="{941957DF-67CC-6941-A7C5-7C8C5A8F54BA}"/>
              </a:ext>
            </a:extLst>
          </p:cNvPr>
          <p:cNvSpPr/>
          <p:nvPr/>
        </p:nvSpPr>
        <p:spPr>
          <a:xfrm>
            <a:off x="6152728" y="2547780"/>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143" name="직사각형 142">
            <a:extLst>
              <a:ext uri="{FF2B5EF4-FFF2-40B4-BE49-F238E27FC236}">
                <a16:creationId xmlns:a16="http://schemas.microsoft.com/office/drawing/2014/main" id="{D760911D-A3E9-06F6-2625-8E033DCFC178}"/>
              </a:ext>
            </a:extLst>
          </p:cNvPr>
          <p:cNvSpPr/>
          <p:nvPr/>
        </p:nvSpPr>
        <p:spPr>
          <a:xfrm>
            <a:off x="6239810" y="2998968"/>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44" name="원통형 143">
            <a:extLst>
              <a:ext uri="{FF2B5EF4-FFF2-40B4-BE49-F238E27FC236}">
                <a16:creationId xmlns:a16="http://schemas.microsoft.com/office/drawing/2014/main" id="{6A7768BB-5B39-69CC-78FF-FD16E18894EC}"/>
              </a:ext>
            </a:extLst>
          </p:cNvPr>
          <p:cNvSpPr/>
          <p:nvPr/>
        </p:nvSpPr>
        <p:spPr>
          <a:xfrm>
            <a:off x="6404756" y="3389346"/>
            <a:ext cx="349188" cy="262525"/>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sp>
        <p:nvSpPr>
          <p:cNvPr id="53" name="화살표: 오른쪽 52">
            <a:extLst>
              <a:ext uri="{FF2B5EF4-FFF2-40B4-BE49-F238E27FC236}">
                <a16:creationId xmlns:a16="http://schemas.microsoft.com/office/drawing/2014/main" id="{F6F66FF2-ACDB-2932-C70A-1CD6CA1AB0D1}"/>
              </a:ext>
            </a:extLst>
          </p:cNvPr>
          <p:cNvSpPr/>
          <p:nvPr/>
        </p:nvSpPr>
        <p:spPr>
          <a:xfrm>
            <a:off x="3481502" y="2601712"/>
            <a:ext cx="432048" cy="451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십자형 145">
            <a:extLst>
              <a:ext uri="{FF2B5EF4-FFF2-40B4-BE49-F238E27FC236}">
                <a16:creationId xmlns:a16="http://schemas.microsoft.com/office/drawing/2014/main" id="{DF183B5F-18DB-A86F-DDC3-6B67C3521981}"/>
              </a:ext>
            </a:extLst>
          </p:cNvPr>
          <p:cNvSpPr/>
          <p:nvPr/>
        </p:nvSpPr>
        <p:spPr>
          <a:xfrm>
            <a:off x="5561081" y="2618732"/>
            <a:ext cx="303104" cy="340998"/>
          </a:xfrm>
          <a:prstGeom prst="plus">
            <a:avLst>
              <a:gd name="adj" fmla="val 35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TextBox 146">
            <a:extLst>
              <a:ext uri="{FF2B5EF4-FFF2-40B4-BE49-F238E27FC236}">
                <a16:creationId xmlns:a16="http://schemas.microsoft.com/office/drawing/2014/main" id="{128FC1F6-EE4D-8AC7-DBBC-BD92CA38AE16}"/>
              </a:ext>
            </a:extLst>
          </p:cNvPr>
          <p:cNvSpPr txBox="1"/>
          <p:nvPr/>
        </p:nvSpPr>
        <p:spPr>
          <a:xfrm>
            <a:off x="-313951" y="4052089"/>
            <a:ext cx="6125395" cy="969496"/>
          </a:xfrm>
          <a:prstGeom prst="rect">
            <a:avLst/>
          </a:prstGeom>
          <a:noFill/>
        </p:spPr>
        <p:txBody>
          <a:bodyPr wrap="none" rtlCol="0">
            <a:spAutoFit/>
          </a:bodyPr>
          <a:lstStyle/>
          <a:p>
            <a:pPr algn="l">
              <a:lnSpc>
                <a:spcPct val="150000"/>
              </a:lnSpc>
            </a:pPr>
            <a:r>
              <a:rPr lang="en-US" altLang="ko-KR" dirty="0">
                <a:solidFill>
                  <a:srgbClr val="333333"/>
                </a:solidFill>
                <a:latin typeface="+mn-ea"/>
                <a:ea typeface="+mn-ea"/>
              </a:rPr>
              <a:t>MSA</a:t>
            </a:r>
            <a:r>
              <a:rPr lang="ko-KR" altLang="en-US" dirty="0">
                <a:solidFill>
                  <a:srgbClr val="333333"/>
                </a:solidFill>
                <a:latin typeface="+mn-ea"/>
                <a:ea typeface="+mn-ea"/>
              </a:rPr>
              <a:t>팀은 </a:t>
            </a:r>
            <a:r>
              <a:rPr lang="ko-KR" altLang="en-US" b="1" dirty="0">
                <a:solidFill>
                  <a:srgbClr val="333333"/>
                </a:solidFill>
                <a:latin typeface="+mn-ea"/>
                <a:ea typeface="+mn-ea"/>
              </a:rPr>
              <a:t>업무기능 중심의 팀</a:t>
            </a:r>
            <a:r>
              <a:rPr lang="ko-KR" altLang="en-US" dirty="0">
                <a:solidFill>
                  <a:srgbClr val="333333"/>
                </a:solidFill>
                <a:latin typeface="+mn-ea"/>
                <a:ea typeface="+mn-ea"/>
              </a:rPr>
              <a:t> </a:t>
            </a:r>
            <a:r>
              <a:rPr lang="en-US" altLang="ko-KR" dirty="0">
                <a:solidFill>
                  <a:srgbClr val="333333"/>
                </a:solidFill>
                <a:latin typeface="+mn-ea"/>
                <a:ea typeface="+mn-ea"/>
              </a:rPr>
              <a:t>==&gt; </a:t>
            </a:r>
            <a:r>
              <a:rPr lang="ko-KR" altLang="en-US" dirty="0">
                <a:solidFill>
                  <a:srgbClr val="333333"/>
                </a:solidFill>
                <a:latin typeface="+mn-ea"/>
                <a:ea typeface="+mn-ea"/>
              </a:rPr>
              <a:t>다기능 팀</a:t>
            </a:r>
            <a:r>
              <a:rPr lang="en-US" altLang="ko-KR" dirty="0">
                <a:solidFill>
                  <a:srgbClr val="333333"/>
                </a:solidFill>
                <a:latin typeface="+mn-ea"/>
                <a:ea typeface="+mn-ea"/>
              </a:rPr>
              <a:t>(Cross Functional Team)</a:t>
            </a:r>
          </a:p>
          <a:p>
            <a:pPr algn="l">
              <a:lnSpc>
                <a:spcPct val="150000"/>
              </a:lnSpc>
              <a:buFont typeface="Arial" panose="020B0604020202020204" pitchFamily="34" charset="0"/>
              <a:buChar char="•"/>
            </a:pPr>
            <a:r>
              <a:rPr lang="ko-KR" altLang="en-US" sz="1200" dirty="0">
                <a:solidFill>
                  <a:srgbClr val="333333"/>
                </a:solidFill>
                <a:latin typeface="+mn-ea"/>
                <a:ea typeface="+mn-ea"/>
              </a:rPr>
              <a:t> 역할 또는 기술별로 팀을 분리하는 것이 아니라</a:t>
            </a:r>
          </a:p>
          <a:p>
            <a:pPr algn="l">
              <a:lnSpc>
                <a:spcPct val="150000"/>
              </a:lnSpc>
              <a:buFont typeface="Arial" panose="020B0604020202020204" pitchFamily="34" charset="0"/>
              <a:buChar char="•"/>
            </a:pPr>
            <a:r>
              <a:rPr lang="ko-KR" altLang="en-US" sz="1200" dirty="0">
                <a:solidFill>
                  <a:srgbClr val="333333"/>
                </a:solidFill>
                <a:latin typeface="+mn-ea"/>
                <a:ea typeface="+mn-ea"/>
              </a:rPr>
              <a:t> 업무 기능을 중심으로 기술이 다양한 사람들이 하나의 팀이 되어 서비스를 만드는 것</a:t>
            </a:r>
            <a:endParaRPr lang="ko-KR" altLang="en-US" sz="1200" dirty="0">
              <a:latin typeface="+mn-ea"/>
              <a:ea typeface="+mn-ea"/>
            </a:endParaRPr>
          </a:p>
        </p:txBody>
      </p:sp>
      <p:pic>
        <p:nvPicPr>
          <p:cNvPr id="149" name="그림 148">
            <a:extLst>
              <a:ext uri="{FF2B5EF4-FFF2-40B4-BE49-F238E27FC236}">
                <a16:creationId xmlns:a16="http://schemas.microsoft.com/office/drawing/2014/main" id="{C428C445-B4D1-3303-4A4C-D096942961B3}"/>
              </a:ext>
            </a:extLst>
          </p:cNvPr>
          <p:cNvPicPr>
            <a:picLocks noChangeAspect="1"/>
          </p:cNvPicPr>
          <p:nvPr/>
        </p:nvPicPr>
        <p:blipFill>
          <a:blip r:embed="rId4"/>
          <a:stretch>
            <a:fillRect/>
          </a:stretch>
        </p:blipFill>
        <p:spPr>
          <a:xfrm>
            <a:off x="5756942" y="4153430"/>
            <a:ext cx="1157212" cy="863627"/>
          </a:xfrm>
          <a:prstGeom prst="rect">
            <a:avLst/>
          </a:prstGeom>
        </p:spPr>
      </p:pic>
    </p:spTree>
    <p:extLst>
      <p:ext uri="{BB962C8B-B14F-4D97-AF65-F5344CB8AC3E}">
        <p14:creationId xmlns:p14="http://schemas.microsoft.com/office/powerpoint/2010/main" val="3865328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Conway’s law-</a:t>
            </a:r>
            <a:r>
              <a:rPr lang="ko-KR" altLang="en-US" dirty="0"/>
              <a:t>다기능 팀</a:t>
            </a:r>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53144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업무 중심 팀과 해당 팀이 만들어 낸 느슨한 연관관계를 맺는 마이크로서비스</a:t>
            </a:r>
            <a:endParaRPr lang="ko-KR" altLang="en-US" dirty="0"/>
          </a:p>
        </p:txBody>
      </p:sp>
      <p:grpSp>
        <p:nvGrpSpPr>
          <p:cNvPr id="145" name="그룹 144">
            <a:extLst>
              <a:ext uri="{FF2B5EF4-FFF2-40B4-BE49-F238E27FC236}">
                <a16:creationId xmlns:a16="http://schemas.microsoft.com/office/drawing/2014/main" id="{8F09412E-5E71-4BF5-BDAC-AB5778BE3502}"/>
              </a:ext>
            </a:extLst>
          </p:cNvPr>
          <p:cNvGrpSpPr/>
          <p:nvPr/>
        </p:nvGrpSpPr>
        <p:grpSpPr>
          <a:xfrm>
            <a:off x="-531440" y="1401545"/>
            <a:ext cx="3528392" cy="3170175"/>
            <a:chOff x="611560" y="1401544"/>
            <a:chExt cx="4029158" cy="3456904"/>
          </a:xfrm>
        </p:grpSpPr>
        <p:grpSp>
          <p:nvGrpSpPr>
            <p:cNvPr id="24" name="그룹 23">
              <a:extLst>
                <a:ext uri="{FF2B5EF4-FFF2-40B4-BE49-F238E27FC236}">
                  <a16:creationId xmlns:a16="http://schemas.microsoft.com/office/drawing/2014/main" id="{A9D8647D-C76A-9B1E-422C-322E5EF9AE77}"/>
                </a:ext>
              </a:extLst>
            </p:cNvPr>
            <p:cNvGrpSpPr/>
            <p:nvPr/>
          </p:nvGrpSpPr>
          <p:grpSpPr>
            <a:xfrm>
              <a:off x="611560" y="3118539"/>
              <a:ext cx="1621322" cy="1458238"/>
              <a:chOff x="899592" y="1923679"/>
              <a:chExt cx="1621322" cy="1458238"/>
            </a:xfrm>
          </p:grpSpPr>
          <p:grpSp>
            <p:nvGrpSpPr>
              <p:cNvPr id="4" name="그룹 3">
                <a:extLst>
                  <a:ext uri="{FF2B5EF4-FFF2-40B4-BE49-F238E27FC236}">
                    <a16:creationId xmlns:a16="http://schemas.microsoft.com/office/drawing/2014/main" id="{40D7FA4A-04E2-6E4D-9623-F23BEEDE1C5E}"/>
                  </a:ext>
                </a:extLst>
              </p:cNvPr>
              <p:cNvGrpSpPr/>
              <p:nvPr/>
            </p:nvGrpSpPr>
            <p:grpSpPr>
              <a:xfrm>
                <a:off x="899592" y="1923679"/>
                <a:ext cx="1621322" cy="1458238"/>
                <a:chOff x="899592" y="1923678"/>
                <a:chExt cx="2160240" cy="1946597"/>
              </a:xfrm>
            </p:grpSpPr>
            <p:sp>
              <p:nvSpPr>
                <p:cNvPr id="5" name="직사각형 4">
                  <a:extLst>
                    <a:ext uri="{FF2B5EF4-FFF2-40B4-BE49-F238E27FC236}">
                      <a16:creationId xmlns:a16="http://schemas.microsoft.com/office/drawing/2014/main" id="{7F1F925F-A49E-0EB1-F645-4B2A66128ED4}"/>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CFC2CF6E-3004-E7B5-7A4D-FB9DCF3AEE2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0DC2D8D6-175D-0D02-A589-6541B016C345}"/>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CF23D46E-D858-CD7C-718F-67DA62B45F42}"/>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33EF982-19D5-2083-5EDA-A63059D8B1DB}"/>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0C3048D9-D1E4-5E59-7C6B-D1D1425BA40C}"/>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육각형 10">
                  <a:extLst>
                    <a:ext uri="{FF2B5EF4-FFF2-40B4-BE49-F238E27FC236}">
                      <a16:creationId xmlns:a16="http://schemas.microsoft.com/office/drawing/2014/main" id="{A87600D2-A2AB-7E99-029A-162B34A7827D}"/>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AEA0EC56-A1E2-DD41-0D39-FC2F97904EF1}"/>
                  </a:ext>
                </a:extLst>
              </p:cNvPr>
              <p:cNvGrpSpPr/>
              <p:nvPr/>
            </p:nvGrpSpPr>
            <p:grpSpPr>
              <a:xfrm>
                <a:off x="1259632" y="2139702"/>
                <a:ext cx="313184" cy="546105"/>
                <a:chOff x="1475656" y="1851670"/>
                <a:chExt cx="313184" cy="546105"/>
              </a:xfrm>
            </p:grpSpPr>
            <p:pic>
              <p:nvPicPr>
                <p:cNvPr id="13" name="그래픽 12" descr="사용자 윤곽선">
                  <a:extLst>
                    <a:ext uri="{FF2B5EF4-FFF2-40B4-BE49-F238E27FC236}">
                      <a16:creationId xmlns:a16="http://schemas.microsoft.com/office/drawing/2014/main" id="{53913258-7724-C3B5-A0B1-2FB5A73A326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4" name="TextBox 13">
                  <a:extLst>
                    <a:ext uri="{FF2B5EF4-FFF2-40B4-BE49-F238E27FC236}">
                      <a16:creationId xmlns:a16="http://schemas.microsoft.com/office/drawing/2014/main" id="{6D885700-2E5C-15D4-32EC-E6E6CC0C5992}"/>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15" name="그룹 14">
                <a:extLst>
                  <a:ext uri="{FF2B5EF4-FFF2-40B4-BE49-F238E27FC236}">
                    <a16:creationId xmlns:a16="http://schemas.microsoft.com/office/drawing/2014/main" id="{14A1B6CC-69EA-1682-8907-56BAA755C013}"/>
                  </a:ext>
                </a:extLst>
              </p:cNvPr>
              <p:cNvGrpSpPr/>
              <p:nvPr/>
            </p:nvGrpSpPr>
            <p:grpSpPr>
              <a:xfrm>
                <a:off x="1686106" y="2297429"/>
                <a:ext cx="313184" cy="546105"/>
                <a:chOff x="1475656" y="1851670"/>
                <a:chExt cx="313184" cy="546105"/>
              </a:xfrm>
            </p:grpSpPr>
            <p:pic>
              <p:nvPicPr>
                <p:cNvPr id="16" name="그래픽 15" descr="사용자 윤곽선">
                  <a:extLst>
                    <a:ext uri="{FF2B5EF4-FFF2-40B4-BE49-F238E27FC236}">
                      <a16:creationId xmlns:a16="http://schemas.microsoft.com/office/drawing/2014/main" id="{96EC6C32-0745-87FE-0F2C-B3C54E992A8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7" name="TextBox 16">
                  <a:extLst>
                    <a:ext uri="{FF2B5EF4-FFF2-40B4-BE49-F238E27FC236}">
                      <a16:creationId xmlns:a16="http://schemas.microsoft.com/office/drawing/2014/main" id="{75EFB8A0-5393-2EF0-4B6A-2A999D22B70B}"/>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18" name="그룹 17">
                <a:extLst>
                  <a:ext uri="{FF2B5EF4-FFF2-40B4-BE49-F238E27FC236}">
                    <a16:creationId xmlns:a16="http://schemas.microsoft.com/office/drawing/2014/main" id="{0A50ABA1-7890-87BF-7980-F5354DAEE1BA}"/>
                  </a:ext>
                </a:extLst>
              </p:cNvPr>
              <p:cNvGrpSpPr/>
              <p:nvPr/>
            </p:nvGrpSpPr>
            <p:grpSpPr>
              <a:xfrm>
                <a:off x="1324364" y="2815697"/>
                <a:ext cx="313184" cy="546105"/>
                <a:chOff x="1475656" y="1851670"/>
                <a:chExt cx="313184" cy="546105"/>
              </a:xfrm>
            </p:grpSpPr>
            <p:pic>
              <p:nvPicPr>
                <p:cNvPr id="19" name="그래픽 18" descr="사용자 윤곽선">
                  <a:extLst>
                    <a:ext uri="{FF2B5EF4-FFF2-40B4-BE49-F238E27FC236}">
                      <a16:creationId xmlns:a16="http://schemas.microsoft.com/office/drawing/2014/main" id="{58655CA2-E183-CB0F-E22F-DE84DE888BC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20" name="TextBox 19">
                  <a:extLst>
                    <a:ext uri="{FF2B5EF4-FFF2-40B4-BE49-F238E27FC236}">
                      <a16:creationId xmlns:a16="http://schemas.microsoft.com/office/drawing/2014/main" id="{EE50BF26-0BE9-4128-80AC-B5AFBA7DBFAC}"/>
                    </a:ext>
                  </a:extLst>
                </p:cNvPr>
                <p:cNvSpPr txBox="1"/>
                <p:nvPr/>
              </p:nvSpPr>
              <p:spPr>
                <a:xfrm>
                  <a:off x="1475656" y="2062161"/>
                  <a:ext cx="313184" cy="335614"/>
                </a:xfrm>
                <a:prstGeom prst="rect">
                  <a:avLst/>
                </a:prstGeom>
                <a:noFill/>
              </p:spPr>
              <p:txBody>
                <a:bodyPr wrap="square" rtlCol="0">
                  <a:spAutoFit/>
                </a:bodyPr>
                <a:lstStyle/>
                <a:p>
                  <a:r>
                    <a:rPr lang="en-US" altLang="ko-KR" dirty="0"/>
                    <a:t>D</a:t>
                  </a:r>
                  <a:endParaRPr lang="ko-KR" altLang="en-US" dirty="0"/>
                </a:p>
              </p:txBody>
            </p:sp>
          </p:grpSp>
          <p:grpSp>
            <p:nvGrpSpPr>
              <p:cNvPr id="21" name="그룹 20">
                <a:extLst>
                  <a:ext uri="{FF2B5EF4-FFF2-40B4-BE49-F238E27FC236}">
                    <a16:creationId xmlns:a16="http://schemas.microsoft.com/office/drawing/2014/main" id="{8A1B1700-DD31-EFE4-D7C3-0805BCD9DAFC}"/>
                  </a:ext>
                </a:extLst>
              </p:cNvPr>
              <p:cNvGrpSpPr/>
              <p:nvPr/>
            </p:nvGrpSpPr>
            <p:grpSpPr>
              <a:xfrm>
                <a:off x="1877817" y="2297429"/>
                <a:ext cx="313184" cy="546105"/>
                <a:chOff x="1475656" y="1851670"/>
                <a:chExt cx="313184" cy="546105"/>
              </a:xfrm>
            </p:grpSpPr>
            <p:pic>
              <p:nvPicPr>
                <p:cNvPr id="22" name="그래픽 21" descr="사용자 윤곽선">
                  <a:extLst>
                    <a:ext uri="{FF2B5EF4-FFF2-40B4-BE49-F238E27FC236}">
                      <a16:creationId xmlns:a16="http://schemas.microsoft.com/office/drawing/2014/main" id="{691F5688-75A4-AB1F-9512-61CDB7DF634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23" name="TextBox 22">
                  <a:extLst>
                    <a:ext uri="{FF2B5EF4-FFF2-40B4-BE49-F238E27FC236}">
                      <a16:creationId xmlns:a16="http://schemas.microsoft.com/office/drawing/2014/main" id="{3BA9E650-978D-6C38-9A08-E64CA606EBD9}"/>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grpSp>
          <p:nvGrpSpPr>
            <p:cNvPr id="25" name="그룹 24">
              <a:extLst>
                <a:ext uri="{FF2B5EF4-FFF2-40B4-BE49-F238E27FC236}">
                  <a16:creationId xmlns:a16="http://schemas.microsoft.com/office/drawing/2014/main" id="{97134FCB-6CFD-0A22-64ED-32032CEB40CE}"/>
                </a:ext>
              </a:extLst>
            </p:cNvPr>
            <p:cNvGrpSpPr/>
            <p:nvPr/>
          </p:nvGrpSpPr>
          <p:grpSpPr>
            <a:xfrm>
              <a:off x="1942566" y="1401544"/>
              <a:ext cx="1621322" cy="1458238"/>
              <a:chOff x="899592" y="1923679"/>
              <a:chExt cx="1621322" cy="1458238"/>
            </a:xfrm>
          </p:grpSpPr>
          <p:grpSp>
            <p:nvGrpSpPr>
              <p:cNvPr id="26" name="그룹 25">
                <a:extLst>
                  <a:ext uri="{FF2B5EF4-FFF2-40B4-BE49-F238E27FC236}">
                    <a16:creationId xmlns:a16="http://schemas.microsoft.com/office/drawing/2014/main" id="{92291641-1247-0EF1-BFBB-BBB358EC3BD7}"/>
                  </a:ext>
                </a:extLst>
              </p:cNvPr>
              <p:cNvGrpSpPr/>
              <p:nvPr/>
            </p:nvGrpSpPr>
            <p:grpSpPr>
              <a:xfrm>
                <a:off x="899592" y="1923679"/>
                <a:ext cx="1621322" cy="1458238"/>
                <a:chOff x="899592" y="1923678"/>
                <a:chExt cx="2160240" cy="1946597"/>
              </a:xfrm>
            </p:grpSpPr>
            <p:sp>
              <p:nvSpPr>
                <p:cNvPr id="39" name="직사각형 38">
                  <a:extLst>
                    <a:ext uri="{FF2B5EF4-FFF2-40B4-BE49-F238E27FC236}">
                      <a16:creationId xmlns:a16="http://schemas.microsoft.com/office/drawing/2014/main" id="{F1B003A4-BC32-C67F-DEC0-AF3E6863047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385E1FF6-2C33-08B7-8992-AA5BBB1FDC9E}"/>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63D0ED69-A58E-7A0D-C7A8-4AE4D935AFC9}"/>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4C48A41-E229-66EA-DFE0-82E9DF0CEEAF}"/>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A57BF934-2128-472F-CA65-8B000CFB22C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CBE0DBBC-DBFF-2F61-D5DF-F90583F56F14}"/>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육각형 44">
                  <a:extLst>
                    <a:ext uri="{FF2B5EF4-FFF2-40B4-BE49-F238E27FC236}">
                      <a16:creationId xmlns:a16="http://schemas.microsoft.com/office/drawing/2014/main" id="{DFDFFB1A-45D4-B4EE-DB5B-DC581448C039}"/>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a:extLst>
                  <a:ext uri="{FF2B5EF4-FFF2-40B4-BE49-F238E27FC236}">
                    <a16:creationId xmlns:a16="http://schemas.microsoft.com/office/drawing/2014/main" id="{7269C442-B7A2-31BB-94EA-D93FB39FAD03}"/>
                  </a:ext>
                </a:extLst>
              </p:cNvPr>
              <p:cNvGrpSpPr/>
              <p:nvPr/>
            </p:nvGrpSpPr>
            <p:grpSpPr>
              <a:xfrm>
                <a:off x="1259632" y="2139702"/>
                <a:ext cx="313184" cy="546105"/>
                <a:chOff x="1475656" y="1851670"/>
                <a:chExt cx="313184" cy="546105"/>
              </a:xfrm>
            </p:grpSpPr>
            <p:pic>
              <p:nvPicPr>
                <p:cNvPr id="37" name="그래픽 36" descr="사용자 윤곽선">
                  <a:extLst>
                    <a:ext uri="{FF2B5EF4-FFF2-40B4-BE49-F238E27FC236}">
                      <a16:creationId xmlns:a16="http://schemas.microsoft.com/office/drawing/2014/main" id="{419F0A22-55DB-2225-5FFE-1A85F1D39AF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38" name="TextBox 37">
                  <a:extLst>
                    <a:ext uri="{FF2B5EF4-FFF2-40B4-BE49-F238E27FC236}">
                      <a16:creationId xmlns:a16="http://schemas.microsoft.com/office/drawing/2014/main" id="{076A439A-7370-76E2-FBEE-8C9F5E6A6249}"/>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28" name="그룹 27">
                <a:extLst>
                  <a:ext uri="{FF2B5EF4-FFF2-40B4-BE49-F238E27FC236}">
                    <a16:creationId xmlns:a16="http://schemas.microsoft.com/office/drawing/2014/main" id="{5E0A714E-0349-7942-62EA-E05623B81267}"/>
                  </a:ext>
                </a:extLst>
              </p:cNvPr>
              <p:cNvGrpSpPr/>
              <p:nvPr/>
            </p:nvGrpSpPr>
            <p:grpSpPr>
              <a:xfrm>
                <a:off x="1686106" y="2297429"/>
                <a:ext cx="313184" cy="546105"/>
                <a:chOff x="1475656" y="1851670"/>
                <a:chExt cx="313184" cy="546105"/>
              </a:xfrm>
            </p:grpSpPr>
            <p:pic>
              <p:nvPicPr>
                <p:cNvPr id="35" name="그래픽 34" descr="사용자 윤곽선">
                  <a:extLst>
                    <a:ext uri="{FF2B5EF4-FFF2-40B4-BE49-F238E27FC236}">
                      <a16:creationId xmlns:a16="http://schemas.microsoft.com/office/drawing/2014/main" id="{F0FD2F48-2448-1E98-54A6-EFBF7F2A559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36" name="TextBox 35">
                  <a:extLst>
                    <a:ext uri="{FF2B5EF4-FFF2-40B4-BE49-F238E27FC236}">
                      <a16:creationId xmlns:a16="http://schemas.microsoft.com/office/drawing/2014/main" id="{DC4E69B5-F1F4-2DA8-2FDB-167E493BB83D}"/>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29" name="그룹 28">
                <a:extLst>
                  <a:ext uri="{FF2B5EF4-FFF2-40B4-BE49-F238E27FC236}">
                    <a16:creationId xmlns:a16="http://schemas.microsoft.com/office/drawing/2014/main" id="{9B6C6B4F-DA6F-BD72-1AFD-E863A815DF41}"/>
                  </a:ext>
                </a:extLst>
              </p:cNvPr>
              <p:cNvGrpSpPr/>
              <p:nvPr/>
            </p:nvGrpSpPr>
            <p:grpSpPr>
              <a:xfrm>
                <a:off x="1324364" y="2815697"/>
                <a:ext cx="599746" cy="546105"/>
                <a:chOff x="1475656" y="1851670"/>
                <a:chExt cx="599746" cy="546105"/>
              </a:xfrm>
            </p:grpSpPr>
            <p:pic>
              <p:nvPicPr>
                <p:cNvPr id="33" name="그래픽 32" descr="사용자 윤곽선">
                  <a:extLst>
                    <a:ext uri="{FF2B5EF4-FFF2-40B4-BE49-F238E27FC236}">
                      <a16:creationId xmlns:a16="http://schemas.microsoft.com/office/drawing/2014/main" id="{4B8D324B-7272-45C5-4812-90B128269ED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34" name="TextBox 33">
                  <a:extLst>
                    <a:ext uri="{FF2B5EF4-FFF2-40B4-BE49-F238E27FC236}">
                      <a16:creationId xmlns:a16="http://schemas.microsoft.com/office/drawing/2014/main" id="{621E4B56-DB01-9B72-BF07-CECA4B16BCEC}"/>
                    </a:ext>
                  </a:extLst>
                </p:cNvPr>
                <p:cNvSpPr txBox="1"/>
                <p:nvPr/>
              </p:nvSpPr>
              <p:spPr>
                <a:xfrm>
                  <a:off x="1475656" y="2062161"/>
                  <a:ext cx="313184" cy="335614"/>
                </a:xfrm>
                <a:prstGeom prst="rect">
                  <a:avLst/>
                </a:prstGeom>
                <a:noFill/>
              </p:spPr>
              <p:txBody>
                <a:bodyPr wrap="square" rtlCol="0">
                  <a:spAutoFit/>
                </a:bodyPr>
                <a:lstStyle/>
                <a:p>
                  <a:r>
                    <a:rPr lang="en-US" altLang="ko-KR" dirty="0"/>
                    <a:t>D</a:t>
                  </a:r>
                  <a:endParaRPr lang="ko-KR" altLang="en-US" dirty="0"/>
                </a:p>
              </p:txBody>
            </p:sp>
            <p:pic>
              <p:nvPicPr>
                <p:cNvPr id="68" name="그래픽 67" descr="사용자 윤곽선">
                  <a:extLst>
                    <a:ext uri="{FF2B5EF4-FFF2-40B4-BE49-F238E27FC236}">
                      <a16:creationId xmlns:a16="http://schemas.microsoft.com/office/drawing/2014/main" id="{7F1D632F-6F41-B17E-5F79-E107DDF9F2C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762218" y="1851670"/>
                  <a:ext cx="313184" cy="504056"/>
                </a:xfrm>
                <a:prstGeom prst="rect">
                  <a:avLst/>
                </a:prstGeom>
              </p:spPr>
            </p:pic>
            <p:sp>
              <p:nvSpPr>
                <p:cNvPr id="69" name="TextBox 68">
                  <a:extLst>
                    <a:ext uri="{FF2B5EF4-FFF2-40B4-BE49-F238E27FC236}">
                      <a16:creationId xmlns:a16="http://schemas.microsoft.com/office/drawing/2014/main" id="{866D84B5-8905-8D8E-88CA-E9A89B0399B5}"/>
                    </a:ext>
                  </a:extLst>
                </p:cNvPr>
                <p:cNvSpPr txBox="1"/>
                <p:nvPr/>
              </p:nvSpPr>
              <p:spPr>
                <a:xfrm>
                  <a:off x="1762218" y="2062161"/>
                  <a:ext cx="313184" cy="335614"/>
                </a:xfrm>
                <a:prstGeom prst="rect">
                  <a:avLst/>
                </a:prstGeom>
                <a:noFill/>
              </p:spPr>
              <p:txBody>
                <a:bodyPr wrap="square" rtlCol="0">
                  <a:spAutoFit/>
                </a:bodyPr>
                <a:lstStyle/>
                <a:p>
                  <a:r>
                    <a:rPr lang="en-US" altLang="ko-KR" dirty="0"/>
                    <a:t>D</a:t>
                  </a:r>
                  <a:endParaRPr lang="ko-KR" altLang="en-US" dirty="0"/>
                </a:p>
              </p:txBody>
            </p:sp>
          </p:grpSp>
          <p:grpSp>
            <p:nvGrpSpPr>
              <p:cNvPr id="30" name="그룹 29">
                <a:extLst>
                  <a:ext uri="{FF2B5EF4-FFF2-40B4-BE49-F238E27FC236}">
                    <a16:creationId xmlns:a16="http://schemas.microsoft.com/office/drawing/2014/main" id="{F8E23ECB-9CC0-3D7A-14D9-52DD698D4FA2}"/>
                  </a:ext>
                </a:extLst>
              </p:cNvPr>
              <p:cNvGrpSpPr/>
              <p:nvPr/>
            </p:nvGrpSpPr>
            <p:grpSpPr>
              <a:xfrm>
                <a:off x="1877817" y="2297429"/>
                <a:ext cx="313184" cy="546105"/>
                <a:chOff x="1475656" y="1851670"/>
                <a:chExt cx="313184" cy="546105"/>
              </a:xfrm>
            </p:grpSpPr>
            <p:pic>
              <p:nvPicPr>
                <p:cNvPr id="31" name="그래픽 30" descr="사용자 윤곽선">
                  <a:extLst>
                    <a:ext uri="{FF2B5EF4-FFF2-40B4-BE49-F238E27FC236}">
                      <a16:creationId xmlns:a16="http://schemas.microsoft.com/office/drawing/2014/main" id="{091C53BD-22D6-ED01-7EB1-4B99AFEBF73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32" name="TextBox 31">
                  <a:extLst>
                    <a:ext uri="{FF2B5EF4-FFF2-40B4-BE49-F238E27FC236}">
                      <a16:creationId xmlns:a16="http://schemas.microsoft.com/office/drawing/2014/main" id="{F063821E-A7C3-9B06-EFFF-E717B785A6A4}"/>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grpSp>
          <p:nvGrpSpPr>
            <p:cNvPr id="46" name="그룹 45">
              <a:extLst>
                <a:ext uri="{FF2B5EF4-FFF2-40B4-BE49-F238E27FC236}">
                  <a16:creationId xmlns:a16="http://schemas.microsoft.com/office/drawing/2014/main" id="{E1FCDF41-9737-31A3-9D84-6508F3B141C2}"/>
                </a:ext>
              </a:extLst>
            </p:cNvPr>
            <p:cNvGrpSpPr/>
            <p:nvPr/>
          </p:nvGrpSpPr>
          <p:grpSpPr>
            <a:xfrm>
              <a:off x="3019396" y="3195838"/>
              <a:ext cx="1621322" cy="1458238"/>
              <a:chOff x="899592" y="1923679"/>
              <a:chExt cx="1621322" cy="1458238"/>
            </a:xfrm>
          </p:grpSpPr>
          <p:grpSp>
            <p:nvGrpSpPr>
              <p:cNvPr id="47" name="그룹 46">
                <a:extLst>
                  <a:ext uri="{FF2B5EF4-FFF2-40B4-BE49-F238E27FC236}">
                    <a16:creationId xmlns:a16="http://schemas.microsoft.com/office/drawing/2014/main" id="{B3324FB7-6326-F53E-77B5-00AB0752EC35}"/>
                  </a:ext>
                </a:extLst>
              </p:cNvPr>
              <p:cNvGrpSpPr/>
              <p:nvPr/>
            </p:nvGrpSpPr>
            <p:grpSpPr>
              <a:xfrm>
                <a:off x="899592" y="1923679"/>
                <a:ext cx="1621322" cy="1458238"/>
                <a:chOff x="899592" y="1923678"/>
                <a:chExt cx="2160240" cy="1946597"/>
              </a:xfrm>
            </p:grpSpPr>
            <p:sp>
              <p:nvSpPr>
                <p:cNvPr id="60" name="직사각형 59">
                  <a:extLst>
                    <a:ext uri="{FF2B5EF4-FFF2-40B4-BE49-F238E27FC236}">
                      <a16:creationId xmlns:a16="http://schemas.microsoft.com/office/drawing/2014/main" id="{00C3FB00-8E7D-55A4-9967-4BDAC7D64E5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95F45C08-9DDC-5BE9-4B16-9BB3B22FAAD0}"/>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92FAED2-8C30-E051-3792-C71C5E8CA558}"/>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240BC551-EF37-C81D-D4AA-76BDF8130795}"/>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016B10C8-C54F-3A3E-4EC6-F7011888CBB1}"/>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6AFD060E-0984-0CAA-4311-B6B3095FB1EA}"/>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육각형 65">
                  <a:extLst>
                    <a:ext uri="{FF2B5EF4-FFF2-40B4-BE49-F238E27FC236}">
                      <a16:creationId xmlns:a16="http://schemas.microsoft.com/office/drawing/2014/main" id="{A3E58CAE-174F-0D6C-A3C6-AA1F6B1AC00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47">
                <a:extLst>
                  <a:ext uri="{FF2B5EF4-FFF2-40B4-BE49-F238E27FC236}">
                    <a16:creationId xmlns:a16="http://schemas.microsoft.com/office/drawing/2014/main" id="{736F2CA5-71D6-E293-9C3F-5FE5BC25DA89}"/>
                  </a:ext>
                </a:extLst>
              </p:cNvPr>
              <p:cNvGrpSpPr/>
              <p:nvPr/>
            </p:nvGrpSpPr>
            <p:grpSpPr>
              <a:xfrm>
                <a:off x="1259632" y="2139702"/>
                <a:ext cx="313184" cy="546105"/>
                <a:chOff x="1475656" y="1851670"/>
                <a:chExt cx="313184" cy="546105"/>
              </a:xfrm>
            </p:grpSpPr>
            <p:pic>
              <p:nvPicPr>
                <p:cNvPr id="58" name="그래픽 57" descr="사용자 윤곽선">
                  <a:extLst>
                    <a:ext uri="{FF2B5EF4-FFF2-40B4-BE49-F238E27FC236}">
                      <a16:creationId xmlns:a16="http://schemas.microsoft.com/office/drawing/2014/main" id="{F515E675-46BF-3CD5-7E5F-E4D9E7EEABB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59" name="TextBox 58">
                  <a:extLst>
                    <a:ext uri="{FF2B5EF4-FFF2-40B4-BE49-F238E27FC236}">
                      <a16:creationId xmlns:a16="http://schemas.microsoft.com/office/drawing/2014/main" id="{66A450E7-B0FB-FF4B-36F7-DDD40EB15759}"/>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49" name="그룹 48">
                <a:extLst>
                  <a:ext uri="{FF2B5EF4-FFF2-40B4-BE49-F238E27FC236}">
                    <a16:creationId xmlns:a16="http://schemas.microsoft.com/office/drawing/2014/main" id="{402A5933-F567-454B-3B15-D87A48576DC6}"/>
                  </a:ext>
                </a:extLst>
              </p:cNvPr>
              <p:cNvGrpSpPr/>
              <p:nvPr/>
            </p:nvGrpSpPr>
            <p:grpSpPr>
              <a:xfrm>
                <a:off x="1686106" y="2297429"/>
                <a:ext cx="313184" cy="546105"/>
                <a:chOff x="1475656" y="1851670"/>
                <a:chExt cx="313184" cy="546105"/>
              </a:xfrm>
            </p:grpSpPr>
            <p:pic>
              <p:nvPicPr>
                <p:cNvPr id="56" name="그래픽 55" descr="사용자 윤곽선">
                  <a:extLst>
                    <a:ext uri="{FF2B5EF4-FFF2-40B4-BE49-F238E27FC236}">
                      <a16:creationId xmlns:a16="http://schemas.microsoft.com/office/drawing/2014/main" id="{B2D0AD1B-3905-DCDB-CBCC-2FBF8324FE6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57" name="TextBox 56">
                  <a:extLst>
                    <a:ext uri="{FF2B5EF4-FFF2-40B4-BE49-F238E27FC236}">
                      <a16:creationId xmlns:a16="http://schemas.microsoft.com/office/drawing/2014/main" id="{D66123F7-BE28-48D4-3379-4C00F3A0AC05}"/>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50" name="그룹 49">
                <a:extLst>
                  <a:ext uri="{FF2B5EF4-FFF2-40B4-BE49-F238E27FC236}">
                    <a16:creationId xmlns:a16="http://schemas.microsoft.com/office/drawing/2014/main" id="{6D3C953C-B1F5-9525-03B7-8A0E41A28D43}"/>
                  </a:ext>
                </a:extLst>
              </p:cNvPr>
              <p:cNvGrpSpPr/>
              <p:nvPr/>
            </p:nvGrpSpPr>
            <p:grpSpPr>
              <a:xfrm>
                <a:off x="1324364" y="2815697"/>
                <a:ext cx="313184" cy="546105"/>
                <a:chOff x="1475656" y="1851670"/>
                <a:chExt cx="313184" cy="546105"/>
              </a:xfrm>
            </p:grpSpPr>
            <p:pic>
              <p:nvPicPr>
                <p:cNvPr id="54" name="그래픽 53" descr="사용자 윤곽선">
                  <a:extLst>
                    <a:ext uri="{FF2B5EF4-FFF2-40B4-BE49-F238E27FC236}">
                      <a16:creationId xmlns:a16="http://schemas.microsoft.com/office/drawing/2014/main" id="{9270F627-6431-CA12-DB0B-1F535662A30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55" name="TextBox 54">
                  <a:extLst>
                    <a:ext uri="{FF2B5EF4-FFF2-40B4-BE49-F238E27FC236}">
                      <a16:creationId xmlns:a16="http://schemas.microsoft.com/office/drawing/2014/main" id="{7C530454-56AA-E2F6-E75F-469D9DEA9FD1}"/>
                    </a:ext>
                  </a:extLst>
                </p:cNvPr>
                <p:cNvSpPr txBox="1"/>
                <p:nvPr/>
              </p:nvSpPr>
              <p:spPr>
                <a:xfrm>
                  <a:off x="1475656" y="2062161"/>
                  <a:ext cx="313184" cy="335614"/>
                </a:xfrm>
                <a:prstGeom prst="rect">
                  <a:avLst/>
                </a:prstGeom>
                <a:noFill/>
              </p:spPr>
              <p:txBody>
                <a:bodyPr wrap="square" rtlCol="0">
                  <a:spAutoFit/>
                </a:bodyPr>
                <a:lstStyle/>
                <a:p>
                  <a:r>
                    <a:rPr lang="en-US" altLang="ko-KR" dirty="0"/>
                    <a:t>D</a:t>
                  </a:r>
                  <a:endParaRPr lang="ko-KR" altLang="en-US" dirty="0"/>
                </a:p>
              </p:txBody>
            </p:sp>
          </p:grpSp>
        </p:grpSp>
        <p:cxnSp>
          <p:nvCxnSpPr>
            <p:cNvPr id="71" name="직선 화살표 연결선 70">
              <a:extLst>
                <a:ext uri="{FF2B5EF4-FFF2-40B4-BE49-F238E27FC236}">
                  <a16:creationId xmlns:a16="http://schemas.microsoft.com/office/drawing/2014/main" id="{24996377-584E-5286-B80D-8F060BEEAD23}"/>
                </a:ext>
              </a:extLst>
            </p:cNvPr>
            <p:cNvCxnSpPr>
              <a:cxnSpLocks/>
              <a:stCxn id="11" idx="5"/>
              <a:endCxn id="45" idx="2"/>
            </p:cNvCxnSpPr>
            <p:nvPr/>
          </p:nvCxnSpPr>
          <p:spPr>
            <a:xfrm flipV="1">
              <a:off x="1868769" y="2857998"/>
              <a:ext cx="437911" cy="260541"/>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E359E039-4150-1223-C9E3-8E7C958E240C}"/>
                </a:ext>
              </a:extLst>
            </p:cNvPr>
            <p:cNvCxnSpPr>
              <a:cxnSpLocks/>
              <a:stCxn id="66" idx="4"/>
              <a:endCxn id="45" idx="1"/>
            </p:cNvCxnSpPr>
            <p:nvPr/>
          </p:nvCxnSpPr>
          <p:spPr>
            <a:xfrm flipH="1" flipV="1">
              <a:off x="3199775" y="2857998"/>
              <a:ext cx="183735" cy="337840"/>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465317B-982C-AA89-ADE3-8692A69BAE68}"/>
                </a:ext>
              </a:extLst>
            </p:cNvPr>
            <p:cNvSpPr txBox="1"/>
            <p:nvPr/>
          </p:nvSpPr>
          <p:spPr>
            <a:xfrm>
              <a:off x="2367338" y="4522834"/>
              <a:ext cx="1087689" cy="335614"/>
            </a:xfrm>
            <a:prstGeom prst="rect">
              <a:avLst/>
            </a:prstGeom>
            <a:noFill/>
          </p:spPr>
          <p:txBody>
            <a:bodyPr wrap="none" rtlCol="0">
              <a:spAutoFit/>
            </a:bodyPr>
            <a:lstStyle/>
            <a:p>
              <a:r>
                <a:rPr lang="ko-KR" altLang="en-US" dirty="0"/>
                <a:t>다기능 팀</a:t>
              </a:r>
            </a:p>
          </p:txBody>
        </p:sp>
      </p:grpSp>
      <p:grpSp>
        <p:nvGrpSpPr>
          <p:cNvPr id="144" name="그룹 143">
            <a:extLst>
              <a:ext uri="{FF2B5EF4-FFF2-40B4-BE49-F238E27FC236}">
                <a16:creationId xmlns:a16="http://schemas.microsoft.com/office/drawing/2014/main" id="{F1256CAD-BE4C-6D4D-74BD-F18A21F60D61}"/>
              </a:ext>
            </a:extLst>
          </p:cNvPr>
          <p:cNvGrpSpPr/>
          <p:nvPr/>
        </p:nvGrpSpPr>
        <p:grpSpPr>
          <a:xfrm>
            <a:off x="4284232" y="1401546"/>
            <a:ext cx="3358378" cy="3519611"/>
            <a:chOff x="4756452" y="1401544"/>
            <a:chExt cx="4029158" cy="3837946"/>
          </a:xfrm>
        </p:grpSpPr>
        <p:grpSp>
          <p:nvGrpSpPr>
            <p:cNvPr id="79" name="그룹 78">
              <a:extLst>
                <a:ext uri="{FF2B5EF4-FFF2-40B4-BE49-F238E27FC236}">
                  <a16:creationId xmlns:a16="http://schemas.microsoft.com/office/drawing/2014/main" id="{C4BECA14-A38B-3DF5-0834-D31549B4D30B}"/>
                </a:ext>
              </a:extLst>
            </p:cNvPr>
            <p:cNvGrpSpPr/>
            <p:nvPr/>
          </p:nvGrpSpPr>
          <p:grpSpPr>
            <a:xfrm>
              <a:off x="4756452" y="3118539"/>
              <a:ext cx="1621322" cy="1458238"/>
              <a:chOff x="899592" y="1923679"/>
              <a:chExt cx="1621322" cy="1458238"/>
            </a:xfrm>
          </p:grpSpPr>
          <p:grpSp>
            <p:nvGrpSpPr>
              <p:cNvPr id="80" name="그룹 79">
                <a:extLst>
                  <a:ext uri="{FF2B5EF4-FFF2-40B4-BE49-F238E27FC236}">
                    <a16:creationId xmlns:a16="http://schemas.microsoft.com/office/drawing/2014/main" id="{B51C395C-9D2D-0172-D3F5-A44C1D4AE480}"/>
                  </a:ext>
                </a:extLst>
              </p:cNvPr>
              <p:cNvGrpSpPr/>
              <p:nvPr/>
            </p:nvGrpSpPr>
            <p:grpSpPr>
              <a:xfrm>
                <a:off x="899592" y="1923679"/>
                <a:ext cx="1621322" cy="1458238"/>
                <a:chOff x="899592" y="1923678"/>
                <a:chExt cx="2160240" cy="1946597"/>
              </a:xfrm>
            </p:grpSpPr>
            <p:sp>
              <p:nvSpPr>
                <p:cNvPr id="93" name="직사각형 92">
                  <a:extLst>
                    <a:ext uri="{FF2B5EF4-FFF2-40B4-BE49-F238E27FC236}">
                      <a16:creationId xmlns:a16="http://schemas.microsoft.com/office/drawing/2014/main" id="{B25AC7A5-7915-5C96-6F87-2ABD60D0C3C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B17AF464-ACEC-F81C-B1F4-94FB4B78A09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03E34089-07DC-87D3-C451-8A6EC483A942}"/>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6DE27C3B-6ADF-7267-ACD2-C5C174BB9C8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AA2FCA2D-8E5A-00EB-00EA-CF00C112D1E4}"/>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4AB4D734-0587-6885-140C-4E3ABA304179}"/>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육각형 98">
                  <a:extLst>
                    <a:ext uri="{FF2B5EF4-FFF2-40B4-BE49-F238E27FC236}">
                      <a16:creationId xmlns:a16="http://schemas.microsoft.com/office/drawing/2014/main" id="{06B9F2EF-B9B5-ED41-96BE-7D06513A12A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1" name="그룹 80">
                <a:extLst>
                  <a:ext uri="{FF2B5EF4-FFF2-40B4-BE49-F238E27FC236}">
                    <a16:creationId xmlns:a16="http://schemas.microsoft.com/office/drawing/2014/main" id="{9CA3FB9F-3FE0-AA34-8EDA-BFC21CA0B1BC}"/>
                  </a:ext>
                </a:extLst>
              </p:cNvPr>
              <p:cNvGrpSpPr/>
              <p:nvPr/>
            </p:nvGrpSpPr>
            <p:grpSpPr>
              <a:xfrm>
                <a:off x="1259632" y="2139702"/>
                <a:ext cx="313184" cy="546105"/>
                <a:chOff x="1475656" y="1851670"/>
                <a:chExt cx="313184" cy="546105"/>
              </a:xfrm>
            </p:grpSpPr>
            <p:pic>
              <p:nvPicPr>
                <p:cNvPr id="91" name="그래픽 90" descr="사용자 윤곽선">
                  <a:extLst>
                    <a:ext uri="{FF2B5EF4-FFF2-40B4-BE49-F238E27FC236}">
                      <a16:creationId xmlns:a16="http://schemas.microsoft.com/office/drawing/2014/main" id="{C75FD24F-B914-5827-21E0-C98E48D7FD2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92" name="TextBox 91">
                  <a:extLst>
                    <a:ext uri="{FF2B5EF4-FFF2-40B4-BE49-F238E27FC236}">
                      <a16:creationId xmlns:a16="http://schemas.microsoft.com/office/drawing/2014/main" id="{881E3439-92CB-D906-AB35-7E62863E012B}"/>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82" name="그룹 81">
                <a:extLst>
                  <a:ext uri="{FF2B5EF4-FFF2-40B4-BE49-F238E27FC236}">
                    <a16:creationId xmlns:a16="http://schemas.microsoft.com/office/drawing/2014/main" id="{3D6446A3-76CE-3061-C6CF-A102124D28D5}"/>
                  </a:ext>
                </a:extLst>
              </p:cNvPr>
              <p:cNvGrpSpPr/>
              <p:nvPr/>
            </p:nvGrpSpPr>
            <p:grpSpPr>
              <a:xfrm>
                <a:off x="1686106" y="2297429"/>
                <a:ext cx="313184" cy="546105"/>
                <a:chOff x="1475656" y="1851670"/>
                <a:chExt cx="313184" cy="546105"/>
              </a:xfrm>
            </p:grpSpPr>
            <p:pic>
              <p:nvPicPr>
                <p:cNvPr id="89" name="그래픽 88" descr="사용자 윤곽선">
                  <a:extLst>
                    <a:ext uri="{FF2B5EF4-FFF2-40B4-BE49-F238E27FC236}">
                      <a16:creationId xmlns:a16="http://schemas.microsoft.com/office/drawing/2014/main" id="{8693DE0B-9E89-4192-4FFF-D556822585F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90" name="TextBox 89">
                  <a:extLst>
                    <a:ext uri="{FF2B5EF4-FFF2-40B4-BE49-F238E27FC236}">
                      <a16:creationId xmlns:a16="http://schemas.microsoft.com/office/drawing/2014/main" id="{8DB002D3-BD40-2195-4E37-268727A2D6B6}"/>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83" name="그룹 82">
                <a:extLst>
                  <a:ext uri="{FF2B5EF4-FFF2-40B4-BE49-F238E27FC236}">
                    <a16:creationId xmlns:a16="http://schemas.microsoft.com/office/drawing/2014/main" id="{BC914BC3-B4C9-BD27-A4BB-E27E5EC7C464}"/>
                  </a:ext>
                </a:extLst>
              </p:cNvPr>
              <p:cNvGrpSpPr/>
              <p:nvPr/>
            </p:nvGrpSpPr>
            <p:grpSpPr>
              <a:xfrm>
                <a:off x="1324364" y="2815697"/>
                <a:ext cx="313184" cy="546105"/>
                <a:chOff x="1475656" y="1851670"/>
                <a:chExt cx="313184" cy="546105"/>
              </a:xfrm>
            </p:grpSpPr>
            <p:pic>
              <p:nvPicPr>
                <p:cNvPr id="87" name="그래픽 86" descr="사용자 윤곽선">
                  <a:extLst>
                    <a:ext uri="{FF2B5EF4-FFF2-40B4-BE49-F238E27FC236}">
                      <a16:creationId xmlns:a16="http://schemas.microsoft.com/office/drawing/2014/main" id="{838AE5AB-A403-B915-A925-3141F1ADD22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88" name="TextBox 87">
                  <a:extLst>
                    <a:ext uri="{FF2B5EF4-FFF2-40B4-BE49-F238E27FC236}">
                      <a16:creationId xmlns:a16="http://schemas.microsoft.com/office/drawing/2014/main" id="{B98E5F21-0923-7635-2655-9D967731CD24}"/>
                    </a:ext>
                  </a:extLst>
                </p:cNvPr>
                <p:cNvSpPr txBox="1"/>
                <p:nvPr/>
              </p:nvSpPr>
              <p:spPr>
                <a:xfrm>
                  <a:off x="1475656" y="2062161"/>
                  <a:ext cx="313184" cy="335614"/>
                </a:xfrm>
                <a:prstGeom prst="rect">
                  <a:avLst/>
                </a:prstGeom>
                <a:noFill/>
              </p:spPr>
              <p:txBody>
                <a:bodyPr wrap="square" rtlCol="0">
                  <a:spAutoFit/>
                </a:bodyPr>
                <a:lstStyle/>
                <a:p>
                  <a:r>
                    <a:rPr lang="en-US" altLang="ko-KR" dirty="0"/>
                    <a:t>D</a:t>
                  </a:r>
                  <a:endParaRPr lang="ko-KR" altLang="en-US" dirty="0"/>
                </a:p>
              </p:txBody>
            </p:sp>
          </p:grpSp>
          <p:grpSp>
            <p:nvGrpSpPr>
              <p:cNvPr id="84" name="그룹 83">
                <a:extLst>
                  <a:ext uri="{FF2B5EF4-FFF2-40B4-BE49-F238E27FC236}">
                    <a16:creationId xmlns:a16="http://schemas.microsoft.com/office/drawing/2014/main" id="{584F2D6B-87A6-B719-5EF5-F10477BDC385}"/>
                  </a:ext>
                </a:extLst>
              </p:cNvPr>
              <p:cNvGrpSpPr/>
              <p:nvPr/>
            </p:nvGrpSpPr>
            <p:grpSpPr>
              <a:xfrm>
                <a:off x="1877817" y="2297429"/>
                <a:ext cx="313184" cy="546105"/>
                <a:chOff x="1475656" y="1851670"/>
                <a:chExt cx="313184" cy="546105"/>
              </a:xfrm>
            </p:grpSpPr>
            <p:pic>
              <p:nvPicPr>
                <p:cNvPr id="85" name="그래픽 84" descr="사용자 윤곽선">
                  <a:extLst>
                    <a:ext uri="{FF2B5EF4-FFF2-40B4-BE49-F238E27FC236}">
                      <a16:creationId xmlns:a16="http://schemas.microsoft.com/office/drawing/2014/main" id="{D765E77B-C34E-7F99-2163-E47321222F9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86" name="TextBox 85">
                  <a:extLst>
                    <a:ext uri="{FF2B5EF4-FFF2-40B4-BE49-F238E27FC236}">
                      <a16:creationId xmlns:a16="http://schemas.microsoft.com/office/drawing/2014/main" id="{A9904B77-02BD-989F-06D3-B1574B1B7E67}"/>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grpSp>
          <p:nvGrpSpPr>
            <p:cNvPr id="100" name="그룹 99">
              <a:extLst>
                <a:ext uri="{FF2B5EF4-FFF2-40B4-BE49-F238E27FC236}">
                  <a16:creationId xmlns:a16="http://schemas.microsoft.com/office/drawing/2014/main" id="{E8661260-80EA-C8D9-E204-C4A31B984D99}"/>
                </a:ext>
              </a:extLst>
            </p:cNvPr>
            <p:cNvGrpSpPr/>
            <p:nvPr/>
          </p:nvGrpSpPr>
          <p:grpSpPr>
            <a:xfrm>
              <a:off x="6087458" y="1401544"/>
              <a:ext cx="1621322" cy="1458238"/>
              <a:chOff x="899592" y="1923679"/>
              <a:chExt cx="1621322" cy="1458238"/>
            </a:xfrm>
          </p:grpSpPr>
          <p:grpSp>
            <p:nvGrpSpPr>
              <p:cNvPr id="101" name="그룹 100">
                <a:extLst>
                  <a:ext uri="{FF2B5EF4-FFF2-40B4-BE49-F238E27FC236}">
                    <a16:creationId xmlns:a16="http://schemas.microsoft.com/office/drawing/2014/main" id="{C010BFA3-B020-D44D-9753-AF8E13B099B2}"/>
                  </a:ext>
                </a:extLst>
              </p:cNvPr>
              <p:cNvGrpSpPr/>
              <p:nvPr/>
            </p:nvGrpSpPr>
            <p:grpSpPr>
              <a:xfrm>
                <a:off x="899592" y="1923679"/>
                <a:ext cx="1621322" cy="1458238"/>
                <a:chOff x="899592" y="1923678"/>
                <a:chExt cx="2160240" cy="1946597"/>
              </a:xfrm>
            </p:grpSpPr>
            <p:sp>
              <p:nvSpPr>
                <p:cNvPr id="116" name="직사각형 115">
                  <a:extLst>
                    <a:ext uri="{FF2B5EF4-FFF2-40B4-BE49-F238E27FC236}">
                      <a16:creationId xmlns:a16="http://schemas.microsoft.com/office/drawing/2014/main" id="{FB1D0DF2-791B-494C-4092-F73B6CE49E2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CF44D306-C48A-002D-A49F-291D511758FA}"/>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직사각형 117">
                  <a:extLst>
                    <a:ext uri="{FF2B5EF4-FFF2-40B4-BE49-F238E27FC236}">
                      <a16:creationId xmlns:a16="http://schemas.microsoft.com/office/drawing/2014/main" id="{A50F2BB4-C174-1C61-D67E-EEF43E53B536}"/>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직사각형 118">
                  <a:extLst>
                    <a:ext uri="{FF2B5EF4-FFF2-40B4-BE49-F238E27FC236}">
                      <a16:creationId xmlns:a16="http://schemas.microsoft.com/office/drawing/2014/main" id="{CAA48C0A-6BB0-9122-CC60-9EC9054E46F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FCA175D3-190B-19A3-B40A-7D91CBD486E4}"/>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직사각형 120">
                  <a:extLst>
                    <a:ext uri="{FF2B5EF4-FFF2-40B4-BE49-F238E27FC236}">
                      <a16:creationId xmlns:a16="http://schemas.microsoft.com/office/drawing/2014/main" id="{41363B8B-4709-583B-7B43-ADB313A60BA7}"/>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육각형 121">
                  <a:extLst>
                    <a:ext uri="{FF2B5EF4-FFF2-40B4-BE49-F238E27FC236}">
                      <a16:creationId xmlns:a16="http://schemas.microsoft.com/office/drawing/2014/main" id="{8A069460-F785-EFD8-4878-C1C65B073BA9}"/>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2" name="그룹 101">
                <a:extLst>
                  <a:ext uri="{FF2B5EF4-FFF2-40B4-BE49-F238E27FC236}">
                    <a16:creationId xmlns:a16="http://schemas.microsoft.com/office/drawing/2014/main" id="{466B5D77-F6EC-159A-27DD-77E021C1BF24}"/>
                  </a:ext>
                </a:extLst>
              </p:cNvPr>
              <p:cNvGrpSpPr/>
              <p:nvPr/>
            </p:nvGrpSpPr>
            <p:grpSpPr>
              <a:xfrm>
                <a:off x="1259632" y="2139702"/>
                <a:ext cx="313184" cy="546105"/>
                <a:chOff x="1475656" y="1851670"/>
                <a:chExt cx="313184" cy="546105"/>
              </a:xfrm>
            </p:grpSpPr>
            <p:pic>
              <p:nvPicPr>
                <p:cNvPr id="114" name="그래픽 113" descr="사용자 윤곽선">
                  <a:extLst>
                    <a:ext uri="{FF2B5EF4-FFF2-40B4-BE49-F238E27FC236}">
                      <a16:creationId xmlns:a16="http://schemas.microsoft.com/office/drawing/2014/main" id="{6506AF98-1E04-DD56-3174-37ECCEDB663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15" name="TextBox 114">
                  <a:extLst>
                    <a:ext uri="{FF2B5EF4-FFF2-40B4-BE49-F238E27FC236}">
                      <a16:creationId xmlns:a16="http://schemas.microsoft.com/office/drawing/2014/main" id="{85F4AE84-0144-9542-470C-8B0757A12A55}"/>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103" name="그룹 102">
                <a:extLst>
                  <a:ext uri="{FF2B5EF4-FFF2-40B4-BE49-F238E27FC236}">
                    <a16:creationId xmlns:a16="http://schemas.microsoft.com/office/drawing/2014/main" id="{85B839A5-7651-2B9F-151F-AC2B28E2DC5D}"/>
                  </a:ext>
                </a:extLst>
              </p:cNvPr>
              <p:cNvGrpSpPr/>
              <p:nvPr/>
            </p:nvGrpSpPr>
            <p:grpSpPr>
              <a:xfrm>
                <a:off x="1686106" y="2297429"/>
                <a:ext cx="313184" cy="546105"/>
                <a:chOff x="1475656" y="1851670"/>
                <a:chExt cx="313184" cy="546105"/>
              </a:xfrm>
            </p:grpSpPr>
            <p:pic>
              <p:nvPicPr>
                <p:cNvPr id="112" name="그래픽 111" descr="사용자 윤곽선">
                  <a:extLst>
                    <a:ext uri="{FF2B5EF4-FFF2-40B4-BE49-F238E27FC236}">
                      <a16:creationId xmlns:a16="http://schemas.microsoft.com/office/drawing/2014/main" id="{B3EE63D2-3545-E96C-5A91-8FF8EC5E7A0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13" name="TextBox 112">
                  <a:extLst>
                    <a:ext uri="{FF2B5EF4-FFF2-40B4-BE49-F238E27FC236}">
                      <a16:creationId xmlns:a16="http://schemas.microsoft.com/office/drawing/2014/main" id="{35AA6811-D52F-330E-69C9-B6DCA9C7A4B7}"/>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104" name="그룹 103">
                <a:extLst>
                  <a:ext uri="{FF2B5EF4-FFF2-40B4-BE49-F238E27FC236}">
                    <a16:creationId xmlns:a16="http://schemas.microsoft.com/office/drawing/2014/main" id="{009757E9-8E35-F3C1-90C2-91A2F4E0CE6C}"/>
                  </a:ext>
                </a:extLst>
              </p:cNvPr>
              <p:cNvGrpSpPr/>
              <p:nvPr/>
            </p:nvGrpSpPr>
            <p:grpSpPr>
              <a:xfrm>
                <a:off x="1324364" y="2815697"/>
                <a:ext cx="599746" cy="546105"/>
                <a:chOff x="1475656" y="1851670"/>
                <a:chExt cx="599746" cy="546105"/>
              </a:xfrm>
            </p:grpSpPr>
            <p:pic>
              <p:nvPicPr>
                <p:cNvPr id="108" name="그래픽 107" descr="사용자 윤곽선">
                  <a:extLst>
                    <a:ext uri="{FF2B5EF4-FFF2-40B4-BE49-F238E27FC236}">
                      <a16:creationId xmlns:a16="http://schemas.microsoft.com/office/drawing/2014/main" id="{3E5837A0-7796-F88C-6F88-46904DC3600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09" name="TextBox 108">
                  <a:extLst>
                    <a:ext uri="{FF2B5EF4-FFF2-40B4-BE49-F238E27FC236}">
                      <a16:creationId xmlns:a16="http://schemas.microsoft.com/office/drawing/2014/main" id="{2BECB353-26FB-23FB-1F9B-ACA71C115327}"/>
                    </a:ext>
                  </a:extLst>
                </p:cNvPr>
                <p:cNvSpPr txBox="1"/>
                <p:nvPr/>
              </p:nvSpPr>
              <p:spPr>
                <a:xfrm>
                  <a:off x="1475656" y="2062161"/>
                  <a:ext cx="313183" cy="335614"/>
                </a:xfrm>
                <a:prstGeom prst="rect">
                  <a:avLst/>
                </a:prstGeom>
                <a:noFill/>
              </p:spPr>
              <p:txBody>
                <a:bodyPr wrap="square" rtlCol="0">
                  <a:spAutoFit/>
                </a:bodyPr>
                <a:lstStyle/>
                <a:p>
                  <a:r>
                    <a:rPr lang="en-US" altLang="ko-KR" dirty="0"/>
                    <a:t>D</a:t>
                  </a:r>
                  <a:endParaRPr lang="ko-KR" altLang="en-US" dirty="0"/>
                </a:p>
              </p:txBody>
            </p:sp>
            <p:pic>
              <p:nvPicPr>
                <p:cNvPr id="110" name="그래픽 109" descr="사용자 윤곽선">
                  <a:extLst>
                    <a:ext uri="{FF2B5EF4-FFF2-40B4-BE49-F238E27FC236}">
                      <a16:creationId xmlns:a16="http://schemas.microsoft.com/office/drawing/2014/main" id="{57063381-1FED-7D7F-F651-5D27D9C2766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762218" y="1851670"/>
                  <a:ext cx="313184" cy="504056"/>
                </a:xfrm>
                <a:prstGeom prst="rect">
                  <a:avLst/>
                </a:prstGeom>
              </p:spPr>
            </p:pic>
            <p:sp>
              <p:nvSpPr>
                <p:cNvPr id="111" name="TextBox 110">
                  <a:extLst>
                    <a:ext uri="{FF2B5EF4-FFF2-40B4-BE49-F238E27FC236}">
                      <a16:creationId xmlns:a16="http://schemas.microsoft.com/office/drawing/2014/main" id="{349C26EF-3157-CC52-4258-1520C5EF683E}"/>
                    </a:ext>
                  </a:extLst>
                </p:cNvPr>
                <p:cNvSpPr txBox="1"/>
                <p:nvPr/>
              </p:nvSpPr>
              <p:spPr>
                <a:xfrm>
                  <a:off x="1762219" y="2062161"/>
                  <a:ext cx="313183" cy="335614"/>
                </a:xfrm>
                <a:prstGeom prst="rect">
                  <a:avLst/>
                </a:prstGeom>
                <a:noFill/>
              </p:spPr>
              <p:txBody>
                <a:bodyPr wrap="square" rtlCol="0">
                  <a:spAutoFit/>
                </a:bodyPr>
                <a:lstStyle/>
                <a:p>
                  <a:r>
                    <a:rPr lang="en-US" altLang="ko-KR" dirty="0"/>
                    <a:t>D</a:t>
                  </a:r>
                  <a:endParaRPr lang="ko-KR" altLang="en-US" dirty="0"/>
                </a:p>
              </p:txBody>
            </p:sp>
          </p:grpSp>
          <p:grpSp>
            <p:nvGrpSpPr>
              <p:cNvPr id="105" name="그룹 104">
                <a:extLst>
                  <a:ext uri="{FF2B5EF4-FFF2-40B4-BE49-F238E27FC236}">
                    <a16:creationId xmlns:a16="http://schemas.microsoft.com/office/drawing/2014/main" id="{15AC80B4-0A18-7F09-CE5C-003B6E1F06AA}"/>
                  </a:ext>
                </a:extLst>
              </p:cNvPr>
              <p:cNvGrpSpPr/>
              <p:nvPr/>
            </p:nvGrpSpPr>
            <p:grpSpPr>
              <a:xfrm>
                <a:off x="1877817" y="2297429"/>
                <a:ext cx="313184" cy="546105"/>
                <a:chOff x="1475656" y="1851670"/>
                <a:chExt cx="313184" cy="546105"/>
              </a:xfrm>
            </p:grpSpPr>
            <p:pic>
              <p:nvPicPr>
                <p:cNvPr id="106" name="그래픽 105" descr="사용자 윤곽선">
                  <a:extLst>
                    <a:ext uri="{FF2B5EF4-FFF2-40B4-BE49-F238E27FC236}">
                      <a16:creationId xmlns:a16="http://schemas.microsoft.com/office/drawing/2014/main" id="{E1BE8B81-9104-2881-F141-F3B237C6D39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07" name="TextBox 106">
                  <a:extLst>
                    <a:ext uri="{FF2B5EF4-FFF2-40B4-BE49-F238E27FC236}">
                      <a16:creationId xmlns:a16="http://schemas.microsoft.com/office/drawing/2014/main" id="{C64FABA6-FB6A-35AB-8707-B8D473C304AD}"/>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grpSp>
          <p:nvGrpSpPr>
            <p:cNvPr id="123" name="그룹 122">
              <a:extLst>
                <a:ext uri="{FF2B5EF4-FFF2-40B4-BE49-F238E27FC236}">
                  <a16:creationId xmlns:a16="http://schemas.microsoft.com/office/drawing/2014/main" id="{E85E2749-1BC0-A523-A775-355EAF531545}"/>
                </a:ext>
              </a:extLst>
            </p:cNvPr>
            <p:cNvGrpSpPr/>
            <p:nvPr/>
          </p:nvGrpSpPr>
          <p:grpSpPr>
            <a:xfrm>
              <a:off x="7164288" y="3195838"/>
              <a:ext cx="1621322" cy="1458238"/>
              <a:chOff x="899592" y="1923679"/>
              <a:chExt cx="1621322" cy="1458238"/>
            </a:xfrm>
          </p:grpSpPr>
          <p:grpSp>
            <p:nvGrpSpPr>
              <p:cNvPr id="124" name="그룹 123">
                <a:extLst>
                  <a:ext uri="{FF2B5EF4-FFF2-40B4-BE49-F238E27FC236}">
                    <a16:creationId xmlns:a16="http://schemas.microsoft.com/office/drawing/2014/main" id="{8E2127A6-5935-3CB7-F13B-2DEBE97C9C13}"/>
                  </a:ext>
                </a:extLst>
              </p:cNvPr>
              <p:cNvGrpSpPr/>
              <p:nvPr/>
            </p:nvGrpSpPr>
            <p:grpSpPr>
              <a:xfrm>
                <a:off x="899592" y="1923679"/>
                <a:ext cx="1621322" cy="1458238"/>
                <a:chOff x="899592" y="1923678"/>
                <a:chExt cx="2160240" cy="1946597"/>
              </a:xfrm>
            </p:grpSpPr>
            <p:sp>
              <p:nvSpPr>
                <p:cNvPr id="134" name="직사각형 133">
                  <a:extLst>
                    <a:ext uri="{FF2B5EF4-FFF2-40B4-BE49-F238E27FC236}">
                      <a16:creationId xmlns:a16="http://schemas.microsoft.com/office/drawing/2014/main" id="{3D2C2DBE-AD52-CEAE-F4D4-54275167BEA7}"/>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CD2E340D-AEA6-0A79-D9AD-1D2D104E7FAB}"/>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3B40AEC0-4548-3C73-AAAF-CC097A45E3D9}"/>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816FDC4C-3D4F-EF1B-5382-0DC57B87D7DD}"/>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직사각형 137">
                  <a:extLst>
                    <a:ext uri="{FF2B5EF4-FFF2-40B4-BE49-F238E27FC236}">
                      <a16:creationId xmlns:a16="http://schemas.microsoft.com/office/drawing/2014/main" id="{F5D466FE-2477-AEC5-4A50-5EF0A79FC63E}"/>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E063E9BE-B378-3048-22C2-B228F84B09F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육각형 139">
                  <a:extLst>
                    <a:ext uri="{FF2B5EF4-FFF2-40B4-BE49-F238E27FC236}">
                      <a16:creationId xmlns:a16="http://schemas.microsoft.com/office/drawing/2014/main" id="{3A0E19E8-D78B-B6BB-5DFE-6106F436A00F}"/>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5" name="그룹 124">
                <a:extLst>
                  <a:ext uri="{FF2B5EF4-FFF2-40B4-BE49-F238E27FC236}">
                    <a16:creationId xmlns:a16="http://schemas.microsoft.com/office/drawing/2014/main" id="{206850B9-5442-370B-917A-9DB4FA6BF269}"/>
                  </a:ext>
                </a:extLst>
              </p:cNvPr>
              <p:cNvGrpSpPr/>
              <p:nvPr/>
            </p:nvGrpSpPr>
            <p:grpSpPr>
              <a:xfrm>
                <a:off x="1259632" y="2139702"/>
                <a:ext cx="313184" cy="546105"/>
                <a:chOff x="1475656" y="1851670"/>
                <a:chExt cx="313184" cy="546105"/>
              </a:xfrm>
            </p:grpSpPr>
            <p:pic>
              <p:nvPicPr>
                <p:cNvPr id="132" name="그래픽 131" descr="사용자 윤곽선">
                  <a:extLst>
                    <a:ext uri="{FF2B5EF4-FFF2-40B4-BE49-F238E27FC236}">
                      <a16:creationId xmlns:a16="http://schemas.microsoft.com/office/drawing/2014/main" id="{3E847635-1E7E-28C0-FE7A-904ED6AA6DE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33" name="TextBox 132">
                  <a:extLst>
                    <a:ext uri="{FF2B5EF4-FFF2-40B4-BE49-F238E27FC236}">
                      <a16:creationId xmlns:a16="http://schemas.microsoft.com/office/drawing/2014/main" id="{DA445DA3-BA54-76FE-2E3E-BF95F67E687E}"/>
                    </a:ext>
                  </a:extLst>
                </p:cNvPr>
                <p:cNvSpPr txBox="1"/>
                <p:nvPr/>
              </p:nvSpPr>
              <p:spPr>
                <a:xfrm>
                  <a:off x="1475656" y="2062161"/>
                  <a:ext cx="313184" cy="335614"/>
                </a:xfrm>
                <a:prstGeom prst="rect">
                  <a:avLst/>
                </a:prstGeom>
                <a:noFill/>
              </p:spPr>
              <p:txBody>
                <a:bodyPr wrap="square" rtlCol="0">
                  <a:spAutoFit/>
                </a:bodyPr>
                <a:lstStyle/>
                <a:p>
                  <a:r>
                    <a:rPr lang="en-US" altLang="ko-KR" dirty="0"/>
                    <a:t>U</a:t>
                  </a:r>
                  <a:endParaRPr lang="ko-KR" altLang="en-US" dirty="0"/>
                </a:p>
              </p:txBody>
            </p:sp>
          </p:grpSp>
          <p:grpSp>
            <p:nvGrpSpPr>
              <p:cNvPr id="126" name="그룹 125">
                <a:extLst>
                  <a:ext uri="{FF2B5EF4-FFF2-40B4-BE49-F238E27FC236}">
                    <a16:creationId xmlns:a16="http://schemas.microsoft.com/office/drawing/2014/main" id="{6B557093-9CD2-1C50-F4E6-0DFF7AD4D1E7}"/>
                  </a:ext>
                </a:extLst>
              </p:cNvPr>
              <p:cNvGrpSpPr/>
              <p:nvPr/>
            </p:nvGrpSpPr>
            <p:grpSpPr>
              <a:xfrm>
                <a:off x="1686106" y="2297429"/>
                <a:ext cx="313184" cy="546105"/>
                <a:chOff x="1475656" y="1851670"/>
                <a:chExt cx="313184" cy="546105"/>
              </a:xfrm>
            </p:grpSpPr>
            <p:pic>
              <p:nvPicPr>
                <p:cNvPr id="130" name="그래픽 129" descr="사용자 윤곽선">
                  <a:extLst>
                    <a:ext uri="{FF2B5EF4-FFF2-40B4-BE49-F238E27FC236}">
                      <a16:creationId xmlns:a16="http://schemas.microsoft.com/office/drawing/2014/main" id="{418DA38B-D331-D5B3-CEC8-B0660121725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31" name="TextBox 130">
                  <a:extLst>
                    <a:ext uri="{FF2B5EF4-FFF2-40B4-BE49-F238E27FC236}">
                      <a16:creationId xmlns:a16="http://schemas.microsoft.com/office/drawing/2014/main" id="{A3E306C6-ADC5-6717-9E84-CDBE985C5A12}"/>
                    </a:ext>
                  </a:extLst>
                </p:cNvPr>
                <p:cNvSpPr txBox="1"/>
                <p:nvPr/>
              </p:nvSpPr>
              <p:spPr>
                <a:xfrm>
                  <a:off x="1475656" y="2062161"/>
                  <a:ext cx="313184" cy="335614"/>
                </a:xfrm>
                <a:prstGeom prst="rect">
                  <a:avLst/>
                </a:prstGeom>
                <a:noFill/>
              </p:spPr>
              <p:txBody>
                <a:bodyPr wrap="square" rtlCol="0">
                  <a:spAutoFit/>
                </a:bodyPr>
                <a:lstStyle/>
                <a:p>
                  <a:r>
                    <a:rPr lang="en-US" altLang="ko-KR" dirty="0"/>
                    <a:t>B</a:t>
                  </a:r>
                  <a:endParaRPr lang="ko-KR" altLang="en-US" dirty="0"/>
                </a:p>
              </p:txBody>
            </p:sp>
          </p:grpSp>
          <p:grpSp>
            <p:nvGrpSpPr>
              <p:cNvPr id="127" name="그룹 126">
                <a:extLst>
                  <a:ext uri="{FF2B5EF4-FFF2-40B4-BE49-F238E27FC236}">
                    <a16:creationId xmlns:a16="http://schemas.microsoft.com/office/drawing/2014/main" id="{145E6BD3-40A7-9444-CED0-A259E0A034C8}"/>
                  </a:ext>
                </a:extLst>
              </p:cNvPr>
              <p:cNvGrpSpPr/>
              <p:nvPr/>
            </p:nvGrpSpPr>
            <p:grpSpPr>
              <a:xfrm>
                <a:off x="1324364" y="2815697"/>
                <a:ext cx="313184" cy="546105"/>
                <a:chOff x="1475656" y="1851670"/>
                <a:chExt cx="313184" cy="546105"/>
              </a:xfrm>
            </p:grpSpPr>
            <p:pic>
              <p:nvPicPr>
                <p:cNvPr id="128" name="그래픽 127" descr="사용자 윤곽선">
                  <a:extLst>
                    <a:ext uri="{FF2B5EF4-FFF2-40B4-BE49-F238E27FC236}">
                      <a16:creationId xmlns:a16="http://schemas.microsoft.com/office/drawing/2014/main" id="{9FC3291A-0AAA-2AB3-703F-E3DC0AD3822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75656" y="1851670"/>
                  <a:ext cx="313184" cy="504056"/>
                </a:xfrm>
                <a:prstGeom prst="rect">
                  <a:avLst/>
                </a:prstGeom>
              </p:spPr>
            </p:pic>
            <p:sp>
              <p:nvSpPr>
                <p:cNvPr id="129" name="TextBox 128">
                  <a:extLst>
                    <a:ext uri="{FF2B5EF4-FFF2-40B4-BE49-F238E27FC236}">
                      <a16:creationId xmlns:a16="http://schemas.microsoft.com/office/drawing/2014/main" id="{F8D355F5-A34F-3758-AE2F-20A9DFF8A7DB}"/>
                    </a:ext>
                  </a:extLst>
                </p:cNvPr>
                <p:cNvSpPr txBox="1"/>
                <p:nvPr/>
              </p:nvSpPr>
              <p:spPr>
                <a:xfrm>
                  <a:off x="1475656" y="2062161"/>
                  <a:ext cx="313184" cy="335614"/>
                </a:xfrm>
                <a:prstGeom prst="rect">
                  <a:avLst/>
                </a:prstGeom>
                <a:noFill/>
              </p:spPr>
              <p:txBody>
                <a:bodyPr wrap="square" rtlCol="0">
                  <a:spAutoFit/>
                </a:bodyPr>
                <a:lstStyle/>
                <a:p>
                  <a:r>
                    <a:rPr lang="en-US" altLang="ko-KR" dirty="0"/>
                    <a:t>D</a:t>
                  </a:r>
                  <a:endParaRPr lang="ko-KR" altLang="en-US" dirty="0"/>
                </a:p>
              </p:txBody>
            </p:sp>
          </p:grpSp>
        </p:grpSp>
        <p:cxnSp>
          <p:nvCxnSpPr>
            <p:cNvPr id="141" name="직선 화살표 연결선 140">
              <a:extLst>
                <a:ext uri="{FF2B5EF4-FFF2-40B4-BE49-F238E27FC236}">
                  <a16:creationId xmlns:a16="http://schemas.microsoft.com/office/drawing/2014/main" id="{F2F198DF-051C-31D8-8B58-5516255B8ED3}"/>
                </a:ext>
              </a:extLst>
            </p:cNvPr>
            <p:cNvCxnSpPr>
              <a:cxnSpLocks/>
              <a:stCxn id="99" idx="5"/>
              <a:endCxn id="122" idx="2"/>
            </p:cNvCxnSpPr>
            <p:nvPr/>
          </p:nvCxnSpPr>
          <p:spPr>
            <a:xfrm flipV="1">
              <a:off x="6013661" y="2857998"/>
              <a:ext cx="437911" cy="260541"/>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F85A2B4-09B1-A6B0-23C6-BE147ABB94FA}"/>
                </a:ext>
              </a:extLst>
            </p:cNvPr>
            <p:cNvCxnSpPr>
              <a:cxnSpLocks/>
              <a:stCxn id="140" idx="4"/>
              <a:endCxn id="122" idx="1"/>
            </p:cNvCxnSpPr>
            <p:nvPr/>
          </p:nvCxnSpPr>
          <p:spPr>
            <a:xfrm flipH="1" flipV="1">
              <a:off x="7344667" y="2857998"/>
              <a:ext cx="183735" cy="337840"/>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F1A6D7-04CB-5B36-5F99-40E61918E4C8}"/>
                </a:ext>
              </a:extLst>
            </p:cNvPr>
            <p:cNvSpPr txBox="1"/>
            <p:nvPr/>
          </p:nvSpPr>
          <p:spPr>
            <a:xfrm>
              <a:off x="5379897" y="4668947"/>
              <a:ext cx="2985155" cy="570543"/>
            </a:xfrm>
            <a:prstGeom prst="rect">
              <a:avLst/>
            </a:prstGeom>
            <a:noFill/>
          </p:spPr>
          <p:txBody>
            <a:bodyPr wrap="none" rtlCol="0">
              <a:spAutoFit/>
            </a:bodyPr>
            <a:lstStyle/>
            <a:p>
              <a:r>
                <a:rPr lang="ko-KR" altLang="en-US" dirty="0" err="1"/>
                <a:t>콘웨이</a:t>
              </a:r>
              <a:r>
                <a:rPr lang="ko-KR" altLang="en-US" dirty="0"/>
                <a:t> 법칙에 의해</a:t>
              </a:r>
              <a:r>
                <a:rPr lang="en-US" altLang="ko-KR" dirty="0"/>
                <a:t/>
              </a:r>
              <a:br>
                <a:rPr lang="en-US" altLang="ko-KR" dirty="0"/>
              </a:br>
              <a:r>
                <a:rPr lang="ko-KR" altLang="en-US" dirty="0"/>
                <a:t>느슨한 연계를 가지는 시스템</a:t>
              </a:r>
            </a:p>
          </p:txBody>
        </p:sp>
      </p:grpSp>
    </p:spTree>
    <p:extLst>
      <p:ext uri="{BB962C8B-B14F-4D97-AF65-F5344CB8AC3E}">
        <p14:creationId xmlns:p14="http://schemas.microsoft.com/office/powerpoint/2010/main" val="356175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4371FA-B74E-CC7E-01ED-8A110D161C64}"/>
              </a:ext>
            </a:extLst>
          </p:cNvPr>
          <p:cNvSpPr>
            <a:spLocks noGrp="1"/>
          </p:cNvSpPr>
          <p:nvPr>
            <p:ph type="title"/>
          </p:nvPr>
        </p:nvSpPr>
        <p:spPr/>
        <p:txBody>
          <a:bodyPr/>
          <a:lstStyle/>
          <a:p>
            <a:r>
              <a:rPr lang="en-US" altLang="ko-KR" b="1" i="0" dirty="0">
                <a:effectLst/>
                <a:latin typeface="Roboto" panose="02000000000000000000" pitchFamily="2" charset="0"/>
              </a:rPr>
              <a:t>CNCF Cloud Native Interactive Landscape</a:t>
            </a:r>
            <a:endParaRPr lang="ko-KR" altLang="en-US" dirty="0"/>
          </a:p>
        </p:txBody>
      </p:sp>
      <p:pic>
        <p:nvPicPr>
          <p:cNvPr id="6" name="그림 5">
            <a:extLst>
              <a:ext uri="{FF2B5EF4-FFF2-40B4-BE49-F238E27FC236}">
                <a16:creationId xmlns:a16="http://schemas.microsoft.com/office/drawing/2014/main" id="{7E6A80BE-E196-2348-6932-FC0954F6B0C5}"/>
              </a:ext>
            </a:extLst>
          </p:cNvPr>
          <p:cNvPicPr>
            <a:picLocks noChangeAspect="1"/>
          </p:cNvPicPr>
          <p:nvPr/>
        </p:nvPicPr>
        <p:blipFill>
          <a:blip r:embed="rId2"/>
          <a:stretch>
            <a:fillRect/>
          </a:stretch>
        </p:blipFill>
        <p:spPr>
          <a:xfrm>
            <a:off x="-626341" y="836485"/>
            <a:ext cx="7986918" cy="4307015"/>
          </a:xfrm>
          <a:prstGeom prst="rect">
            <a:avLst/>
          </a:prstGeom>
        </p:spPr>
      </p:pic>
      <p:sp>
        <p:nvSpPr>
          <p:cNvPr id="8" name="TextBox 7">
            <a:extLst>
              <a:ext uri="{FF2B5EF4-FFF2-40B4-BE49-F238E27FC236}">
                <a16:creationId xmlns:a16="http://schemas.microsoft.com/office/drawing/2014/main" id="{68F36B41-363A-790B-D788-F3EA6AAB187D}"/>
              </a:ext>
            </a:extLst>
          </p:cNvPr>
          <p:cNvSpPr txBox="1"/>
          <p:nvPr/>
        </p:nvSpPr>
        <p:spPr>
          <a:xfrm>
            <a:off x="4221088" y="4889939"/>
            <a:ext cx="3384376" cy="307777"/>
          </a:xfrm>
          <a:prstGeom prst="rect">
            <a:avLst/>
          </a:prstGeom>
          <a:noFill/>
        </p:spPr>
        <p:txBody>
          <a:bodyPr wrap="square">
            <a:spAutoFit/>
          </a:bodyPr>
          <a:lstStyle/>
          <a:p>
            <a:r>
              <a:rPr lang="ko-KR" altLang="en-US" dirty="0"/>
              <a:t>https://landscape.cncf.io/</a:t>
            </a:r>
          </a:p>
        </p:txBody>
      </p:sp>
    </p:spTree>
    <p:extLst>
      <p:ext uri="{BB962C8B-B14F-4D97-AF65-F5344CB8AC3E}">
        <p14:creationId xmlns:p14="http://schemas.microsoft.com/office/powerpoint/2010/main" val="1244775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en-US" altLang="ko-KR" dirty="0">
                <a:solidFill>
                  <a:schemeClr val="dk1"/>
                </a:solidFill>
              </a:rPr>
              <a:t>Outer &amp; Inner Architecture</a:t>
            </a:r>
            <a:endParaRPr lang="ko-KR" altLang="en-US" dirty="0"/>
          </a:p>
        </p:txBody>
      </p:sp>
      <p:pic>
        <p:nvPicPr>
          <p:cNvPr id="4" name="Google Shape;1420;p133">
            <a:extLst>
              <a:ext uri="{FF2B5EF4-FFF2-40B4-BE49-F238E27FC236}">
                <a16:creationId xmlns:a16="http://schemas.microsoft.com/office/drawing/2014/main" id="{3E05C2E1-5234-E63B-774F-0A2000453F6A}"/>
              </a:ext>
            </a:extLst>
          </p:cNvPr>
          <p:cNvPicPr preferRelativeResize="0"/>
          <p:nvPr/>
        </p:nvPicPr>
        <p:blipFill rotWithShape="1">
          <a:blip r:embed="rId2">
            <a:alphaModFix/>
          </a:blip>
          <a:srcRect b="2660"/>
          <a:stretch/>
        </p:blipFill>
        <p:spPr>
          <a:xfrm>
            <a:off x="-171400" y="751804"/>
            <a:ext cx="7200800" cy="3610745"/>
          </a:xfrm>
          <a:prstGeom prst="rect">
            <a:avLst/>
          </a:prstGeom>
          <a:noFill/>
          <a:ln>
            <a:noFill/>
          </a:ln>
        </p:spPr>
      </p:pic>
      <p:sp>
        <p:nvSpPr>
          <p:cNvPr id="5" name="Google Shape;1425;p133">
            <a:extLst>
              <a:ext uri="{FF2B5EF4-FFF2-40B4-BE49-F238E27FC236}">
                <a16:creationId xmlns:a16="http://schemas.microsoft.com/office/drawing/2014/main" id="{47C1970D-4386-1407-4AAF-4EE7858CC470}"/>
              </a:ext>
            </a:extLst>
          </p:cNvPr>
          <p:cNvSpPr txBox="1"/>
          <p:nvPr/>
        </p:nvSpPr>
        <p:spPr>
          <a:xfrm>
            <a:off x="-99392" y="4496802"/>
            <a:ext cx="7128792" cy="52322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700"/>
              <a:buFont typeface="Arial"/>
              <a:buAutoNum type="arabicPeriod"/>
            </a:pPr>
            <a:r>
              <a:rPr lang="en-US" sz="700">
                <a:latin typeface="Malgun Gothic"/>
                <a:ea typeface="Malgun Gothic"/>
                <a:cs typeface="Malgun Gothic"/>
                <a:sym typeface="Malgun Gothic"/>
              </a:rPr>
              <a:t>API Gateway : API를 사용하여 통신하는 모든 서비스들의 인증 및 제어, 트래픽 모니터링 등 수행</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Managed Container System : 서비스들의 중앙 관리 및 인증, 라우팅등의 기능 수행</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Backing Services : 스토리지(Block, Object), Cache, Message Queue 등의 기능 영역</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Observability Services : 서비스들의 이벤트 모니터링 및 알림, 로그 취합, 진단 등 수행</a:t>
            </a:r>
            <a:endParaRPr/>
          </a:p>
        </p:txBody>
      </p:sp>
    </p:spTree>
    <p:extLst>
      <p:ext uri="{BB962C8B-B14F-4D97-AF65-F5344CB8AC3E}">
        <p14:creationId xmlns:p14="http://schemas.microsoft.com/office/powerpoint/2010/main" val="501281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ko-KR" altLang="en-US" dirty="0">
                <a:solidFill>
                  <a:schemeClr val="dk1"/>
                </a:solidFill>
              </a:rPr>
              <a:t>마이크로서비스 외부</a:t>
            </a:r>
            <a:r>
              <a:rPr lang="en-US" altLang="ko-KR" dirty="0">
                <a:solidFill>
                  <a:schemeClr val="dk1"/>
                </a:solidFill>
              </a:rPr>
              <a:t>/</a:t>
            </a:r>
            <a:r>
              <a:rPr lang="ko-KR" altLang="en-US" dirty="0">
                <a:solidFill>
                  <a:schemeClr val="dk1"/>
                </a:solidFill>
              </a:rPr>
              <a:t>내부 아키텍처</a:t>
            </a:r>
            <a:endParaRPr lang="ko-KR" altLang="en-US" dirty="0"/>
          </a:p>
        </p:txBody>
      </p:sp>
      <p:sp>
        <p:nvSpPr>
          <p:cNvPr id="3" name="직사각형 2">
            <a:extLst>
              <a:ext uri="{FF2B5EF4-FFF2-40B4-BE49-F238E27FC236}">
                <a16:creationId xmlns:a16="http://schemas.microsoft.com/office/drawing/2014/main" id="{96EBE081-80F7-2EF0-B83A-30BE44208A02}"/>
              </a:ext>
            </a:extLst>
          </p:cNvPr>
          <p:cNvSpPr/>
          <p:nvPr/>
        </p:nvSpPr>
        <p:spPr>
          <a:xfrm>
            <a:off x="-747464" y="987574"/>
            <a:ext cx="720080" cy="1944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sp>
        <p:nvSpPr>
          <p:cNvPr id="7" name="TextBox 6">
            <a:extLst>
              <a:ext uri="{FF2B5EF4-FFF2-40B4-BE49-F238E27FC236}">
                <a16:creationId xmlns:a16="http://schemas.microsoft.com/office/drawing/2014/main" id="{E2001993-4B07-37B6-D334-1BC62D1672D4}"/>
              </a:ext>
            </a:extLst>
          </p:cNvPr>
          <p:cNvSpPr txBox="1"/>
          <p:nvPr/>
        </p:nvSpPr>
        <p:spPr>
          <a:xfrm>
            <a:off x="-891480" y="691267"/>
            <a:ext cx="4572000" cy="307777"/>
          </a:xfrm>
          <a:prstGeom prst="rect">
            <a:avLst/>
          </a:prstGeom>
          <a:noFill/>
        </p:spPr>
        <p:txBody>
          <a:bodyPr wrap="square">
            <a:spAutoFit/>
          </a:bodyPr>
          <a:lstStyle/>
          <a:p>
            <a:r>
              <a:rPr lang="en-US" altLang="ko-KR" dirty="0"/>
              <a:t>MSA Outer Architecture , Inner Architecture </a:t>
            </a:r>
            <a:r>
              <a:rPr lang="ko-KR" altLang="en-US" dirty="0"/>
              <a:t>표현 예시</a:t>
            </a:r>
          </a:p>
        </p:txBody>
      </p:sp>
      <p:sp>
        <p:nvSpPr>
          <p:cNvPr id="8" name="직사각형 7">
            <a:extLst>
              <a:ext uri="{FF2B5EF4-FFF2-40B4-BE49-F238E27FC236}">
                <a16:creationId xmlns:a16="http://schemas.microsoft.com/office/drawing/2014/main" id="{8376A940-9183-9437-55DD-1F8129FAF022}"/>
              </a:ext>
            </a:extLst>
          </p:cNvPr>
          <p:cNvSpPr/>
          <p:nvPr/>
        </p:nvSpPr>
        <p:spPr>
          <a:xfrm>
            <a:off x="-747464" y="3002473"/>
            <a:ext cx="720080" cy="1296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sp>
        <p:nvSpPr>
          <p:cNvPr id="9" name="직사각형 8">
            <a:extLst>
              <a:ext uri="{FF2B5EF4-FFF2-40B4-BE49-F238E27FC236}">
                <a16:creationId xmlns:a16="http://schemas.microsoft.com/office/drawing/2014/main" id="{6583BD78-A532-60C5-ED30-0F2130CB6B65}"/>
              </a:ext>
            </a:extLst>
          </p:cNvPr>
          <p:cNvSpPr/>
          <p:nvPr/>
        </p:nvSpPr>
        <p:spPr>
          <a:xfrm>
            <a:off x="-741646" y="4369300"/>
            <a:ext cx="720080" cy="648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pic>
        <p:nvPicPr>
          <p:cNvPr id="11" name="그림 10">
            <a:extLst>
              <a:ext uri="{FF2B5EF4-FFF2-40B4-BE49-F238E27FC236}">
                <a16:creationId xmlns:a16="http://schemas.microsoft.com/office/drawing/2014/main" id="{185A7A8E-A898-FC74-649C-9539DE860BB6}"/>
              </a:ext>
            </a:extLst>
          </p:cNvPr>
          <p:cNvPicPr>
            <a:picLocks noChangeAspect="1"/>
          </p:cNvPicPr>
          <p:nvPr/>
        </p:nvPicPr>
        <p:blipFill>
          <a:blip r:embed="rId2"/>
          <a:stretch>
            <a:fillRect/>
          </a:stretch>
        </p:blipFill>
        <p:spPr>
          <a:xfrm>
            <a:off x="7470576" y="101646"/>
            <a:ext cx="8278380" cy="4591691"/>
          </a:xfrm>
          <a:prstGeom prst="rect">
            <a:avLst/>
          </a:prstGeom>
        </p:spPr>
      </p:pic>
      <p:sp>
        <p:nvSpPr>
          <p:cNvPr id="12" name="직사각형 11">
            <a:extLst>
              <a:ext uri="{FF2B5EF4-FFF2-40B4-BE49-F238E27FC236}">
                <a16:creationId xmlns:a16="http://schemas.microsoft.com/office/drawing/2014/main" id="{27503444-2B71-72B4-AB15-7B0A8E31B0F1}"/>
              </a:ext>
            </a:extLst>
          </p:cNvPr>
          <p:cNvSpPr/>
          <p:nvPr/>
        </p:nvSpPr>
        <p:spPr>
          <a:xfrm>
            <a:off x="260648" y="987574"/>
            <a:ext cx="1440160"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채널</a:t>
            </a:r>
          </a:p>
        </p:txBody>
      </p:sp>
      <p:sp>
        <p:nvSpPr>
          <p:cNvPr id="13" name="직사각형 12">
            <a:extLst>
              <a:ext uri="{FF2B5EF4-FFF2-40B4-BE49-F238E27FC236}">
                <a16:creationId xmlns:a16="http://schemas.microsoft.com/office/drawing/2014/main" id="{F07A9F88-6014-A951-1CCC-24608E4550F3}"/>
              </a:ext>
            </a:extLst>
          </p:cNvPr>
          <p:cNvSpPr/>
          <p:nvPr/>
        </p:nvSpPr>
        <p:spPr>
          <a:xfrm>
            <a:off x="1916832" y="987574"/>
            <a:ext cx="3528392"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핵심서비스</a:t>
            </a:r>
          </a:p>
        </p:txBody>
      </p:sp>
      <p:sp>
        <p:nvSpPr>
          <p:cNvPr id="14" name="직사각형 13">
            <a:extLst>
              <a:ext uri="{FF2B5EF4-FFF2-40B4-BE49-F238E27FC236}">
                <a16:creationId xmlns:a16="http://schemas.microsoft.com/office/drawing/2014/main" id="{02851DEF-6074-FD16-36D1-6C2F3966E3E8}"/>
              </a:ext>
            </a:extLst>
          </p:cNvPr>
          <p:cNvSpPr/>
          <p:nvPr/>
        </p:nvSpPr>
        <p:spPr>
          <a:xfrm>
            <a:off x="5661248" y="987574"/>
            <a:ext cx="2093168"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데이터</a:t>
            </a:r>
          </a:p>
        </p:txBody>
      </p:sp>
      <p:sp>
        <p:nvSpPr>
          <p:cNvPr id="15" name="직사각형 14">
            <a:extLst>
              <a:ext uri="{FF2B5EF4-FFF2-40B4-BE49-F238E27FC236}">
                <a16:creationId xmlns:a16="http://schemas.microsoft.com/office/drawing/2014/main" id="{0D7BF36E-083A-9228-8D7C-8FEDFA22B8E3}"/>
              </a:ext>
            </a:extLst>
          </p:cNvPr>
          <p:cNvSpPr/>
          <p:nvPr/>
        </p:nvSpPr>
        <p:spPr>
          <a:xfrm>
            <a:off x="548680" y="1423211"/>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a:solidFill>
                  <a:schemeClr val="tx1"/>
                </a:solidFill>
              </a:rPr>
              <a:t>모바일</a:t>
            </a:r>
            <a:endParaRPr lang="ko-KR" altLang="en-US" sz="800" dirty="0">
              <a:solidFill>
                <a:schemeClr val="tx1"/>
              </a:solidFill>
            </a:endParaRPr>
          </a:p>
        </p:txBody>
      </p:sp>
      <p:sp>
        <p:nvSpPr>
          <p:cNvPr id="16" name="직사각형 15">
            <a:extLst>
              <a:ext uri="{FF2B5EF4-FFF2-40B4-BE49-F238E27FC236}">
                <a16:creationId xmlns:a16="http://schemas.microsoft.com/office/drawing/2014/main" id="{E8C58EE3-FB94-DBBB-CD18-F7144ABF229E}"/>
              </a:ext>
            </a:extLst>
          </p:cNvPr>
          <p:cNvSpPr/>
          <p:nvPr/>
        </p:nvSpPr>
        <p:spPr>
          <a:xfrm>
            <a:off x="548680" y="1684054"/>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브라우저</a:t>
            </a:r>
          </a:p>
        </p:txBody>
      </p:sp>
      <p:sp>
        <p:nvSpPr>
          <p:cNvPr id="17" name="직사각형 16">
            <a:extLst>
              <a:ext uri="{FF2B5EF4-FFF2-40B4-BE49-F238E27FC236}">
                <a16:creationId xmlns:a16="http://schemas.microsoft.com/office/drawing/2014/main" id="{D08FDE52-80EF-09FB-AF5B-29A117AB2D4B}"/>
              </a:ext>
            </a:extLst>
          </p:cNvPr>
          <p:cNvSpPr/>
          <p:nvPr/>
        </p:nvSpPr>
        <p:spPr>
          <a:xfrm>
            <a:off x="1916832" y="1255198"/>
            <a:ext cx="1152128" cy="88919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r>
              <a:rPr lang="ko-KR" altLang="en-US" sz="800" dirty="0" err="1">
                <a:solidFill>
                  <a:schemeClr val="tx1"/>
                </a:solidFill>
              </a:rPr>
              <a:t>프론트엔드</a:t>
            </a:r>
            <a:r>
              <a:rPr lang="ko-KR" altLang="en-US" sz="800" dirty="0">
                <a:solidFill>
                  <a:schemeClr val="tx1"/>
                </a:solidFill>
              </a:rPr>
              <a:t> 서비스</a:t>
            </a:r>
          </a:p>
        </p:txBody>
      </p:sp>
      <p:sp>
        <p:nvSpPr>
          <p:cNvPr id="18" name="직사각형 17">
            <a:extLst>
              <a:ext uri="{FF2B5EF4-FFF2-40B4-BE49-F238E27FC236}">
                <a16:creationId xmlns:a16="http://schemas.microsoft.com/office/drawing/2014/main" id="{D9941459-6DCF-3EFC-9D21-998F975829C0}"/>
              </a:ext>
            </a:extLst>
          </p:cNvPr>
          <p:cNvSpPr/>
          <p:nvPr/>
        </p:nvSpPr>
        <p:spPr>
          <a:xfrm>
            <a:off x="2025700" y="1549505"/>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모바일 </a:t>
            </a:r>
            <a:r>
              <a:rPr lang="en-US" altLang="ko-KR" sz="800" dirty="0">
                <a:solidFill>
                  <a:schemeClr val="tx1"/>
                </a:solidFill>
              </a:rPr>
              <a:t>BFF</a:t>
            </a:r>
            <a:endParaRPr lang="ko-KR" altLang="en-US" sz="800" dirty="0">
              <a:solidFill>
                <a:schemeClr val="tx1"/>
              </a:solidFill>
            </a:endParaRPr>
          </a:p>
        </p:txBody>
      </p:sp>
      <p:sp>
        <p:nvSpPr>
          <p:cNvPr id="19" name="직사각형 18">
            <a:extLst>
              <a:ext uri="{FF2B5EF4-FFF2-40B4-BE49-F238E27FC236}">
                <a16:creationId xmlns:a16="http://schemas.microsoft.com/office/drawing/2014/main" id="{DD876698-B2EF-F879-37D6-B131559E3E1F}"/>
              </a:ext>
            </a:extLst>
          </p:cNvPr>
          <p:cNvSpPr/>
          <p:nvPr/>
        </p:nvSpPr>
        <p:spPr>
          <a:xfrm>
            <a:off x="2025700" y="1810348"/>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웹</a:t>
            </a:r>
            <a:r>
              <a:rPr lang="en-US" altLang="ko-KR" sz="800" dirty="0">
                <a:solidFill>
                  <a:schemeClr val="tx1"/>
                </a:solidFill>
              </a:rPr>
              <a:t> BFF</a:t>
            </a:r>
            <a:endParaRPr lang="ko-KR" altLang="en-US" sz="800" dirty="0">
              <a:solidFill>
                <a:schemeClr val="tx1"/>
              </a:solidFill>
            </a:endParaRPr>
          </a:p>
        </p:txBody>
      </p:sp>
      <p:sp>
        <p:nvSpPr>
          <p:cNvPr id="20" name="직사각형 19">
            <a:extLst>
              <a:ext uri="{FF2B5EF4-FFF2-40B4-BE49-F238E27FC236}">
                <a16:creationId xmlns:a16="http://schemas.microsoft.com/office/drawing/2014/main" id="{BC4F7B4F-D5B2-5129-ABA0-490905C9ED34}"/>
              </a:ext>
            </a:extLst>
          </p:cNvPr>
          <p:cNvSpPr/>
          <p:nvPr/>
        </p:nvSpPr>
        <p:spPr>
          <a:xfrm>
            <a:off x="3284984" y="1255198"/>
            <a:ext cx="2160240" cy="117253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r>
              <a:rPr lang="ko-KR" altLang="en-US" sz="800" dirty="0" err="1">
                <a:solidFill>
                  <a:schemeClr val="tx1"/>
                </a:solidFill>
              </a:rPr>
              <a:t>백엔드</a:t>
            </a:r>
            <a:r>
              <a:rPr lang="ko-KR" altLang="en-US" sz="800" dirty="0">
                <a:solidFill>
                  <a:schemeClr val="tx1"/>
                </a:solidFill>
              </a:rPr>
              <a:t> 서비스</a:t>
            </a:r>
          </a:p>
        </p:txBody>
      </p:sp>
      <p:sp>
        <p:nvSpPr>
          <p:cNvPr id="21" name="직사각형 20">
            <a:extLst>
              <a:ext uri="{FF2B5EF4-FFF2-40B4-BE49-F238E27FC236}">
                <a16:creationId xmlns:a16="http://schemas.microsoft.com/office/drawing/2014/main" id="{7A37A145-A585-DF78-DB1E-6506699DE74B}"/>
              </a:ext>
            </a:extLst>
          </p:cNvPr>
          <p:cNvSpPr/>
          <p:nvPr/>
        </p:nvSpPr>
        <p:spPr>
          <a:xfrm>
            <a:off x="3393852" y="1491631"/>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가입승인 마이크로서비스</a:t>
            </a:r>
          </a:p>
        </p:txBody>
      </p:sp>
      <p:sp>
        <p:nvSpPr>
          <p:cNvPr id="23" name="직사각형 22">
            <a:extLst>
              <a:ext uri="{FF2B5EF4-FFF2-40B4-BE49-F238E27FC236}">
                <a16:creationId xmlns:a16="http://schemas.microsoft.com/office/drawing/2014/main" id="{78A15AF9-CDFA-1FC9-B6C6-B9B52DF973EA}"/>
              </a:ext>
            </a:extLst>
          </p:cNvPr>
          <p:cNvSpPr/>
          <p:nvPr/>
        </p:nvSpPr>
        <p:spPr>
          <a:xfrm>
            <a:off x="3393852" y="1665908"/>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사용자</a:t>
            </a:r>
            <a:r>
              <a:rPr lang="en-US" altLang="ko-KR" sz="800" dirty="0">
                <a:solidFill>
                  <a:schemeClr val="tx1"/>
                </a:solidFill>
              </a:rPr>
              <a:t>/</a:t>
            </a:r>
            <a:r>
              <a:rPr lang="ko-KR" altLang="en-US" sz="800" dirty="0">
                <a:solidFill>
                  <a:schemeClr val="tx1"/>
                </a:solidFill>
              </a:rPr>
              <a:t>조직 마이크로서비스</a:t>
            </a:r>
          </a:p>
        </p:txBody>
      </p:sp>
      <p:sp>
        <p:nvSpPr>
          <p:cNvPr id="24" name="직사각형 23">
            <a:extLst>
              <a:ext uri="{FF2B5EF4-FFF2-40B4-BE49-F238E27FC236}">
                <a16:creationId xmlns:a16="http://schemas.microsoft.com/office/drawing/2014/main" id="{60C2F000-F052-6BB7-95AB-ADA74D3C6AB5}"/>
              </a:ext>
            </a:extLst>
          </p:cNvPr>
          <p:cNvSpPr/>
          <p:nvPr/>
        </p:nvSpPr>
        <p:spPr>
          <a:xfrm>
            <a:off x="3393852" y="1840185"/>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역할</a:t>
            </a:r>
            <a:r>
              <a:rPr lang="en-US" altLang="ko-KR" sz="800" dirty="0">
                <a:solidFill>
                  <a:schemeClr val="tx1"/>
                </a:solidFill>
              </a:rPr>
              <a:t>/</a:t>
            </a:r>
            <a:r>
              <a:rPr lang="ko-KR" altLang="en-US" sz="800" dirty="0">
                <a:solidFill>
                  <a:schemeClr val="tx1"/>
                </a:solidFill>
              </a:rPr>
              <a:t>권한 마이크로서비스</a:t>
            </a:r>
          </a:p>
        </p:txBody>
      </p:sp>
      <p:sp>
        <p:nvSpPr>
          <p:cNvPr id="25" name="직사각형 24">
            <a:extLst>
              <a:ext uri="{FF2B5EF4-FFF2-40B4-BE49-F238E27FC236}">
                <a16:creationId xmlns:a16="http://schemas.microsoft.com/office/drawing/2014/main" id="{84DD9C87-B26F-E28B-A844-2E44B9534F56}"/>
              </a:ext>
            </a:extLst>
          </p:cNvPr>
          <p:cNvSpPr/>
          <p:nvPr/>
        </p:nvSpPr>
        <p:spPr>
          <a:xfrm>
            <a:off x="3393852" y="2014462"/>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게시판 마이크로서비스</a:t>
            </a:r>
          </a:p>
        </p:txBody>
      </p:sp>
      <p:sp>
        <p:nvSpPr>
          <p:cNvPr id="26" name="직사각형 25">
            <a:extLst>
              <a:ext uri="{FF2B5EF4-FFF2-40B4-BE49-F238E27FC236}">
                <a16:creationId xmlns:a16="http://schemas.microsoft.com/office/drawing/2014/main" id="{B1EE4408-59C6-9379-DC4F-A4EA40283344}"/>
              </a:ext>
            </a:extLst>
          </p:cNvPr>
          <p:cNvSpPr/>
          <p:nvPr/>
        </p:nvSpPr>
        <p:spPr>
          <a:xfrm>
            <a:off x="3393852" y="2188739"/>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dirty="0">
                <a:solidFill>
                  <a:schemeClr val="tx1"/>
                </a:solidFill>
              </a:rPr>
              <a:t>…</a:t>
            </a:r>
            <a:r>
              <a:rPr lang="ko-KR" altLang="en-US" sz="800" dirty="0">
                <a:solidFill>
                  <a:schemeClr val="tx1"/>
                </a:solidFill>
              </a:rPr>
              <a:t> 마이크로서비스</a:t>
            </a:r>
          </a:p>
        </p:txBody>
      </p:sp>
    </p:spTree>
    <p:extLst>
      <p:ext uri="{BB962C8B-B14F-4D97-AF65-F5344CB8AC3E}">
        <p14:creationId xmlns:p14="http://schemas.microsoft.com/office/powerpoint/2010/main" val="663314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en-US" altLang="ko-KR" dirty="0">
                <a:solidFill>
                  <a:schemeClr val="dk1"/>
                </a:solidFill>
              </a:rPr>
              <a:t>Outer &amp; Inner Architecture</a:t>
            </a:r>
            <a:endParaRPr lang="ko-KR" altLang="en-US" dirty="0"/>
          </a:p>
        </p:txBody>
      </p:sp>
    </p:spTree>
    <p:extLst>
      <p:ext uri="{BB962C8B-B14F-4D97-AF65-F5344CB8AC3E}">
        <p14:creationId xmlns:p14="http://schemas.microsoft.com/office/powerpoint/2010/main" val="258262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5E5D61F-7EF4-DD8F-9356-DD356613D04A}"/>
              </a:ext>
            </a:extLst>
          </p:cNvPr>
          <p:cNvPicPr>
            <a:picLocks noChangeAspect="1"/>
          </p:cNvPicPr>
          <p:nvPr/>
        </p:nvPicPr>
        <p:blipFill>
          <a:blip r:embed="rId2"/>
          <a:stretch>
            <a:fillRect/>
          </a:stretch>
        </p:blipFill>
        <p:spPr>
          <a:xfrm>
            <a:off x="-747464" y="1275606"/>
            <a:ext cx="1442343" cy="2143666"/>
          </a:xfrm>
          <a:prstGeom prst="rect">
            <a:avLst/>
          </a:prstGeom>
        </p:spPr>
      </p:pic>
    </p:spTree>
    <p:extLst>
      <p:ext uri="{BB962C8B-B14F-4D97-AF65-F5344CB8AC3E}">
        <p14:creationId xmlns:p14="http://schemas.microsoft.com/office/powerpoint/2010/main" val="366658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9"/>
          <p:cNvSpPr txBox="1">
            <a:spLocks noGrp="1"/>
          </p:cNvSpPr>
          <p:nvPr>
            <p:ph type="title"/>
          </p:nvPr>
        </p:nvSpPr>
        <p:spPr>
          <a:xfrm>
            <a:off x="-424700" y="411510"/>
            <a:ext cx="7686560" cy="8574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lt1"/>
              </a:buClr>
              <a:buSzPts val="3600"/>
            </a:pPr>
            <a:r>
              <a:rPr lang="ko-KR" altLang="en-US" sz="3200" dirty="0"/>
              <a:t>소프트웨어 아키텍처의 성장 여정</a:t>
            </a:r>
            <a:endParaRPr sz="3200" dirty="0"/>
          </a:p>
        </p:txBody>
      </p:sp>
      <p:sp>
        <p:nvSpPr>
          <p:cNvPr id="490" name="Google Shape;490;p9"/>
          <p:cNvSpPr/>
          <p:nvPr/>
        </p:nvSpPr>
        <p:spPr>
          <a:xfrm rot="5400000" flipH="1">
            <a:off x="488146" y="40544"/>
            <a:ext cx="3383053" cy="6045164"/>
          </a:xfrm>
          <a:custGeom>
            <a:avLst/>
            <a:gdLst/>
            <a:ahLst/>
            <a:cxnLst/>
            <a:rect l="l" t="t" r="r" b="b"/>
            <a:pathLst>
              <a:path w="9407" h="9702" extrusionOk="0">
                <a:moveTo>
                  <a:pt x="5962" y="73"/>
                </a:moveTo>
                <a:cubicBezTo>
                  <a:pt x="4702" y="305"/>
                  <a:pt x="3910" y="1136"/>
                  <a:pt x="4257" y="1971"/>
                </a:cubicBezTo>
                <a:cubicBezTo>
                  <a:pt x="4438" y="2413"/>
                  <a:pt x="3663" y="2654"/>
                  <a:pt x="2925" y="2557"/>
                </a:cubicBezTo>
                <a:cubicBezTo>
                  <a:pt x="2534" y="2500"/>
                  <a:pt x="2107" y="2509"/>
                  <a:pt x="1687" y="2584"/>
                </a:cubicBezTo>
                <a:cubicBezTo>
                  <a:pt x="427" y="2820"/>
                  <a:pt x="-283" y="3629"/>
                  <a:pt x="108" y="4390"/>
                </a:cubicBezTo>
                <a:cubicBezTo>
                  <a:pt x="499" y="5151"/>
                  <a:pt x="1839" y="5580"/>
                  <a:pt x="3099" y="5348"/>
                </a:cubicBezTo>
                <a:cubicBezTo>
                  <a:pt x="3236" y="5322"/>
                  <a:pt x="3367" y="5287"/>
                  <a:pt x="3490" y="5248"/>
                </a:cubicBezTo>
                <a:lnTo>
                  <a:pt x="3482" y="5256"/>
                </a:lnTo>
                <a:cubicBezTo>
                  <a:pt x="4076" y="5129"/>
                  <a:pt x="4626" y="5331"/>
                  <a:pt x="4699" y="5689"/>
                </a:cubicBezTo>
                <a:cubicBezTo>
                  <a:pt x="4706" y="5816"/>
                  <a:pt x="4692" y="5899"/>
                  <a:pt x="4721" y="6022"/>
                </a:cubicBezTo>
                <a:lnTo>
                  <a:pt x="4721" y="6022"/>
                </a:lnTo>
                <a:cubicBezTo>
                  <a:pt x="4808" y="6437"/>
                  <a:pt x="4228" y="6796"/>
                  <a:pt x="3540" y="6752"/>
                </a:cubicBezTo>
                <a:cubicBezTo>
                  <a:pt x="3338" y="6739"/>
                  <a:pt x="3120" y="6752"/>
                  <a:pt x="2918" y="6792"/>
                </a:cubicBezTo>
                <a:cubicBezTo>
                  <a:pt x="2092" y="6945"/>
                  <a:pt x="1629" y="7470"/>
                  <a:pt x="1882" y="7968"/>
                </a:cubicBezTo>
                <a:cubicBezTo>
                  <a:pt x="2136" y="8463"/>
                  <a:pt x="3012" y="8743"/>
                  <a:pt x="3830" y="8590"/>
                </a:cubicBezTo>
                <a:cubicBezTo>
                  <a:pt x="3873" y="8581"/>
                  <a:pt x="3917" y="8572"/>
                  <a:pt x="3960" y="8559"/>
                </a:cubicBezTo>
                <a:cubicBezTo>
                  <a:pt x="4373" y="8546"/>
                  <a:pt x="4742" y="8730"/>
                  <a:pt x="4771" y="8988"/>
                </a:cubicBezTo>
                <a:lnTo>
                  <a:pt x="4771" y="8988"/>
                </a:lnTo>
                <a:cubicBezTo>
                  <a:pt x="4793" y="9193"/>
                  <a:pt x="4952" y="9390"/>
                  <a:pt x="5235" y="9530"/>
                </a:cubicBezTo>
                <a:cubicBezTo>
                  <a:pt x="5778" y="9797"/>
                  <a:pt x="6574" y="9749"/>
                  <a:pt x="7016" y="9416"/>
                </a:cubicBezTo>
                <a:cubicBezTo>
                  <a:pt x="7458" y="9088"/>
                  <a:pt x="7371" y="8607"/>
                  <a:pt x="6828" y="8340"/>
                </a:cubicBezTo>
                <a:cubicBezTo>
                  <a:pt x="6538" y="8200"/>
                  <a:pt x="6176" y="8148"/>
                  <a:pt x="5829" y="8183"/>
                </a:cubicBezTo>
                <a:lnTo>
                  <a:pt x="5829" y="8183"/>
                </a:lnTo>
                <a:cubicBezTo>
                  <a:pt x="5358" y="8227"/>
                  <a:pt x="4938" y="8003"/>
                  <a:pt x="4952" y="7715"/>
                </a:cubicBezTo>
                <a:lnTo>
                  <a:pt x="4952" y="7715"/>
                </a:lnTo>
                <a:cubicBezTo>
                  <a:pt x="4952" y="7680"/>
                  <a:pt x="4952" y="7640"/>
                  <a:pt x="4945" y="7605"/>
                </a:cubicBezTo>
                <a:cubicBezTo>
                  <a:pt x="5054" y="7238"/>
                  <a:pt x="5655" y="6993"/>
                  <a:pt x="6270" y="7085"/>
                </a:cubicBezTo>
                <a:cubicBezTo>
                  <a:pt x="6632" y="7142"/>
                  <a:pt x="7023" y="7137"/>
                  <a:pt x="7407" y="7067"/>
                </a:cubicBezTo>
                <a:cubicBezTo>
                  <a:pt x="8508" y="6862"/>
                  <a:pt x="9130" y="6157"/>
                  <a:pt x="8790" y="5493"/>
                </a:cubicBezTo>
                <a:cubicBezTo>
                  <a:pt x="8450" y="4823"/>
                  <a:pt x="7277" y="4451"/>
                  <a:pt x="6176" y="4657"/>
                </a:cubicBezTo>
                <a:cubicBezTo>
                  <a:pt x="6046" y="4679"/>
                  <a:pt x="5930" y="4710"/>
                  <a:pt x="5814" y="4745"/>
                </a:cubicBezTo>
                <a:cubicBezTo>
                  <a:pt x="5213" y="4806"/>
                  <a:pt x="4735" y="4535"/>
                  <a:pt x="4764" y="4171"/>
                </a:cubicBezTo>
                <a:cubicBezTo>
                  <a:pt x="4757" y="4018"/>
                  <a:pt x="4779" y="3905"/>
                  <a:pt x="4764" y="3787"/>
                </a:cubicBezTo>
                <a:cubicBezTo>
                  <a:pt x="4728" y="3301"/>
                  <a:pt x="5380" y="2968"/>
                  <a:pt x="6111" y="3082"/>
                </a:cubicBezTo>
                <a:cubicBezTo>
                  <a:pt x="6574" y="3161"/>
                  <a:pt x="7074" y="3161"/>
                  <a:pt x="7566" y="3069"/>
                </a:cubicBezTo>
                <a:cubicBezTo>
                  <a:pt x="8942" y="2811"/>
                  <a:pt x="9717" y="1927"/>
                  <a:pt x="9290" y="1096"/>
                </a:cubicBezTo>
                <a:cubicBezTo>
                  <a:pt x="8870" y="265"/>
                  <a:pt x="7345" y="-185"/>
                  <a:pt x="5962" y="73"/>
                </a:cubicBezTo>
                <a:close/>
              </a:path>
            </a:pathLst>
          </a:custGeom>
          <a:solidFill>
            <a:srgbClr val="D8D8D8"/>
          </a:solidFill>
          <a:ln>
            <a:noFill/>
          </a:ln>
        </p:spPr>
        <p:txBody>
          <a:bodyPr spcFirstLastPara="1" wrap="square" lIns="68575" tIns="34275" rIns="68575" bIns="34275" anchor="t" anchorCtr="0">
            <a:noAutofit/>
          </a:bodyPr>
          <a:lstStyle/>
          <a:p>
            <a:pPr>
              <a:buClr>
                <a:srgbClr val="000000"/>
              </a:buClr>
              <a:buSzPts val="2025"/>
            </a:pPr>
            <a:endParaRPr sz="2025"/>
          </a:p>
        </p:txBody>
      </p:sp>
      <p:sp>
        <p:nvSpPr>
          <p:cNvPr id="491" name="Google Shape;491;p9"/>
          <p:cNvSpPr/>
          <p:nvPr/>
        </p:nvSpPr>
        <p:spPr>
          <a:xfrm>
            <a:off x="4672014" y="1196081"/>
            <a:ext cx="3004247" cy="2134847"/>
          </a:xfrm>
          <a:custGeom>
            <a:avLst/>
            <a:gdLst/>
            <a:ahLst/>
            <a:cxnLst/>
            <a:rect l="l" t="t" r="r" b="b"/>
            <a:pathLst>
              <a:path w="4005663" h="2846462" extrusionOk="0">
                <a:moveTo>
                  <a:pt x="698439" y="1485984"/>
                </a:moveTo>
                <a:cubicBezTo>
                  <a:pt x="759684" y="1323614"/>
                  <a:pt x="309605" y="1186171"/>
                  <a:pt x="433519" y="1122790"/>
                </a:cubicBezTo>
                <a:cubicBezTo>
                  <a:pt x="501885" y="1016680"/>
                  <a:pt x="1159912" y="1275190"/>
                  <a:pt x="1399194" y="1114244"/>
                </a:cubicBezTo>
                <a:cubicBezTo>
                  <a:pt x="1638476" y="953298"/>
                  <a:pt x="1612839" y="503219"/>
                  <a:pt x="1775209" y="310939"/>
                </a:cubicBezTo>
                <a:cubicBezTo>
                  <a:pt x="1937579" y="118659"/>
                  <a:pt x="2306472" y="16109"/>
                  <a:pt x="2373414" y="11836"/>
                </a:cubicBezTo>
                <a:cubicBezTo>
                  <a:pt x="2440356" y="7563"/>
                  <a:pt x="3186690" y="-60093"/>
                  <a:pt x="3458731" y="182750"/>
                </a:cubicBezTo>
                <a:cubicBezTo>
                  <a:pt x="3730772" y="425593"/>
                  <a:pt x="4005663" y="706660"/>
                  <a:pt x="4005663" y="1468894"/>
                </a:cubicBezTo>
                <a:cubicBezTo>
                  <a:pt x="4005663" y="2231128"/>
                  <a:pt x="2997259" y="2755747"/>
                  <a:pt x="2561423" y="2840493"/>
                </a:cubicBezTo>
                <a:cubicBezTo>
                  <a:pt x="2125587" y="2925239"/>
                  <a:pt x="1719662" y="2081343"/>
                  <a:pt x="1390649" y="1977369"/>
                </a:cubicBezTo>
                <a:cubicBezTo>
                  <a:pt x="1061636" y="1873395"/>
                  <a:pt x="134415" y="2265790"/>
                  <a:pt x="66049" y="2097010"/>
                </a:cubicBezTo>
                <a:cubicBezTo>
                  <a:pt x="-244448" y="1871259"/>
                  <a:pt x="637194" y="1648354"/>
                  <a:pt x="698439" y="1485984"/>
                </a:cubicBez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492" name="Google Shape;492;p9"/>
          <p:cNvSpPr/>
          <p:nvPr/>
        </p:nvSpPr>
        <p:spPr>
          <a:xfrm>
            <a:off x="-681084" y="2278459"/>
            <a:ext cx="581302" cy="581302"/>
          </a:xfrm>
          <a:prstGeom prst="ellipse">
            <a:avLst/>
          </a:prstGeom>
          <a:solidFill>
            <a:schemeClr val="accent6"/>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493" name="Google Shape;493;p9"/>
          <p:cNvSpPr txBox="1"/>
          <p:nvPr/>
        </p:nvSpPr>
        <p:spPr>
          <a:xfrm>
            <a:off x="-681084" y="2422272"/>
            <a:ext cx="581302" cy="369332"/>
          </a:xfrm>
          <a:prstGeom prst="rect">
            <a:avLst/>
          </a:prstGeom>
          <a:noFill/>
          <a:ln>
            <a:noFill/>
          </a:ln>
        </p:spPr>
        <p:txBody>
          <a:bodyPr spcFirstLastPara="1" wrap="square" lIns="91425" tIns="45700" rIns="91425" bIns="45700" anchor="t" anchorCtr="0">
            <a:spAutoFit/>
          </a:bodyPr>
          <a:lstStyle/>
          <a:p>
            <a:pPr algn="ctr">
              <a:buClr>
                <a:schemeClr val="lt1"/>
              </a:buClr>
              <a:buSzPts val="900"/>
            </a:pPr>
            <a:r>
              <a:rPr lang="en-US" sz="900" b="1">
                <a:solidFill>
                  <a:schemeClr val="lt1"/>
                </a:solidFill>
              </a:rPr>
              <a:t>Main-Frame</a:t>
            </a:r>
            <a:endParaRPr/>
          </a:p>
        </p:txBody>
      </p:sp>
      <p:sp>
        <p:nvSpPr>
          <p:cNvPr id="494" name="Google Shape;494;p9"/>
          <p:cNvSpPr/>
          <p:nvPr/>
        </p:nvSpPr>
        <p:spPr>
          <a:xfrm>
            <a:off x="-14039" y="3158097"/>
            <a:ext cx="770282" cy="770282"/>
          </a:xfrm>
          <a:prstGeom prst="ellipse">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495" name="Google Shape;495;p9"/>
          <p:cNvSpPr txBox="1"/>
          <p:nvPr/>
        </p:nvSpPr>
        <p:spPr>
          <a:xfrm>
            <a:off x="-1221" y="3412968"/>
            <a:ext cx="762067" cy="369332"/>
          </a:xfrm>
          <a:prstGeom prst="rect">
            <a:avLst/>
          </a:prstGeom>
          <a:noFill/>
          <a:ln>
            <a:noFill/>
          </a:ln>
        </p:spPr>
        <p:txBody>
          <a:bodyPr spcFirstLastPara="1" wrap="square" lIns="91425" tIns="45700" rIns="91425" bIns="45700" anchor="t" anchorCtr="0">
            <a:spAutoFit/>
          </a:bodyPr>
          <a:lstStyle/>
          <a:p>
            <a:pPr algn="ctr">
              <a:buClr>
                <a:schemeClr val="lt1"/>
              </a:buClr>
              <a:buSzPts val="900"/>
            </a:pPr>
            <a:r>
              <a:rPr lang="en-US" sz="900" b="1">
                <a:solidFill>
                  <a:schemeClr val="lt1"/>
                </a:solidFill>
              </a:rPr>
              <a:t>Client / Server</a:t>
            </a:r>
            <a:endParaRPr/>
          </a:p>
        </p:txBody>
      </p:sp>
      <p:sp>
        <p:nvSpPr>
          <p:cNvPr id="496" name="Google Shape;496;p9"/>
          <p:cNvSpPr/>
          <p:nvPr/>
        </p:nvSpPr>
        <p:spPr>
          <a:xfrm>
            <a:off x="1049269" y="1828174"/>
            <a:ext cx="991327" cy="991327"/>
          </a:xfrm>
          <a:prstGeom prst="ellipse">
            <a:avLst/>
          </a:prstGeom>
          <a:solidFill>
            <a:schemeClr val="accent2"/>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497" name="Google Shape;497;p9"/>
          <p:cNvSpPr txBox="1"/>
          <p:nvPr/>
        </p:nvSpPr>
        <p:spPr>
          <a:xfrm>
            <a:off x="1042860" y="2208841"/>
            <a:ext cx="991327" cy="253916"/>
          </a:xfrm>
          <a:prstGeom prst="rect">
            <a:avLst/>
          </a:prstGeom>
          <a:noFill/>
          <a:ln>
            <a:noFill/>
          </a:ln>
        </p:spPr>
        <p:txBody>
          <a:bodyPr spcFirstLastPara="1" wrap="square" lIns="91425" tIns="45700" rIns="91425" bIns="45700" anchor="t" anchorCtr="0">
            <a:spAutoFit/>
          </a:bodyPr>
          <a:lstStyle/>
          <a:p>
            <a:pPr algn="ctr">
              <a:buClr>
                <a:schemeClr val="lt1"/>
              </a:buClr>
              <a:buSzPts val="1050"/>
            </a:pPr>
            <a:r>
              <a:rPr lang="en-US" sz="1050" b="1">
                <a:solidFill>
                  <a:schemeClr val="lt1"/>
                </a:solidFill>
              </a:rPr>
              <a:t>Web</a:t>
            </a:r>
            <a:endParaRPr/>
          </a:p>
        </p:txBody>
      </p:sp>
      <p:sp>
        <p:nvSpPr>
          <p:cNvPr id="498" name="Google Shape;498;p9"/>
          <p:cNvSpPr/>
          <p:nvPr/>
        </p:nvSpPr>
        <p:spPr>
          <a:xfrm>
            <a:off x="2156331" y="3387528"/>
            <a:ext cx="1139175" cy="1139175"/>
          </a:xfrm>
          <a:prstGeom prst="ellipse">
            <a:avLst/>
          </a:prstGeom>
          <a:solidFill>
            <a:schemeClr val="accent3"/>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499" name="Google Shape;499;p9"/>
          <p:cNvSpPr txBox="1"/>
          <p:nvPr/>
        </p:nvSpPr>
        <p:spPr>
          <a:xfrm>
            <a:off x="2154526" y="3859059"/>
            <a:ext cx="1147388" cy="276999"/>
          </a:xfrm>
          <a:prstGeom prst="rect">
            <a:avLst/>
          </a:prstGeom>
          <a:noFill/>
          <a:ln>
            <a:noFill/>
          </a:ln>
        </p:spPr>
        <p:txBody>
          <a:bodyPr spcFirstLastPara="1" wrap="square" lIns="91425" tIns="45700" rIns="91425" bIns="45700" anchor="t" anchorCtr="0">
            <a:spAutoFit/>
          </a:bodyPr>
          <a:lstStyle/>
          <a:p>
            <a:pPr algn="ctr">
              <a:buClr>
                <a:schemeClr val="lt1"/>
              </a:buClr>
              <a:buSzPts val="1200"/>
            </a:pPr>
            <a:r>
              <a:rPr lang="en-US" sz="1200" b="1">
                <a:solidFill>
                  <a:schemeClr val="lt1"/>
                </a:solidFill>
              </a:rPr>
              <a:t>SOA</a:t>
            </a:r>
            <a:endParaRPr/>
          </a:p>
        </p:txBody>
      </p:sp>
      <p:sp>
        <p:nvSpPr>
          <p:cNvPr id="500" name="Google Shape;500;p9"/>
          <p:cNvSpPr/>
          <p:nvPr/>
        </p:nvSpPr>
        <p:spPr>
          <a:xfrm>
            <a:off x="3590150" y="1746917"/>
            <a:ext cx="1241981" cy="1241981"/>
          </a:xfrm>
          <a:prstGeom prst="ellipse">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501" name="Google Shape;501;p9"/>
          <p:cNvSpPr txBox="1"/>
          <p:nvPr/>
        </p:nvSpPr>
        <p:spPr>
          <a:xfrm>
            <a:off x="3566318" y="2225862"/>
            <a:ext cx="1241981" cy="253916"/>
          </a:xfrm>
          <a:prstGeom prst="rect">
            <a:avLst/>
          </a:prstGeom>
          <a:noFill/>
          <a:ln>
            <a:noFill/>
          </a:ln>
        </p:spPr>
        <p:txBody>
          <a:bodyPr spcFirstLastPara="1" wrap="square" lIns="91425" tIns="45700" rIns="91425" bIns="45700" anchor="t" anchorCtr="0">
            <a:spAutoFit/>
          </a:bodyPr>
          <a:lstStyle/>
          <a:p>
            <a:pPr algn="ctr">
              <a:buClr>
                <a:schemeClr val="lt1"/>
              </a:buClr>
              <a:buSzPts val="1050"/>
            </a:pPr>
            <a:r>
              <a:rPr lang="en-US" sz="1050" b="1">
                <a:solidFill>
                  <a:schemeClr val="lt1"/>
                </a:solidFill>
              </a:rPr>
              <a:t>REST</a:t>
            </a:r>
            <a:endParaRPr/>
          </a:p>
        </p:txBody>
      </p:sp>
      <p:sp>
        <p:nvSpPr>
          <p:cNvPr id="502" name="Google Shape;502;p9"/>
          <p:cNvSpPr/>
          <p:nvPr/>
        </p:nvSpPr>
        <p:spPr>
          <a:xfrm>
            <a:off x="6018223" y="1553569"/>
            <a:ext cx="1376027" cy="1356275"/>
          </a:xfrm>
          <a:prstGeom prst="ellipse">
            <a:avLst/>
          </a:prstGeom>
          <a:solidFill>
            <a:srgbClr val="144D73"/>
          </a:solidFill>
          <a:ln>
            <a:noFill/>
          </a:ln>
        </p:spPr>
        <p:txBody>
          <a:bodyPr spcFirstLastPara="1" wrap="square" lIns="91425" tIns="45700" rIns="91425" bIns="45700" anchor="ctr" anchorCtr="0">
            <a:noAutofit/>
          </a:bodyPr>
          <a:lstStyle/>
          <a:p>
            <a:pPr algn="ctr">
              <a:buClr>
                <a:srgbClr val="000000"/>
              </a:buClr>
              <a:buSzPts val="2025"/>
            </a:pPr>
            <a:endParaRPr sz="2025">
              <a:solidFill>
                <a:schemeClr val="lt1"/>
              </a:solidFill>
            </a:endParaRPr>
          </a:p>
        </p:txBody>
      </p:sp>
      <p:sp>
        <p:nvSpPr>
          <p:cNvPr id="503" name="Google Shape;503;p9"/>
          <p:cNvSpPr txBox="1"/>
          <p:nvPr/>
        </p:nvSpPr>
        <p:spPr>
          <a:xfrm>
            <a:off x="6090532" y="2077379"/>
            <a:ext cx="1241981" cy="415458"/>
          </a:xfrm>
          <a:prstGeom prst="rect">
            <a:avLst/>
          </a:prstGeom>
          <a:noFill/>
          <a:ln>
            <a:noFill/>
          </a:ln>
        </p:spPr>
        <p:txBody>
          <a:bodyPr spcFirstLastPara="1" wrap="square" lIns="91425" tIns="45700" rIns="91425" bIns="45700" anchor="t" anchorCtr="0">
            <a:spAutoFit/>
          </a:bodyPr>
          <a:lstStyle/>
          <a:p>
            <a:pPr algn="ctr">
              <a:buClr>
                <a:schemeClr val="lt1"/>
              </a:buClr>
              <a:buSzPts val="1050"/>
            </a:pPr>
            <a:r>
              <a:rPr lang="ko-KR" altLang="en-US" sz="1050" b="1" dirty="0">
                <a:solidFill>
                  <a:schemeClr val="lt1"/>
                </a:solidFill>
              </a:rPr>
              <a:t>마이크로서비스</a:t>
            </a:r>
            <a:endParaRPr lang="en-US" sz="1050" b="1" dirty="0">
              <a:solidFill>
                <a:schemeClr val="lt1"/>
              </a:solidFill>
            </a:endParaRPr>
          </a:p>
          <a:p>
            <a:pPr algn="ctr">
              <a:buClr>
                <a:schemeClr val="lt1"/>
              </a:buClr>
              <a:buSzPts val="1050"/>
            </a:pPr>
            <a:r>
              <a:rPr lang="en-US" sz="1050" b="1" dirty="0">
                <a:solidFill>
                  <a:schemeClr val="lt1"/>
                </a:solidFill>
              </a:rPr>
              <a:t>Microservice</a:t>
            </a:r>
            <a:endParaRPr dirty="0"/>
          </a:p>
        </p:txBody>
      </p:sp>
    </p:spTree>
    <p:extLst>
      <p:ext uri="{BB962C8B-B14F-4D97-AF65-F5344CB8AC3E}">
        <p14:creationId xmlns:p14="http://schemas.microsoft.com/office/powerpoint/2010/main" val="183439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oogle Shape;481;p8" descr="gentleman에 대한 이미지 검색결과">
            <a:extLst>
              <a:ext uri="{FF2B5EF4-FFF2-40B4-BE49-F238E27FC236}">
                <a16:creationId xmlns:a16="http://schemas.microsoft.com/office/drawing/2014/main" id="{4664DE90-86F9-F39E-DC8E-C9D439E66DA2}"/>
              </a:ext>
            </a:extLst>
          </p:cNvPr>
          <p:cNvPicPr preferRelativeResize="0"/>
          <p:nvPr/>
        </p:nvPicPr>
        <p:blipFill rotWithShape="1">
          <a:blip r:embed="rId3">
            <a:alphaModFix/>
          </a:blip>
          <a:srcRect l="15640" t="-1078" r="-537" b="536"/>
          <a:stretch/>
        </p:blipFill>
        <p:spPr>
          <a:xfrm>
            <a:off x="5264696" y="0"/>
            <a:ext cx="2736304" cy="3240362"/>
          </a:xfrm>
          <a:prstGeom prst="rect">
            <a:avLst/>
          </a:prstGeom>
          <a:noFill/>
          <a:ln>
            <a:noFill/>
          </a:ln>
        </p:spPr>
      </p:pic>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0" indent="0">
                <a:lnSpc>
                  <a:spcPct val="90000"/>
                </a:lnSpc>
                <a:spcBef>
                  <a:spcPts val="0"/>
                </a:spcBef>
                <a:spcAft>
                  <a:spcPts val="0"/>
                </a:spcAft>
                <a:buClr>
                  <a:srgbClr val="34495E"/>
                </a:buClr>
                <a:buSzPts val="4400"/>
              </a:pPr>
              <a:r>
                <a:rPr lang="ko-KR" altLang="en-US" sz="1400" b="1" dirty="0" err="1">
                  <a:solidFill>
                    <a:srgbClr val="34495E"/>
                  </a:solidFill>
                  <a:latin typeface="+mn-ea"/>
                  <a:ea typeface="+mn-ea"/>
                  <a:cs typeface="Calibri"/>
                  <a:sym typeface="Calibri"/>
                </a:rPr>
                <a:t>제프베조스의</a:t>
              </a:r>
              <a:r>
                <a:rPr lang="ko-KR" altLang="en-US" sz="1400" b="1" dirty="0">
                  <a:solidFill>
                    <a:srgbClr val="34495E"/>
                  </a:solidFill>
                  <a:latin typeface="+mn-ea"/>
                  <a:ea typeface="+mn-ea"/>
                  <a:cs typeface="Calibri"/>
                  <a:sym typeface="Calibri"/>
                </a:rPr>
                <a:t> 의무사항</a:t>
              </a:r>
              <a:r>
                <a:rPr lang="en-US" altLang="ko-KR" sz="1400" b="1" dirty="0">
                  <a:solidFill>
                    <a:srgbClr val="34495E"/>
                  </a:solidFill>
                  <a:latin typeface="+mn-ea"/>
                  <a:ea typeface="+mn-ea"/>
                  <a:cs typeface="Calibri"/>
                  <a:sym typeface="Calibri"/>
                </a:rPr>
                <a:t>(The</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Bezos</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API</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Mandate)</a:t>
              </a:r>
              <a:endParaRPr lang="ko-KR" altLang="en-US" sz="1400" dirty="0">
                <a:solidFill>
                  <a:srgbClr val="34495E"/>
                </a:solidFill>
                <a:latin typeface="+mn-ea"/>
                <a:ea typeface="+mn-ea"/>
                <a:cs typeface="Calibri"/>
                <a:sym typeface="Calibri"/>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68" name="Google Shape;479;p8">
            <a:extLst>
              <a:ext uri="{FF2B5EF4-FFF2-40B4-BE49-F238E27FC236}">
                <a16:creationId xmlns:a16="http://schemas.microsoft.com/office/drawing/2014/main" id="{05AAD313-2ADD-C0F0-572E-B171B7C58F2F}"/>
              </a:ext>
            </a:extLst>
          </p:cNvPr>
          <p:cNvSpPr txBox="1"/>
          <p:nvPr/>
        </p:nvSpPr>
        <p:spPr>
          <a:xfrm>
            <a:off x="-702897" y="1203599"/>
            <a:ext cx="5932097" cy="3334542"/>
          </a:xfrm>
          <a:prstGeom prst="rect">
            <a:avLst/>
          </a:prstGeom>
          <a:noFill/>
          <a:ln>
            <a:noFill/>
          </a:ln>
        </p:spPr>
        <p:txBody>
          <a:bodyPr spcFirstLastPara="1" wrap="square" lIns="91425" tIns="45700" rIns="91425" bIns="45700" anchor="t" anchorCtr="0">
            <a:noAutofit/>
          </a:bodyPr>
          <a:lstStyle/>
          <a:p>
            <a:pPr marL="352425" indent="-342900">
              <a:buClr>
                <a:srgbClr val="7F7F7F"/>
              </a:buClr>
              <a:buSzPts val="1320"/>
              <a:buFont typeface="Malgun Gothic"/>
              <a:buAutoNum type="arabicPeriod"/>
            </a:pPr>
            <a:r>
              <a:rPr lang="en-US" sz="1100" dirty="0">
                <a:latin typeface="Malgun Gothic"/>
                <a:ea typeface="Malgun Gothic"/>
                <a:cs typeface="Malgun Gothic"/>
                <a:sym typeface="Malgun Gothic"/>
              </a:rPr>
              <a:t>All teams will henceforth expose their data and functionality through service interfaces. </a:t>
            </a:r>
            <a:endParaRPr dirty="0"/>
          </a:p>
          <a:p>
            <a:pPr marL="352425" indent="-342900">
              <a:spcBef>
                <a:spcPts val="750"/>
              </a:spcBef>
              <a:buClr>
                <a:srgbClr val="7F7F7F"/>
              </a:buClr>
              <a:buSzPts val="1320"/>
              <a:buFont typeface="Malgun Gothic"/>
              <a:buAutoNum type="arabicPeriod"/>
            </a:pPr>
            <a:r>
              <a:rPr lang="en-US" sz="1100" dirty="0">
                <a:latin typeface="Malgun Gothic"/>
                <a:ea typeface="Malgun Gothic"/>
                <a:cs typeface="Malgun Gothic"/>
                <a:sym typeface="Malgun Gothic"/>
              </a:rPr>
              <a:t>Teams must communicate with each other through these interfaces. </a:t>
            </a:r>
            <a:endParaRPr dirty="0"/>
          </a:p>
          <a:p>
            <a:pPr marL="352425" indent="-342900">
              <a:lnSpc>
                <a:spcPct val="128571"/>
              </a:lnSpc>
              <a:spcBef>
                <a:spcPts val="750"/>
              </a:spcBef>
              <a:buClr>
                <a:srgbClr val="7F7F7F"/>
              </a:buClr>
              <a:buSzPts val="1680"/>
              <a:buFont typeface="Malgun Gothic"/>
              <a:buAutoNum type="arabicPeriod"/>
            </a:pPr>
            <a:r>
              <a:rPr lang="ko-KR" altLang="en-US" b="1" u="sng" dirty="0">
                <a:latin typeface="Calibri"/>
                <a:ea typeface="Calibri"/>
                <a:cs typeface="Calibri"/>
                <a:sym typeface="Calibri"/>
              </a:rPr>
              <a:t>다음과 같은 그 어떠한 직접적 서비스간의 연동은 허용하지 않겠다</a:t>
            </a:r>
            <a:r>
              <a:rPr lang="en-US" b="1" u="sng" dirty="0">
                <a:latin typeface="Calibri"/>
                <a:ea typeface="Calibri"/>
                <a:cs typeface="Calibri"/>
                <a:sym typeface="Calibri"/>
              </a:rPr>
              <a:t>:                            </a:t>
            </a:r>
            <a:r>
              <a:rPr lang="en-US" b="1" u="sng" dirty="0">
                <a:solidFill>
                  <a:srgbClr val="262626"/>
                </a:solidFill>
                <a:latin typeface="Calibri"/>
                <a:ea typeface="Calibri"/>
                <a:cs typeface="Calibri"/>
                <a:sym typeface="Calibri"/>
              </a:rPr>
              <a:t>                            </a:t>
            </a:r>
            <a:r>
              <a:rPr lang="en-US" b="1" u="sng" dirty="0">
                <a:latin typeface="Calibri"/>
                <a:ea typeface="Calibri"/>
                <a:cs typeface="Calibri"/>
                <a:sym typeface="Calibri"/>
              </a:rPr>
              <a:t>no direct linking, no direct reads of another team's data store, no shared-memory model, no back-doors whatsoever. The only communication allowed is via service interface calls over the network. </a:t>
            </a:r>
            <a:r>
              <a:rPr lang="en-US" b="1" u="sng" dirty="0">
                <a:latin typeface="Malgun Gothic"/>
                <a:ea typeface="Malgun Gothic"/>
                <a:cs typeface="Malgun Gothic"/>
                <a:sym typeface="Malgun Gothic"/>
              </a:rPr>
              <a:t/>
            </a:r>
            <a:br>
              <a:rPr lang="en-US" b="1" u="sng" dirty="0">
                <a:latin typeface="Malgun Gothic"/>
                <a:ea typeface="Malgun Gothic"/>
                <a:cs typeface="Malgun Gothic"/>
                <a:sym typeface="Malgun Gothic"/>
              </a:rPr>
            </a:br>
            <a:r>
              <a:rPr lang="en-US" b="1" u="sng" dirty="0">
                <a:latin typeface="Malgun Gothic"/>
                <a:ea typeface="Malgun Gothic"/>
                <a:cs typeface="Malgun Gothic"/>
                <a:sym typeface="Malgun Gothic"/>
              </a:rPr>
              <a:t>…</a:t>
            </a:r>
            <a:endParaRPr dirty="0"/>
          </a:p>
          <a:p>
            <a:pPr marL="352425" indent="-342900">
              <a:spcBef>
                <a:spcPts val="750"/>
              </a:spcBef>
              <a:buClr>
                <a:srgbClr val="7F7F7F"/>
              </a:buClr>
              <a:buSzPts val="1440"/>
              <a:buFont typeface="Malgun Gothic"/>
              <a:buAutoNum type="arabicPeriod"/>
            </a:pPr>
            <a:r>
              <a:rPr lang="en-US" sz="1200" dirty="0">
                <a:latin typeface="Malgun Gothic"/>
                <a:ea typeface="Malgun Gothic"/>
                <a:cs typeface="Malgun Gothic"/>
                <a:sym typeface="Malgun Gothic"/>
              </a:rPr>
              <a:t>The team must plan and design to be able to expose the interface to developers in the outside world. No exceptions. </a:t>
            </a:r>
            <a:endParaRPr dirty="0"/>
          </a:p>
          <a:p>
            <a:pPr marL="352425" indent="-342900">
              <a:spcBef>
                <a:spcPts val="750"/>
              </a:spcBef>
              <a:buClr>
                <a:srgbClr val="7F7F7F"/>
              </a:buClr>
              <a:buSzPts val="1440"/>
              <a:buFont typeface="Malgun Gothic"/>
              <a:buAutoNum type="arabicPeriod"/>
            </a:pPr>
            <a:r>
              <a:rPr lang="en-US" sz="1200" dirty="0">
                <a:latin typeface="Malgun Gothic"/>
                <a:ea typeface="Malgun Gothic"/>
                <a:cs typeface="Malgun Gothic"/>
                <a:sym typeface="Malgun Gothic"/>
              </a:rPr>
              <a:t>Anyone who doesn't do this will be fired.</a:t>
            </a:r>
            <a:endParaRPr sz="1200" dirty="0">
              <a:latin typeface="Malgun Gothic"/>
              <a:ea typeface="Malgun Gothic"/>
              <a:cs typeface="Malgun Gothic"/>
              <a:sym typeface="Malgun Gothic"/>
            </a:endParaRPr>
          </a:p>
        </p:txBody>
      </p:sp>
      <p:sp>
        <p:nvSpPr>
          <p:cNvPr id="70" name="TextBox 69">
            <a:extLst>
              <a:ext uri="{FF2B5EF4-FFF2-40B4-BE49-F238E27FC236}">
                <a16:creationId xmlns:a16="http://schemas.microsoft.com/office/drawing/2014/main" id="{493B437A-E040-BBBB-A346-F844DBAC94DF}"/>
              </a:ext>
            </a:extLst>
          </p:cNvPr>
          <p:cNvSpPr txBox="1"/>
          <p:nvPr/>
        </p:nvSpPr>
        <p:spPr>
          <a:xfrm>
            <a:off x="-459432" y="4581339"/>
            <a:ext cx="4579620" cy="153888"/>
          </a:xfrm>
          <a:prstGeom prst="rect">
            <a:avLst/>
          </a:prstGeom>
          <a:noFill/>
        </p:spPr>
        <p:txBody>
          <a:bodyPr wrap="square">
            <a:spAutoFit/>
          </a:bodyPr>
          <a:lstStyle/>
          <a:p>
            <a:r>
              <a:rPr lang="ko-KR" altLang="en-US" sz="400" dirty="0"/>
              <a:t>https://nordicapis.com/the-bezos-api-mandate-amazons-manifesto-for-externalization/#:~:text=Data%20and%20Functionality%20Exposure,a%20function%20through%20an%20interface.</a:t>
            </a:r>
          </a:p>
        </p:txBody>
      </p:sp>
    </p:spTree>
    <p:extLst>
      <p:ext uri="{BB962C8B-B14F-4D97-AF65-F5344CB8AC3E}">
        <p14:creationId xmlns:p14="http://schemas.microsoft.com/office/powerpoint/2010/main" val="3763422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468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트랜잭션 용어 정리</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기본 적인 트랜잭션의 개념 정리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(ACID,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CAP)</a:t>
            </a: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713547" y="1203600"/>
            <a:ext cx="7742947" cy="684591"/>
          </a:xfrm>
          <a:prstGeom prst="rect">
            <a:avLst/>
          </a:prstGeom>
          <a:noFill/>
          <a:ln>
            <a:noFill/>
          </a:ln>
        </p:spPr>
        <p:txBody>
          <a:bodyPr spcFirstLastPara="1" wrap="square" lIns="91425" tIns="45700" rIns="91425" bIns="45700" anchor="t" anchorCtr="0">
            <a:noAutofit/>
          </a:bodyPr>
          <a:lstStyle/>
          <a:p>
            <a:pPr marL="266700" indent="-257175">
              <a:lnSpc>
                <a:spcPct val="150000"/>
              </a:lnSpc>
              <a:buClr>
                <a:srgbClr val="7F7F7F"/>
              </a:buClr>
              <a:buSzPts val="1320"/>
              <a:buFont typeface="Wingdings" panose="05000000000000000000" pitchFamily="2" charset="2"/>
              <a:buChar char="v"/>
            </a:pPr>
            <a:r>
              <a:rPr lang="en-US" altLang="ko-KR" sz="1100" dirty="0">
                <a:latin typeface="Malgun Gothic"/>
                <a:ea typeface="Malgun Gothic"/>
                <a:cs typeface="Malgun Gothic"/>
                <a:sym typeface="Malgun Gothic"/>
              </a:rPr>
              <a:t>ACID(Atomicity(</a:t>
            </a:r>
            <a:r>
              <a:rPr lang="ko-KR" altLang="en-US" sz="1100" dirty="0" err="1">
                <a:latin typeface="Malgun Gothic"/>
                <a:ea typeface="Malgun Gothic"/>
                <a:cs typeface="Malgun Gothic"/>
                <a:sym typeface="Malgun Gothic"/>
              </a:rPr>
              <a:t>원자성</a:t>
            </a:r>
            <a:r>
              <a:rPr lang="en-US" altLang="ko-KR" sz="1100" dirty="0">
                <a:latin typeface="Malgun Gothic"/>
                <a:ea typeface="Malgun Gothic"/>
                <a:cs typeface="Malgun Gothic"/>
                <a:sym typeface="Malgun Gothic"/>
              </a:rPr>
              <a:t>), Consistency(</a:t>
            </a:r>
            <a:r>
              <a:rPr lang="ko-KR" altLang="en-US" sz="1100" dirty="0">
                <a:latin typeface="Malgun Gothic"/>
                <a:ea typeface="Malgun Gothic"/>
                <a:cs typeface="Malgun Gothic"/>
                <a:sym typeface="Malgun Gothic"/>
              </a:rPr>
              <a:t>일관성</a:t>
            </a:r>
            <a:r>
              <a:rPr lang="en-US" altLang="ko-KR" sz="1100" dirty="0">
                <a:latin typeface="Malgun Gothic"/>
                <a:ea typeface="Malgun Gothic"/>
                <a:cs typeface="Malgun Gothic"/>
                <a:sym typeface="Malgun Gothic"/>
              </a:rPr>
              <a:t>), Isolation(</a:t>
            </a:r>
            <a:r>
              <a:rPr lang="ko-KR" altLang="en-US" sz="1100" dirty="0">
                <a:latin typeface="Malgun Gothic"/>
                <a:ea typeface="Malgun Gothic"/>
                <a:cs typeface="Malgun Gothic"/>
                <a:sym typeface="Malgun Gothic"/>
              </a:rPr>
              <a:t>고립성</a:t>
            </a:r>
            <a:r>
              <a:rPr lang="en-US" altLang="ko-KR" sz="1100" dirty="0">
                <a:latin typeface="Malgun Gothic"/>
                <a:ea typeface="Malgun Gothic"/>
                <a:cs typeface="Malgun Gothic"/>
                <a:sym typeface="Malgun Gothic"/>
              </a:rPr>
              <a:t>) ,</a:t>
            </a:r>
            <a:r>
              <a:rPr lang="en-US" altLang="ko-KR" sz="1100" dirty="0" err="1">
                <a:latin typeface="Malgun Gothic"/>
                <a:ea typeface="Malgun Gothic"/>
                <a:cs typeface="Malgun Gothic"/>
                <a:sym typeface="Malgun Gothic"/>
              </a:rPr>
              <a:t>Durabiliy</a:t>
            </a:r>
            <a:r>
              <a:rPr lang="en-US" altLang="ko-KR" sz="1100" dirty="0">
                <a:latin typeface="Malgun Gothic"/>
                <a:ea typeface="Malgun Gothic"/>
                <a:cs typeface="Malgun Gothic"/>
                <a:sym typeface="Malgun Gothic"/>
              </a:rPr>
              <a:t>(</a:t>
            </a:r>
            <a:r>
              <a:rPr lang="ko-KR" altLang="en-US" sz="1100" dirty="0">
                <a:latin typeface="Malgun Gothic"/>
                <a:ea typeface="Malgun Gothic"/>
                <a:cs typeface="Malgun Gothic"/>
                <a:sym typeface="Malgun Gothic"/>
              </a:rPr>
              <a:t>지속성</a:t>
            </a:r>
            <a:r>
              <a:rPr lang="en-US" altLang="ko-KR" sz="1100" dirty="0">
                <a:latin typeface="Malgun Gothic"/>
                <a:ea typeface="Malgun Gothic"/>
                <a:cs typeface="Malgun Gothic"/>
                <a:sym typeface="Malgun Gothic"/>
              </a:rPr>
              <a:t>)</a:t>
            </a:r>
          </a:p>
          <a:p>
            <a:pPr marL="352425" lvl="3" indent="-174625">
              <a:lnSpc>
                <a:spcPct val="150000"/>
              </a:lnSpc>
              <a:buClr>
                <a:srgbClr val="7F7F7F"/>
              </a:buClr>
              <a:buSzPts val="1320"/>
              <a:buFont typeface="Arial" panose="020B0604020202020204" pitchFamily="34" charset="0"/>
              <a:buChar char="•"/>
            </a:pPr>
            <a:r>
              <a:rPr lang="en-US" altLang="ko-KR" sz="1100" dirty="0">
                <a:latin typeface="Malgun Gothic"/>
                <a:ea typeface="Malgun Gothic"/>
                <a:cs typeface="Malgun Gothic"/>
                <a:sym typeface="Malgun Gothic"/>
              </a:rPr>
              <a:t>Atomicity: All or nothing</a:t>
            </a:r>
          </a:p>
          <a:p>
            <a:pPr marL="352425" lvl="3" indent="-174625">
              <a:lnSpc>
                <a:spcPct val="150000"/>
              </a:lnSpc>
              <a:buClr>
                <a:srgbClr val="7F7F7F"/>
              </a:buClr>
              <a:buSzPts val="1320"/>
              <a:buFont typeface="Arial" panose="020B0604020202020204" pitchFamily="34" charset="0"/>
              <a:buChar char="•"/>
            </a:pPr>
            <a:r>
              <a:rPr lang="en-US" altLang="ko-KR" sz="1100" dirty="0">
                <a:latin typeface="Malgun Gothic"/>
                <a:ea typeface="Malgun Gothic"/>
                <a:cs typeface="Malgun Gothic"/>
                <a:sym typeface="Malgun Gothic"/>
              </a:rPr>
              <a:t>Consistency: </a:t>
            </a:r>
            <a:r>
              <a:rPr lang="ko-KR" altLang="en-US" sz="1100" dirty="0">
                <a:latin typeface="Malgun Gothic"/>
                <a:ea typeface="Malgun Gothic"/>
                <a:cs typeface="Malgun Gothic"/>
                <a:sym typeface="Malgun Gothic"/>
              </a:rPr>
              <a:t>트랜잭션이 실행을 성공적으로 완료하면 언제나 일관성 있는 데이터베이스 상태로 유지하는 것</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en-US" altLang="ko-KR" sz="1100" dirty="0">
                <a:latin typeface="Malgun Gothic"/>
                <a:ea typeface="Malgun Gothic"/>
                <a:cs typeface="Malgun Gothic"/>
                <a:sym typeface="Malgun Gothic"/>
              </a:rPr>
              <a:t>Isolation: </a:t>
            </a:r>
            <a:r>
              <a:rPr lang="ko-KR" altLang="en-US" sz="1100" dirty="0">
                <a:latin typeface="Malgun Gothic"/>
                <a:ea typeface="Malgun Gothic"/>
                <a:cs typeface="Malgun Gothic"/>
                <a:sym typeface="Malgun Gothic"/>
              </a:rPr>
              <a:t>각각의 트랜잭션은 서로 독립</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en-US" altLang="ko-KR" sz="1100" dirty="0">
                <a:latin typeface="Malgun Gothic"/>
                <a:ea typeface="Malgun Gothic"/>
                <a:cs typeface="Malgun Gothic"/>
                <a:sym typeface="Malgun Gothic"/>
              </a:rPr>
              <a:t>Durability : </a:t>
            </a:r>
            <a:r>
              <a:rPr lang="ko-KR" altLang="en-US" sz="1100" dirty="0">
                <a:latin typeface="Malgun Gothic"/>
                <a:ea typeface="Malgun Gothic"/>
                <a:cs typeface="Malgun Gothic"/>
                <a:sym typeface="Malgun Gothic"/>
              </a:rPr>
              <a:t>한 번 데이터베이스에 저장된 데이터는 그 데이터의 변환에 대한 다른 트랜젝션 요청이 없을 때까지 항상 같은 값을 유지</a:t>
            </a:r>
            <a:endParaRPr lang="en-US" altLang="ko-KR" sz="1100" dirty="0">
              <a:latin typeface="Malgun Gothic"/>
              <a:ea typeface="Malgun Gothic"/>
              <a:cs typeface="Malgun Gothic"/>
              <a:sym typeface="Malgun Gothic"/>
            </a:endParaRPr>
          </a:p>
        </p:txBody>
      </p:sp>
    </p:spTree>
    <p:extLst>
      <p:ext uri="{BB962C8B-B14F-4D97-AF65-F5344CB8AC3E}">
        <p14:creationId xmlns:p14="http://schemas.microsoft.com/office/powerpoint/2010/main" val="2368838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트랜잭션 용어 정리</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기본 적인 트랜잭션의 개념 정리</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(ACID,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CAP)</a:t>
            </a:r>
          </a:p>
        </p:txBody>
      </p:sp>
      <p:sp>
        <p:nvSpPr>
          <p:cNvPr id="13" name="Google Shape;479;p8">
            <a:extLst>
              <a:ext uri="{FF2B5EF4-FFF2-40B4-BE49-F238E27FC236}">
                <a16:creationId xmlns:a16="http://schemas.microsoft.com/office/drawing/2014/main" id="{3A7D3ED5-BEFB-E29A-B6EC-3CD64E7B756B}"/>
              </a:ext>
            </a:extLst>
          </p:cNvPr>
          <p:cNvSpPr txBox="1"/>
          <p:nvPr/>
        </p:nvSpPr>
        <p:spPr>
          <a:xfrm>
            <a:off x="-561102" y="1374858"/>
            <a:ext cx="3789155" cy="684591"/>
          </a:xfrm>
          <a:prstGeom prst="rect">
            <a:avLst/>
          </a:prstGeom>
          <a:noFill/>
          <a:ln>
            <a:noFill/>
          </a:ln>
        </p:spPr>
        <p:txBody>
          <a:bodyPr spcFirstLastPara="1" wrap="square" lIns="91425" tIns="45700" rIns="91425" bIns="45700" anchor="t" anchorCtr="0">
            <a:noAutofit/>
          </a:bodyPr>
          <a:lstStyle/>
          <a:p>
            <a:pPr marL="266700" indent="-257175">
              <a:lnSpc>
                <a:spcPct val="150000"/>
              </a:lnSpc>
              <a:buClr>
                <a:srgbClr val="7F7F7F"/>
              </a:buClr>
              <a:buSzPts val="1320"/>
              <a:buFont typeface="Wingdings" panose="05000000000000000000" pitchFamily="2" charset="2"/>
              <a:buChar char="v"/>
            </a:pPr>
            <a:r>
              <a:rPr lang="en-US" altLang="ko-KR" sz="1100" dirty="0">
                <a:latin typeface="Malgun Gothic"/>
                <a:ea typeface="Malgun Gothic"/>
                <a:cs typeface="Malgun Gothic"/>
                <a:sym typeface="Malgun Gothic"/>
              </a:rPr>
              <a:t>CAP</a:t>
            </a:r>
          </a:p>
          <a:p>
            <a:pPr marL="266700" indent="-25717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일관성</a:t>
            </a:r>
            <a:r>
              <a:rPr lang="en-US" altLang="ko-KR" sz="1100" dirty="0">
                <a:latin typeface="Malgun Gothic"/>
                <a:ea typeface="Malgun Gothic"/>
                <a:cs typeface="Malgun Gothic"/>
                <a:sym typeface="Malgun Gothic"/>
              </a:rPr>
              <a:t>(Consistency) : </a:t>
            </a:r>
            <a:r>
              <a:rPr lang="ko-KR" altLang="en-US" sz="1100" dirty="0">
                <a:latin typeface="Malgun Gothic"/>
                <a:ea typeface="Malgun Gothic"/>
                <a:cs typeface="Malgun Gothic"/>
                <a:sym typeface="Malgun Gothic"/>
              </a:rPr>
              <a:t>데이터를 저장하는 장비가 </a:t>
            </a:r>
            <a:r>
              <a:rPr lang="en-US" altLang="ko-KR" sz="1100" dirty="0">
                <a:latin typeface="Malgun Gothic"/>
                <a:ea typeface="Malgun Gothic"/>
                <a:cs typeface="Malgun Gothic"/>
                <a:sym typeface="Malgun Gothic"/>
              </a:rPr>
              <a:t>1</a:t>
            </a:r>
            <a:r>
              <a:rPr lang="ko-KR" altLang="en-US" sz="1100" dirty="0">
                <a:latin typeface="Malgun Gothic"/>
                <a:ea typeface="Malgun Gothic"/>
                <a:cs typeface="Malgun Gothic"/>
                <a:sym typeface="Malgun Gothic"/>
              </a:rPr>
              <a:t>대 든 </a:t>
            </a:r>
            <a:r>
              <a:rPr lang="en-US" altLang="ko-KR" sz="1100" dirty="0">
                <a:latin typeface="Malgun Gothic"/>
                <a:ea typeface="Malgun Gothic"/>
                <a:cs typeface="Malgun Gothic"/>
                <a:sym typeface="Malgun Gothic"/>
              </a:rPr>
              <a:t>100</a:t>
            </a:r>
            <a:r>
              <a:rPr lang="ko-KR" altLang="en-US" sz="1100" dirty="0">
                <a:latin typeface="Malgun Gothic"/>
                <a:ea typeface="Malgun Gothic"/>
                <a:cs typeface="Malgun Gothic"/>
                <a:sym typeface="Malgun Gothic"/>
              </a:rPr>
              <a:t>대든 모든 장비에서 동일한 데이터가 저장</a:t>
            </a:r>
            <a:endParaRPr lang="en-US" altLang="ko-KR" sz="1100" dirty="0">
              <a:latin typeface="Malgun Gothic"/>
              <a:ea typeface="Malgun Gothic"/>
              <a:cs typeface="Malgun Gothic"/>
              <a:sym typeface="Malgun Gothic"/>
            </a:endParaRPr>
          </a:p>
          <a:p>
            <a:pPr marL="266700" indent="-25717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가용성</a:t>
            </a:r>
            <a:r>
              <a:rPr lang="en-US" altLang="ko-KR" sz="1100" dirty="0">
                <a:latin typeface="Malgun Gothic"/>
                <a:ea typeface="Malgun Gothic"/>
                <a:cs typeface="Malgun Gothic"/>
                <a:sym typeface="Malgun Gothic"/>
              </a:rPr>
              <a:t>(</a:t>
            </a:r>
            <a:r>
              <a:rPr lang="en-US" altLang="ko-KR" sz="1100" dirty="0" err="1">
                <a:latin typeface="Malgun Gothic"/>
                <a:ea typeface="Malgun Gothic"/>
                <a:cs typeface="Malgun Gothic"/>
                <a:sym typeface="Malgun Gothic"/>
              </a:rPr>
              <a:t>Availablity</a:t>
            </a:r>
            <a:r>
              <a:rPr lang="en-US" altLang="ko-KR" sz="1100" dirty="0">
                <a:latin typeface="Malgun Gothic"/>
                <a:ea typeface="Malgun Gothic"/>
                <a:cs typeface="Malgun Gothic"/>
                <a:sym typeface="Malgun Gothic"/>
              </a:rPr>
              <a:t>) : </a:t>
            </a:r>
            <a:r>
              <a:rPr lang="ko-KR" altLang="en-US" sz="1100" dirty="0">
                <a:latin typeface="Malgun Gothic"/>
                <a:ea typeface="Malgun Gothic"/>
                <a:cs typeface="Malgun Gothic"/>
                <a:sym typeface="Malgun Gothic"/>
              </a:rPr>
              <a:t>가용성은 죽지 않은 상태의 모든 서버는 클라이언트에게 항상 정상 처리 응답</a:t>
            </a:r>
            <a:endParaRPr lang="en-US" altLang="ko-KR" sz="1100" dirty="0">
              <a:latin typeface="Malgun Gothic"/>
              <a:ea typeface="Malgun Gothic"/>
              <a:cs typeface="Malgun Gothic"/>
              <a:sym typeface="Malgun Gothic"/>
            </a:endParaRPr>
          </a:p>
          <a:p>
            <a:pPr marL="266700" indent="-25717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분단 허용성</a:t>
            </a:r>
            <a:r>
              <a:rPr lang="en-US" altLang="ko-KR" sz="1100" dirty="0">
                <a:latin typeface="Malgun Gothic"/>
                <a:ea typeface="Malgun Gothic"/>
                <a:cs typeface="Malgun Gothic"/>
                <a:sym typeface="Malgun Gothic"/>
              </a:rPr>
              <a:t>(Partition tolerance) : </a:t>
            </a:r>
            <a:r>
              <a:rPr lang="ko-KR" altLang="en-US" sz="1100" dirty="0">
                <a:latin typeface="Malgun Gothic"/>
                <a:ea typeface="Malgun Gothic"/>
                <a:cs typeface="Malgun Gothic"/>
                <a:sym typeface="Malgun Gothic"/>
              </a:rPr>
              <a:t>분단 허용성은 클러스터가 여러 대 동작하고 있을 때</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해당 클러스터 사이에 접속이 단절되어 서로 통신을 할 수 없는 상황에서도 시스템이 잘 동작</a:t>
            </a:r>
            <a:endParaRPr lang="en-US" altLang="ko-KR" sz="1100" dirty="0">
              <a:latin typeface="Malgun Gothic"/>
              <a:ea typeface="Malgun Gothic"/>
              <a:cs typeface="Malgun Gothic"/>
              <a:sym typeface="Malgun Gothic"/>
            </a:endParaRPr>
          </a:p>
        </p:txBody>
      </p:sp>
      <p:pic>
        <p:nvPicPr>
          <p:cNvPr id="15" name="Picture 2" descr="download">
            <a:extLst>
              <a:ext uri="{FF2B5EF4-FFF2-40B4-BE49-F238E27FC236}">
                <a16:creationId xmlns:a16="http://schemas.microsoft.com/office/drawing/2014/main" id="{8A982454-0DFE-3AFD-5898-73439C5B5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85" y="1374858"/>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2CD9BE-773A-9FE9-1905-1AE204158BC8}"/>
              </a:ext>
            </a:extLst>
          </p:cNvPr>
          <p:cNvSpPr txBox="1"/>
          <p:nvPr/>
        </p:nvSpPr>
        <p:spPr>
          <a:xfrm>
            <a:off x="5229200" y="4155927"/>
            <a:ext cx="2764944" cy="200055"/>
          </a:xfrm>
          <a:prstGeom prst="rect">
            <a:avLst/>
          </a:prstGeom>
          <a:noFill/>
        </p:spPr>
        <p:txBody>
          <a:bodyPr wrap="square">
            <a:spAutoFit/>
          </a:bodyPr>
          <a:lstStyle/>
          <a:p>
            <a:r>
              <a:rPr lang="ko-KR" altLang="en-US" sz="700" dirty="0"/>
              <a:t>https://dongwooklee96.github.io/post/2021/03/26/cap-이론이란</a:t>
            </a:r>
          </a:p>
        </p:txBody>
      </p:sp>
    </p:spTree>
    <p:extLst>
      <p:ext uri="{BB962C8B-B14F-4D97-AF65-F5344CB8AC3E}">
        <p14:creationId xmlns:p14="http://schemas.microsoft.com/office/powerpoint/2010/main" val="4231274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818521"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728555" y="789554"/>
            <a:ext cx="7479399"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증권 </a:t>
            </a:r>
            <a:r>
              <a:rPr lang="en-US" altLang="ko-KR" sz="1050" dirty="0"/>
              <a:t>Core </a:t>
            </a:r>
            <a:r>
              <a:rPr lang="ko-KR" altLang="en-US" sz="1050" dirty="0"/>
              <a:t>업무서비스의</a:t>
            </a:r>
            <a:r>
              <a:rPr lang="en-US" altLang="ko-KR" sz="1050" dirty="0"/>
              <a:t> </a:t>
            </a:r>
            <a:r>
              <a:rPr lang="ko-KR" altLang="en-US" sz="1050" dirty="0"/>
              <a:t>부하경감과 다양한 플랫폼 비즈니스 서비스를 제공하기 위하여 비용</a:t>
            </a:r>
            <a:r>
              <a:rPr lang="en-US" altLang="ko-KR" sz="1050" dirty="0"/>
              <a:t>, </a:t>
            </a:r>
            <a:r>
              <a:rPr lang="ko-KR" altLang="en-US" sz="1050" dirty="0"/>
              <a:t>고성능</a:t>
            </a:r>
            <a:r>
              <a:rPr lang="en-US" altLang="ko-KR" sz="1050" dirty="0"/>
              <a:t>, </a:t>
            </a:r>
            <a:r>
              <a:rPr lang="ko-KR" altLang="en-US" sz="1050" dirty="0"/>
              <a:t>확장성을 고려한 </a:t>
            </a:r>
            <a:r>
              <a:rPr lang="en-US" altLang="ko-KR" sz="1050" dirty="0"/>
              <a:t>OSS </a:t>
            </a:r>
            <a:r>
              <a:rPr lang="ko-KR" altLang="en-US" sz="1050" dirty="0"/>
              <a:t>기반 </a:t>
            </a:r>
            <a:r>
              <a:rPr lang="en-US" altLang="ko-KR" sz="1050" dirty="0"/>
              <a:t>Biz Hub </a:t>
            </a:r>
            <a:r>
              <a:rPr lang="ko-KR" altLang="en-US" sz="1050" dirty="0"/>
              <a:t>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751889" y="318584"/>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en-US" altLang="ko-KR" sz="10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BizHub</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시스템 아키텍처</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26" name="그룹 125">
            <a:extLst>
              <a:ext uri="{FF2B5EF4-FFF2-40B4-BE49-F238E27FC236}">
                <a16:creationId xmlns:a16="http://schemas.microsoft.com/office/drawing/2014/main" id="{D95737C2-7C76-4D48-8D18-59D5707993E7}"/>
              </a:ext>
            </a:extLst>
          </p:cNvPr>
          <p:cNvGrpSpPr/>
          <p:nvPr/>
        </p:nvGrpSpPr>
        <p:grpSpPr>
          <a:xfrm>
            <a:off x="-751889" y="1249628"/>
            <a:ext cx="7697698" cy="3379409"/>
            <a:chOff x="369636" y="1666168"/>
            <a:chExt cx="9272442" cy="4505879"/>
          </a:xfrm>
        </p:grpSpPr>
        <p:sp>
          <p:nvSpPr>
            <p:cNvPr id="127" name="직사각형 126">
              <a:extLst>
                <a:ext uri="{FF2B5EF4-FFF2-40B4-BE49-F238E27FC236}">
                  <a16:creationId xmlns:a16="http://schemas.microsoft.com/office/drawing/2014/main" id="{44EDF6A9-5DDB-49EA-A76D-5BAB4164818F}"/>
                </a:ext>
              </a:extLst>
            </p:cNvPr>
            <p:cNvSpPr/>
            <p:nvPr/>
          </p:nvSpPr>
          <p:spPr>
            <a:xfrm>
              <a:off x="3677491" y="3297491"/>
              <a:ext cx="2749598" cy="2874556"/>
            </a:xfrm>
            <a:prstGeom prst="rect">
              <a:avLst/>
            </a:prstGeom>
            <a:solidFill>
              <a:schemeClr val="accent6">
                <a:lumMod val="40000"/>
                <a:lumOff val="6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ln>
                  <a:solidFill>
                    <a:srgbClr val="FF0000"/>
                  </a:solidFill>
                </a:ln>
                <a:solidFill>
                  <a:srgbClr val="F79646">
                    <a:lumMod val="20000"/>
                    <a:lumOff val="80000"/>
                  </a:srgbClr>
                </a:solidFill>
                <a:latin typeface="맑은 고딕"/>
                <a:ea typeface="맑은 고딕" panose="020B0503020000020004" pitchFamily="50" charset="-127"/>
              </a:endParaRPr>
            </a:p>
          </p:txBody>
        </p:sp>
        <p:sp>
          <p:nvSpPr>
            <p:cNvPr id="128" name="직사각형 127">
              <a:extLst>
                <a:ext uri="{FF2B5EF4-FFF2-40B4-BE49-F238E27FC236}">
                  <a16:creationId xmlns:a16="http://schemas.microsoft.com/office/drawing/2014/main" id="{19F60E7C-DCAE-463F-866C-BA246DA96665}"/>
                </a:ext>
              </a:extLst>
            </p:cNvPr>
            <p:cNvSpPr/>
            <p:nvPr/>
          </p:nvSpPr>
          <p:spPr>
            <a:xfrm>
              <a:off x="6978574" y="4343467"/>
              <a:ext cx="926396" cy="701231"/>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DBMS(Oracle)</a:t>
              </a:r>
            </a:p>
          </p:txBody>
        </p:sp>
        <p:sp>
          <p:nvSpPr>
            <p:cNvPr id="129" name="Rectangle 78">
              <a:extLst>
                <a:ext uri="{FF2B5EF4-FFF2-40B4-BE49-F238E27FC236}">
                  <a16:creationId xmlns:a16="http://schemas.microsoft.com/office/drawing/2014/main" id="{B9DF2D14-8F28-4CC0-A90B-60EE42609A13}"/>
                </a:ext>
              </a:extLst>
            </p:cNvPr>
            <p:cNvSpPr>
              <a:spLocks noChangeArrowheads="1"/>
            </p:cNvSpPr>
            <p:nvPr/>
          </p:nvSpPr>
          <p:spPr bwMode="auto">
            <a:xfrm>
              <a:off x="369636" y="1666168"/>
              <a:ext cx="74173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사용자</a:t>
              </a:r>
            </a:p>
          </p:txBody>
        </p:sp>
        <p:sp>
          <p:nvSpPr>
            <p:cNvPr id="130" name="Rectangle 78">
              <a:extLst>
                <a:ext uri="{FF2B5EF4-FFF2-40B4-BE49-F238E27FC236}">
                  <a16:creationId xmlns:a16="http://schemas.microsoft.com/office/drawing/2014/main" id="{2A70E7EB-9488-4F95-AAF1-CB2A11D9166E}"/>
                </a:ext>
              </a:extLst>
            </p:cNvPr>
            <p:cNvSpPr>
              <a:spLocks noChangeArrowheads="1"/>
            </p:cNvSpPr>
            <p:nvPr/>
          </p:nvSpPr>
          <p:spPr bwMode="auto">
            <a:xfrm>
              <a:off x="1427550" y="1666168"/>
              <a:ext cx="225986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Channel 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sp>
          <p:nvSpPr>
            <p:cNvPr id="131" name="Rectangle 78">
              <a:extLst>
                <a:ext uri="{FF2B5EF4-FFF2-40B4-BE49-F238E27FC236}">
                  <a16:creationId xmlns:a16="http://schemas.microsoft.com/office/drawing/2014/main" id="{16AE607E-9405-416A-8E8A-51773B9A6DE6}"/>
                </a:ext>
              </a:extLst>
            </p:cNvPr>
            <p:cNvSpPr>
              <a:spLocks noChangeArrowheads="1"/>
            </p:cNvSpPr>
            <p:nvPr/>
          </p:nvSpPr>
          <p:spPr bwMode="auto">
            <a:xfrm>
              <a:off x="6672122" y="1666168"/>
              <a:ext cx="286424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Core 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sp>
          <p:nvSpPr>
            <p:cNvPr id="132" name="Rectangle 78">
              <a:extLst>
                <a:ext uri="{FF2B5EF4-FFF2-40B4-BE49-F238E27FC236}">
                  <a16:creationId xmlns:a16="http://schemas.microsoft.com/office/drawing/2014/main" id="{014418F7-E64F-4BAA-A31C-51ADE6F47825}"/>
                </a:ext>
              </a:extLst>
            </p:cNvPr>
            <p:cNvSpPr>
              <a:spLocks noChangeArrowheads="1"/>
            </p:cNvSpPr>
            <p:nvPr/>
          </p:nvSpPr>
          <p:spPr bwMode="auto">
            <a:xfrm>
              <a:off x="3784754" y="1666168"/>
              <a:ext cx="2643121"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Biz</a:t>
              </a:r>
              <a:r>
                <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 </a:t>
              </a: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cxnSp>
          <p:nvCxnSpPr>
            <p:cNvPr id="133" name="연결선: 꺾임 132">
              <a:extLst>
                <a:ext uri="{FF2B5EF4-FFF2-40B4-BE49-F238E27FC236}">
                  <a16:creationId xmlns:a16="http://schemas.microsoft.com/office/drawing/2014/main" id="{5D0C4A0A-68FF-4A75-B499-93E0502B907C}"/>
                </a:ext>
              </a:extLst>
            </p:cNvPr>
            <p:cNvCxnSpPr>
              <a:cxnSpLocks/>
              <a:stCxn id="163" idx="3"/>
              <a:endCxn id="164" idx="0"/>
            </p:cNvCxnSpPr>
            <p:nvPr/>
          </p:nvCxnSpPr>
          <p:spPr>
            <a:xfrm>
              <a:off x="3580153" y="3172442"/>
              <a:ext cx="2951428" cy="408493"/>
            </a:xfrm>
            <a:prstGeom prst="bentConnector2">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연결선: 꺾임 133">
              <a:extLst>
                <a:ext uri="{FF2B5EF4-FFF2-40B4-BE49-F238E27FC236}">
                  <a16:creationId xmlns:a16="http://schemas.microsoft.com/office/drawing/2014/main" id="{FEEE356A-2FE0-4F7A-B1B8-876D69029BFE}"/>
                </a:ext>
              </a:extLst>
            </p:cNvPr>
            <p:cNvCxnSpPr>
              <a:cxnSpLocks/>
              <a:stCxn id="135" idx="3"/>
              <a:endCxn id="164" idx="2"/>
            </p:cNvCxnSpPr>
            <p:nvPr/>
          </p:nvCxnSpPr>
          <p:spPr>
            <a:xfrm flipV="1">
              <a:off x="6182257" y="3646656"/>
              <a:ext cx="349325" cy="396536"/>
            </a:xfrm>
            <a:prstGeom prst="bentConnector2">
              <a:avLst/>
            </a:prstGeom>
            <a:noFill/>
            <a:ln w="3175" cap="flat" cmpd="sng" algn="ctr">
              <a:solidFill>
                <a:srgbClr val="00B0F0"/>
              </a:solidFill>
              <a:prstDash val="solid"/>
            </a:ln>
            <a:effectLst/>
          </p:spPr>
        </p:cxnSp>
        <p:sp>
          <p:nvSpPr>
            <p:cNvPr id="135" name="직사각형 134">
              <a:extLst>
                <a:ext uri="{FF2B5EF4-FFF2-40B4-BE49-F238E27FC236}">
                  <a16:creationId xmlns:a16="http://schemas.microsoft.com/office/drawing/2014/main" id="{F84EBB9F-592A-4265-962C-F4F234469B7D}"/>
                </a:ext>
              </a:extLst>
            </p:cNvPr>
            <p:cNvSpPr>
              <a:spLocks/>
            </p:cNvSpPr>
            <p:nvPr/>
          </p:nvSpPr>
          <p:spPr>
            <a:xfrm>
              <a:off x="6115277" y="4010331"/>
              <a:ext cx="66980" cy="65722"/>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136" name="연결선: 꺾임 135">
              <a:extLst>
                <a:ext uri="{FF2B5EF4-FFF2-40B4-BE49-F238E27FC236}">
                  <a16:creationId xmlns:a16="http://schemas.microsoft.com/office/drawing/2014/main" id="{FD766F7A-B2CE-467F-BC7D-A47F19BE150B}"/>
                </a:ext>
              </a:extLst>
            </p:cNvPr>
            <p:cNvCxnSpPr>
              <a:cxnSpLocks/>
              <a:stCxn id="138" idx="3"/>
              <a:endCxn id="396" idx="3"/>
            </p:cNvCxnSpPr>
            <p:nvPr/>
          </p:nvCxnSpPr>
          <p:spPr>
            <a:xfrm>
              <a:off x="8452027" y="3461862"/>
              <a:ext cx="173517" cy="576247"/>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42A16400-DD6E-4B40-8731-A17E6D9D54E5}"/>
                </a:ext>
              </a:extLst>
            </p:cNvPr>
            <p:cNvCxnSpPr>
              <a:cxnSpLocks/>
              <a:stCxn id="138" idx="3"/>
              <a:endCxn id="394" idx="3"/>
            </p:cNvCxnSpPr>
            <p:nvPr/>
          </p:nvCxnSpPr>
          <p:spPr>
            <a:xfrm flipV="1">
              <a:off x="8452027" y="2951662"/>
              <a:ext cx="175295" cy="510199"/>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A5936A0B-6F6B-4D22-943A-1058D4094EBF}"/>
                </a:ext>
              </a:extLst>
            </p:cNvPr>
            <p:cNvSpPr>
              <a:spLocks/>
            </p:cNvSpPr>
            <p:nvPr/>
          </p:nvSpPr>
          <p:spPr>
            <a:xfrm>
              <a:off x="8385047" y="3429000"/>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grpSp>
          <p:nvGrpSpPr>
            <p:cNvPr id="139" name="그룹 138">
              <a:extLst>
                <a:ext uri="{FF2B5EF4-FFF2-40B4-BE49-F238E27FC236}">
                  <a16:creationId xmlns:a16="http://schemas.microsoft.com/office/drawing/2014/main" id="{99B00257-9BF9-4B24-86D9-001FAAAD3E45}"/>
                </a:ext>
              </a:extLst>
            </p:cNvPr>
            <p:cNvGrpSpPr/>
            <p:nvPr/>
          </p:nvGrpSpPr>
          <p:grpSpPr>
            <a:xfrm>
              <a:off x="8797356" y="3592277"/>
              <a:ext cx="754484" cy="891662"/>
              <a:chOff x="8860886" y="1989634"/>
              <a:chExt cx="770477" cy="910563"/>
            </a:xfrm>
          </p:grpSpPr>
          <p:sp>
            <p:nvSpPr>
              <p:cNvPr id="434" name="Rectangle 56">
                <a:extLst>
                  <a:ext uri="{FF2B5EF4-FFF2-40B4-BE49-F238E27FC236}">
                    <a16:creationId xmlns:a16="http://schemas.microsoft.com/office/drawing/2014/main" id="{FF1F4953-3BC0-436C-93F1-A01E56BFE531}"/>
                  </a:ext>
                </a:extLst>
              </p:cNvPr>
              <p:cNvSpPr>
                <a:spLocks noChangeArrowheads="1"/>
              </p:cNvSpPr>
              <p:nvPr/>
            </p:nvSpPr>
            <p:spPr bwMode="auto">
              <a:xfrm>
                <a:off x="8860886" y="1989634"/>
                <a:ext cx="770477" cy="910563"/>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p>
            </p:txBody>
          </p:sp>
          <p:sp>
            <p:nvSpPr>
              <p:cNvPr id="435" name="직사각형 434">
                <a:extLst>
                  <a:ext uri="{FF2B5EF4-FFF2-40B4-BE49-F238E27FC236}">
                    <a16:creationId xmlns:a16="http://schemas.microsoft.com/office/drawing/2014/main" id="{1293681E-7E8D-460D-9D6C-5EE1B295E7A5}"/>
                  </a:ext>
                </a:extLst>
              </p:cNvPr>
              <p:cNvSpPr>
                <a:spLocks noChangeArrowheads="1"/>
              </p:cNvSpPr>
              <p:nvPr/>
            </p:nvSpPr>
            <p:spPr bwMode="auto">
              <a:xfrm>
                <a:off x="8896883" y="2231034"/>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뱅킹</a:t>
                </a:r>
              </a:p>
            </p:txBody>
          </p:sp>
          <p:sp>
            <p:nvSpPr>
              <p:cNvPr id="436" name="직사각형 435">
                <a:extLst>
                  <a:ext uri="{FF2B5EF4-FFF2-40B4-BE49-F238E27FC236}">
                    <a16:creationId xmlns:a16="http://schemas.microsoft.com/office/drawing/2014/main" id="{542DF06B-AE20-4121-86AD-2422D44B564D}"/>
                  </a:ext>
                </a:extLst>
              </p:cNvPr>
              <p:cNvSpPr>
                <a:spLocks noChangeArrowheads="1"/>
              </p:cNvSpPr>
              <p:nvPr/>
            </p:nvSpPr>
            <p:spPr bwMode="auto">
              <a:xfrm>
                <a:off x="8896883" y="2459149"/>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카드</a:t>
                </a:r>
              </a:p>
            </p:txBody>
          </p:sp>
          <p:sp>
            <p:nvSpPr>
              <p:cNvPr id="437" name="직사각형 436">
                <a:extLst>
                  <a:ext uri="{FF2B5EF4-FFF2-40B4-BE49-F238E27FC236}">
                    <a16:creationId xmlns:a16="http://schemas.microsoft.com/office/drawing/2014/main" id="{35B6C762-6E26-46F9-ADE6-B643B90BA5E1}"/>
                  </a:ext>
                </a:extLst>
              </p:cNvPr>
              <p:cNvSpPr/>
              <p:nvPr/>
            </p:nvSpPr>
            <p:spPr>
              <a:xfrm>
                <a:off x="9018314" y="2687265"/>
                <a:ext cx="455620" cy="156895"/>
              </a:xfrm>
              <a:prstGeom prst="rect">
                <a:avLst/>
              </a:prstGeom>
              <a:noFill/>
              <a:ln w="6350" cap="flat" cmpd="sng" algn="ctr">
                <a:noFill/>
                <a:prstDash val="solid"/>
              </a:ln>
              <a:effectLst/>
            </p:spPr>
            <p:txBody>
              <a:bodyPr lIns="0" tIns="0" rIns="0" bIns="0" rtlCol="0" anchor="ctr"/>
              <a:lstStyle/>
              <a:p>
                <a:pPr lvl="1" indent="-46639" algn="ctr" defTabSz="67848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 ● ●</a:t>
                </a:r>
                <a:endParaRPr lang="en-US" altLang="ko-KR"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grpSp>
          <p:nvGrpSpPr>
            <p:cNvPr id="140" name="그룹 139">
              <a:extLst>
                <a:ext uri="{FF2B5EF4-FFF2-40B4-BE49-F238E27FC236}">
                  <a16:creationId xmlns:a16="http://schemas.microsoft.com/office/drawing/2014/main" id="{AC0ADC01-9AB5-42FA-B13A-EC32C56B9C7F}"/>
                </a:ext>
              </a:extLst>
            </p:cNvPr>
            <p:cNvGrpSpPr/>
            <p:nvPr/>
          </p:nvGrpSpPr>
          <p:grpSpPr>
            <a:xfrm>
              <a:off x="2438541" y="2906515"/>
              <a:ext cx="1160207" cy="815161"/>
              <a:chOff x="2499853" y="1989634"/>
              <a:chExt cx="1184801" cy="832441"/>
            </a:xfrm>
          </p:grpSpPr>
          <p:sp>
            <p:nvSpPr>
              <p:cNvPr id="424" name="직사각형 423">
                <a:extLst>
                  <a:ext uri="{FF2B5EF4-FFF2-40B4-BE49-F238E27FC236}">
                    <a16:creationId xmlns:a16="http://schemas.microsoft.com/office/drawing/2014/main" id="{5F9F5ED1-476C-41E8-BABA-A0D29B3A83B4}"/>
                  </a:ext>
                </a:extLst>
              </p:cNvPr>
              <p:cNvSpPr/>
              <p:nvPr/>
            </p:nvSpPr>
            <p:spPr>
              <a:xfrm>
                <a:off x="2499853" y="1989634"/>
                <a:ext cx="1184801" cy="832441"/>
              </a:xfrm>
              <a:prstGeom prst="rect">
                <a:avLst/>
              </a:prstGeom>
              <a:solidFill>
                <a:schemeClr val="bg1"/>
              </a:solidFill>
              <a:ln w="9525">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MCI</a:t>
                </a:r>
              </a:p>
            </p:txBody>
          </p:sp>
          <p:grpSp>
            <p:nvGrpSpPr>
              <p:cNvPr id="425" name="그룹 424">
                <a:extLst>
                  <a:ext uri="{FF2B5EF4-FFF2-40B4-BE49-F238E27FC236}">
                    <a16:creationId xmlns:a16="http://schemas.microsoft.com/office/drawing/2014/main" id="{9BC09BDD-4860-42F7-BB92-492D162A7278}"/>
                  </a:ext>
                </a:extLst>
              </p:cNvPr>
              <p:cNvGrpSpPr/>
              <p:nvPr/>
            </p:nvGrpSpPr>
            <p:grpSpPr>
              <a:xfrm>
                <a:off x="2558754" y="2199882"/>
                <a:ext cx="1066999" cy="557443"/>
                <a:chOff x="2559054" y="2199882"/>
                <a:chExt cx="1066999" cy="557443"/>
              </a:xfrm>
            </p:grpSpPr>
            <p:grpSp>
              <p:nvGrpSpPr>
                <p:cNvPr id="426" name="그룹 425">
                  <a:extLst>
                    <a:ext uri="{FF2B5EF4-FFF2-40B4-BE49-F238E27FC236}">
                      <a16:creationId xmlns:a16="http://schemas.microsoft.com/office/drawing/2014/main" id="{01AA47DC-F13A-40EA-8114-813ACC1FA195}"/>
                    </a:ext>
                  </a:extLst>
                </p:cNvPr>
                <p:cNvGrpSpPr/>
                <p:nvPr/>
              </p:nvGrpSpPr>
              <p:grpSpPr>
                <a:xfrm>
                  <a:off x="2863076" y="2199882"/>
                  <a:ext cx="458955" cy="557443"/>
                  <a:chOff x="2863076" y="2199882"/>
                  <a:chExt cx="458955" cy="557443"/>
                </a:xfrm>
              </p:grpSpPr>
              <p:sp>
                <p:nvSpPr>
                  <p:cNvPr id="432" name="직사각형 431">
                    <a:extLst>
                      <a:ext uri="{FF2B5EF4-FFF2-40B4-BE49-F238E27FC236}">
                        <a16:creationId xmlns:a16="http://schemas.microsoft.com/office/drawing/2014/main" id="{A2342BCD-34C5-4696-9464-ECF58419C6C5}"/>
                      </a:ext>
                    </a:extLst>
                  </p:cNvPr>
                  <p:cNvSpPr/>
                  <p:nvPr/>
                </p:nvSpPr>
                <p:spPr>
                  <a:xfrm>
                    <a:off x="2863076" y="2199882"/>
                    <a:ext cx="458955" cy="230529"/>
                  </a:xfrm>
                  <a:prstGeom prst="rect">
                    <a:avLst/>
                  </a:prstGeom>
                  <a:solidFill>
                    <a:schemeClr val="bg1">
                      <a:lumMod val="95000"/>
                    </a:schemeClr>
                  </a:solidFill>
                  <a:ln w="6350">
                    <a:solidFill>
                      <a:schemeClr val="bg1">
                        <a:lumMod val="65000"/>
                      </a:schemeClr>
                    </a:solidFill>
                  </a:ln>
                </p:spPr>
                <p:txBody>
                  <a:bodyPr lIns="0" tIns="0" rIns="0" bIns="0" rtlCol="0" anchor="ctr"/>
                  <a:lstStyle/>
                  <a:p>
                    <a:pPr lvl="1" algn="ctr" defTabSz="678480">
                      <a:buClr>
                        <a:prstClr val="black">
                          <a:lumMod val="65000"/>
                          <a:lumOff val="35000"/>
                        </a:prstClr>
                      </a:buClr>
                      <a:buSzPct val="90000"/>
                      <a:defRPr/>
                    </a:pPr>
                    <a:r>
                      <a:rPr lang="ko-KR" altLang="en-US" sz="515"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메세지큐</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433" name="직사각형 432">
                    <a:extLst>
                      <a:ext uri="{FF2B5EF4-FFF2-40B4-BE49-F238E27FC236}">
                        <a16:creationId xmlns:a16="http://schemas.microsoft.com/office/drawing/2014/main" id="{4F7AA24F-A754-449B-AA15-6AF30CC2B29A}"/>
                      </a:ext>
                    </a:extLst>
                  </p:cNvPr>
                  <p:cNvSpPr/>
                  <p:nvPr/>
                </p:nvSpPr>
                <p:spPr>
                  <a:xfrm>
                    <a:off x="2863076" y="2526796"/>
                    <a:ext cx="458955" cy="230529"/>
                  </a:xfrm>
                  <a:prstGeom prst="rect">
                    <a:avLst/>
                  </a:prstGeom>
                  <a:solidFill>
                    <a:schemeClr val="bg1">
                      <a:lumMod val="95000"/>
                    </a:schemeClr>
                  </a:solidFill>
                  <a:ln w="6350">
                    <a:solidFill>
                      <a:schemeClr val="bg1">
                        <a:lumMod val="65000"/>
                      </a:schemeClr>
                    </a:solidFill>
                  </a:ln>
                </p:spPr>
                <p:txBody>
                  <a:bodyPr lIns="0" rIns="0" rtlCol="0" anchor="ctr"/>
                  <a:lstStyle/>
                  <a:p>
                    <a:pPr lvl="1" algn="ctr" defTabSz="678480">
                      <a:buClr>
                        <a:prstClr val="black">
                          <a:lumMod val="65000"/>
                          <a:lumOff val="35000"/>
                        </a:prstClr>
                      </a:buClr>
                      <a:buSzPct val="90000"/>
                      <a:defRPr/>
                    </a:pPr>
                    <a:r>
                      <a:rPr lang="ko-KR" altLang="en-US" sz="515"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매퍼</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cxnSp>
              <p:nvCxnSpPr>
                <p:cNvPr id="427" name="연결선: 꺾임 426">
                  <a:extLst>
                    <a:ext uri="{FF2B5EF4-FFF2-40B4-BE49-F238E27FC236}">
                      <a16:creationId xmlns:a16="http://schemas.microsoft.com/office/drawing/2014/main" id="{26C1797D-26BF-416C-AA30-35E468441558}"/>
                    </a:ext>
                  </a:extLst>
                </p:cNvPr>
                <p:cNvCxnSpPr>
                  <a:cxnSpLocks/>
                  <a:stCxn id="428" idx="3"/>
                  <a:endCxn id="432" idx="1"/>
                </p:cNvCxnSpPr>
                <p:nvPr/>
              </p:nvCxnSpPr>
              <p:spPr>
                <a:xfrm flipV="1">
                  <a:off x="2762561" y="2315147"/>
                  <a:ext cx="100515" cy="163456"/>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428" name="직사각형 427">
                  <a:extLst>
                    <a:ext uri="{FF2B5EF4-FFF2-40B4-BE49-F238E27FC236}">
                      <a16:creationId xmlns:a16="http://schemas.microsoft.com/office/drawing/2014/main" id="{68F336C2-EC66-4257-A894-66B949E8DE32}"/>
                    </a:ext>
                  </a:extLst>
                </p:cNvPr>
                <p:cNvSpPr/>
                <p:nvPr/>
              </p:nvSpPr>
              <p:spPr>
                <a:xfrm>
                  <a:off x="2559054" y="2199882"/>
                  <a:ext cx="203507" cy="557442"/>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어댑터</a:t>
                  </a:r>
                </a:p>
              </p:txBody>
            </p:sp>
            <p:sp>
              <p:nvSpPr>
                <p:cNvPr id="429" name="직사각형 428">
                  <a:extLst>
                    <a:ext uri="{FF2B5EF4-FFF2-40B4-BE49-F238E27FC236}">
                      <a16:creationId xmlns:a16="http://schemas.microsoft.com/office/drawing/2014/main" id="{E38AA754-311F-41A4-98DB-CAAE428C3E30}"/>
                    </a:ext>
                  </a:extLst>
                </p:cNvPr>
                <p:cNvSpPr/>
                <p:nvPr/>
              </p:nvSpPr>
              <p:spPr>
                <a:xfrm>
                  <a:off x="3422546" y="2199882"/>
                  <a:ext cx="203507" cy="557442"/>
                </a:xfrm>
                <a:prstGeom prst="rect">
                  <a:avLst/>
                </a:prstGeom>
                <a:solidFill>
                  <a:schemeClr val="bg1">
                    <a:lumMod val="95000"/>
                  </a:schemeClr>
                </a:solidFill>
                <a:ln w="6350">
                  <a:solidFill>
                    <a:schemeClr val="bg1">
                      <a:lumMod val="65000"/>
                    </a:schemeClr>
                  </a:solidFill>
                </a:ln>
              </p:spPr>
              <p:txBody>
                <a:bodyPr vert="eaVert" lIns="0" rIns="0" rtlCol="0" anchor="ctr"/>
                <a:lstStyle/>
                <a:p>
                  <a:pPr lvl="1" algn="ctr" defTabSz="678480">
                    <a:buClr>
                      <a:prstClr val="black">
                        <a:lumMod val="65000"/>
                        <a:lumOff val="35000"/>
                      </a:prstClr>
                    </a:buClr>
                    <a:buSzPct val="90000"/>
                    <a:defRPr/>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어댑터</a:t>
                  </a:r>
                </a:p>
              </p:txBody>
            </p:sp>
            <p:cxnSp>
              <p:nvCxnSpPr>
                <p:cNvPr id="430" name="연결선: 꺾임 145">
                  <a:extLst>
                    <a:ext uri="{FF2B5EF4-FFF2-40B4-BE49-F238E27FC236}">
                      <a16:creationId xmlns:a16="http://schemas.microsoft.com/office/drawing/2014/main" id="{3633160F-8C13-4533-A739-DA64DB140742}"/>
                    </a:ext>
                  </a:extLst>
                </p:cNvPr>
                <p:cNvCxnSpPr>
                  <a:cxnSpLocks/>
                  <a:stCxn id="433" idx="0"/>
                  <a:endCxn id="432" idx="2"/>
                </p:cNvCxnSpPr>
                <p:nvPr/>
              </p:nvCxnSpPr>
              <p:spPr>
                <a:xfrm flipV="1">
                  <a:off x="3092554" y="2430411"/>
                  <a:ext cx="0" cy="96385"/>
                </a:xfrm>
                <a:prstGeom prst="straightConnector1">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31" name="연결선: 꺾임 430">
                  <a:extLst>
                    <a:ext uri="{FF2B5EF4-FFF2-40B4-BE49-F238E27FC236}">
                      <a16:creationId xmlns:a16="http://schemas.microsoft.com/office/drawing/2014/main" id="{72CEFF26-759F-4256-8474-97CDDA8F4194}"/>
                    </a:ext>
                  </a:extLst>
                </p:cNvPr>
                <p:cNvCxnSpPr>
                  <a:cxnSpLocks/>
                  <a:stCxn id="433" idx="3"/>
                  <a:endCxn id="429" idx="1"/>
                </p:cNvCxnSpPr>
                <p:nvPr/>
              </p:nvCxnSpPr>
              <p:spPr>
                <a:xfrm flipV="1">
                  <a:off x="3322031" y="2478603"/>
                  <a:ext cx="100515" cy="163458"/>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grpSp>
        <p:sp>
          <p:nvSpPr>
            <p:cNvPr id="141" name="직사각형 140">
              <a:extLst>
                <a:ext uri="{FF2B5EF4-FFF2-40B4-BE49-F238E27FC236}">
                  <a16:creationId xmlns:a16="http://schemas.microsoft.com/office/drawing/2014/main" id="{261254C9-1565-40AA-9926-912D9F1D6963}"/>
                </a:ext>
              </a:extLst>
            </p:cNvPr>
            <p:cNvSpPr>
              <a:spLocks/>
            </p:cNvSpPr>
            <p:nvPr/>
          </p:nvSpPr>
          <p:spPr>
            <a:xfrm>
              <a:off x="3514843" y="3576672"/>
              <a:ext cx="66980" cy="65722"/>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42" name="TextBox 141">
              <a:extLst>
                <a:ext uri="{FF2B5EF4-FFF2-40B4-BE49-F238E27FC236}">
                  <a16:creationId xmlns:a16="http://schemas.microsoft.com/office/drawing/2014/main" id="{F738C4DD-A34E-4BB1-A699-16DCF0ABC2F3}"/>
                </a:ext>
              </a:extLst>
            </p:cNvPr>
            <p:cNvSpPr txBox="1"/>
            <p:nvPr/>
          </p:nvSpPr>
          <p:spPr>
            <a:xfrm>
              <a:off x="3673892" y="3800880"/>
              <a:ext cx="366123" cy="211340"/>
            </a:xfrm>
            <a:prstGeom prst="rect">
              <a:avLst/>
            </a:prstGeom>
            <a:noFill/>
          </p:spPr>
          <p:txBody>
            <a:bodyPr wrap="square" lIns="0" tIns="0" rIns="0" bIns="0" rtlCol="0">
              <a:spAutoFit/>
            </a:bodyPr>
            <a:lstStyle/>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Http</a:t>
              </a:r>
            </a:p>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(JSON)</a:t>
              </a:r>
            </a:p>
          </p:txBody>
        </p:sp>
        <p:sp>
          <p:nvSpPr>
            <p:cNvPr id="143" name="TextBox 142">
              <a:extLst>
                <a:ext uri="{FF2B5EF4-FFF2-40B4-BE49-F238E27FC236}">
                  <a16:creationId xmlns:a16="http://schemas.microsoft.com/office/drawing/2014/main" id="{5789152C-69FC-4EFA-9AEE-29D47057EA6E}"/>
                </a:ext>
              </a:extLst>
            </p:cNvPr>
            <p:cNvSpPr txBox="1"/>
            <p:nvPr/>
          </p:nvSpPr>
          <p:spPr>
            <a:xfrm>
              <a:off x="8362899" y="3246849"/>
              <a:ext cx="347295"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개별 </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Protocol</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44" name="TextBox 143">
              <a:extLst>
                <a:ext uri="{FF2B5EF4-FFF2-40B4-BE49-F238E27FC236}">
                  <a16:creationId xmlns:a16="http://schemas.microsoft.com/office/drawing/2014/main" id="{80D8C149-910A-4567-AD50-30A3577615A4}"/>
                </a:ext>
              </a:extLst>
            </p:cNvPr>
            <p:cNvSpPr txBox="1"/>
            <p:nvPr/>
          </p:nvSpPr>
          <p:spPr>
            <a:xfrm>
              <a:off x="1154799" y="2655901"/>
              <a:ext cx="332825" cy="361808"/>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TCP</a:t>
              </a:r>
            </a:p>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(JSON/</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HTTP/</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Socket </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등</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p>
          </p:txBody>
        </p:sp>
        <p:grpSp>
          <p:nvGrpSpPr>
            <p:cNvPr id="145" name="그룹 144">
              <a:extLst>
                <a:ext uri="{FF2B5EF4-FFF2-40B4-BE49-F238E27FC236}">
                  <a16:creationId xmlns:a16="http://schemas.microsoft.com/office/drawing/2014/main" id="{9356F5B9-C2FD-4CF0-9D2A-F0800C808DA7}"/>
                </a:ext>
              </a:extLst>
            </p:cNvPr>
            <p:cNvGrpSpPr/>
            <p:nvPr/>
          </p:nvGrpSpPr>
          <p:grpSpPr>
            <a:xfrm>
              <a:off x="2188964" y="3410011"/>
              <a:ext cx="171811" cy="65722"/>
              <a:chOff x="2129579" y="2503802"/>
              <a:chExt cx="175453" cy="67115"/>
            </a:xfrm>
          </p:grpSpPr>
          <p:sp>
            <p:nvSpPr>
              <p:cNvPr id="422" name="직사각형 421">
                <a:extLst>
                  <a:ext uri="{FF2B5EF4-FFF2-40B4-BE49-F238E27FC236}">
                    <a16:creationId xmlns:a16="http://schemas.microsoft.com/office/drawing/2014/main" id="{4D4B3658-45E8-4409-8C9B-275C57787355}"/>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423" name="직선 연결선 422">
                <a:extLst>
                  <a:ext uri="{FF2B5EF4-FFF2-40B4-BE49-F238E27FC236}">
                    <a16:creationId xmlns:a16="http://schemas.microsoft.com/office/drawing/2014/main" id="{02DFD1EE-4A25-4A6E-9704-C2F9EB54F51F}"/>
                  </a:ext>
                </a:extLst>
              </p:cNvPr>
              <p:cNvCxnSpPr>
                <a:cxnSpLocks/>
                <a:stCxn id="422" idx="1"/>
                <a:endCxn id="417" idx="3"/>
              </p:cNvCxnSpPr>
              <p:nvPr/>
            </p:nvCxnSpPr>
            <p:spPr>
              <a:xfrm flipH="1" flipV="1">
                <a:off x="2129579" y="2537358"/>
                <a:ext cx="107053" cy="2"/>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146" name="연결선: 꺾임 145">
              <a:extLst>
                <a:ext uri="{FF2B5EF4-FFF2-40B4-BE49-F238E27FC236}">
                  <a16:creationId xmlns:a16="http://schemas.microsoft.com/office/drawing/2014/main" id="{F7A8FCDB-3B53-483F-9AD3-EC7578EDFBE7}"/>
                </a:ext>
              </a:extLst>
            </p:cNvPr>
            <p:cNvCxnSpPr>
              <a:cxnSpLocks/>
              <a:stCxn id="422" idx="0"/>
              <a:endCxn id="428" idx="1"/>
            </p:cNvCxnSpPr>
            <p:nvPr/>
          </p:nvCxnSpPr>
          <p:spPr>
            <a:xfrm rot="5400000" flipH="1" flipV="1">
              <a:off x="2399414" y="3313207"/>
              <a:ext cx="24677" cy="168933"/>
            </a:xfrm>
            <a:prstGeom prst="bentConnector2">
              <a:avLst/>
            </a:prstGeom>
            <a:noFill/>
            <a:ln w="3175" cap="flat" cmpd="sng" algn="ctr">
              <a:solidFill>
                <a:schemeClr val="accent6">
                  <a:lumMod val="75000"/>
                </a:schemeClr>
              </a:solidFill>
              <a:prstDash val="solid"/>
            </a:ln>
            <a:effectLst/>
          </p:spPr>
        </p:cxnSp>
        <p:sp>
          <p:nvSpPr>
            <p:cNvPr id="147" name="TextBox 146">
              <a:extLst>
                <a:ext uri="{FF2B5EF4-FFF2-40B4-BE49-F238E27FC236}">
                  <a16:creationId xmlns:a16="http://schemas.microsoft.com/office/drawing/2014/main" id="{901D6330-949D-4CDD-879B-93E7AE5E27E4}"/>
                </a:ext>
              </a:extLst>
            </p:cNvPr>
            <p:cNvSpPr txBox="1"/>
            <p:nvPr/>
          </p:nvSpPr>
          <p:spPr>
            <a:xfrm>
              <a:off x="5916642" y="2973049"/>
              <a:ext cx="328381"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SHttp</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r>
                <a:rPr lang="en-US" altLang="ko-KR" sz="441"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TpCall</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48" name="그룹 147">
              <a:extLst>
                <a:ext uri="{FF2B5EF4-FFF2-40B4-BE49-F238E27FC236}">
                  <a16:creationId xmlns:a16="http://schemas.microsoft.com/office/drawing/2014/main" id="{536B23EF-B58E-4AAD-B2EA-EB5D74ACE5FF}"/>
                </a:ext>
              </a:extLst>
            </p:cNvPr>
            <p:cNvGrpSpPr/>
            <p:nvPr/>
          </p:nvGrpSpPr>
          <p:grpSpPr>
            <a:xfrm>
              <a:off x="1487623" y="3046636"/>
              <a:ext cx="701341" cy="1072711"/>
              <a:chOff x="1401095" y="2170174"/>
              <a:chExt cx="639075" cy="1095450"/>
            </a:xfrm>
          </p:grpSpPr>
          <p:sp>
            <p:nvSpPr>
              <p:cNvPr id="417" name="Rectangle 56">
                <a:extLst>
                  <a:ext uri="{FF2B5EF4-FFF2-40B4-BE49-F238E27FC236}">
                    <a16:creationId xmlns:a16="http://schemas.microsoft.com/office/drawing/2014/main" id="{0BD8C12B-4564-4F1D-9C9A-8435CF8DC0C1}"/>
                  </a:ext>
                </a:extLst>
              </p:cNvPr>
              <p:cNvSpPr>
                <a:spLocks noChangeArrowheads="1"/>
              </p:cNvSpPr>
              <p:nvPr/>
            </p:nvSpPr>
            <p:spPr bwMode="auto">
              <a:xfrm>
                <a:off x="1401095" y="2170174"/>
                <a:ext cx="639075" cy="1095450"/>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접속서버</a:t>
                </a:r>
                <a:endPar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418" name="직사각형 417">
                <a:extLst>
                  <a:ext uri="{FF2B5EF4-FFF2-40B4-BE49-F238E27FC236}">
                    <a16:creationId xmlns:a16="http://schemas.microsoft.com/office/drawing/2014/main" id="{813E2B66-389A-4D83-BED5-077287ACCE65}"/>
                  </a:ext>
                </a:extLst>
              </p:cNvPr>
              <p:cNvSpPr>
                <a:spLocks noChangeArrowheads="1"/>
              </p:cNvSpPr>
              <p:nvPr/>
            </p:nvSpPr>
            <p:spPr bwMode="auto">
              <a:xfrm>
                <a:off x="1426935" y="242160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HTS</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19" name="직사각형 418">
                <a:extLst>
                  <a:ext uri="{FF2B5EF4-FFF2-40B4-BE49-F238E27FC236}">
                    <a16:creationId xmlns:a16="http://schemas.microsoft.com/office/drawing/2014/main" id="{9D014DF8-F505-4D7A-AA57-8F8E7FDDC5A9}"/>
                  </a:ext>
                </a:extLst>
              </p:cNvPr>
              <p:cNvSpPr>
                <a:spLocks noChangeArrowheads="1"/>
              </p:cNvSpPr>
              <p:nvPr/>
            </p:nvSpPr>
            <p:spPr bwMode="auto">
              <a:xfrm>
                <a:off x="1426935" y="265064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MTS / APP</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20" name="직사각형 419">
                <a:extLst>
                  <a:ext uri="{FF2B5EF4-FFF2-40B4-BE49-F238E27FC236}">
                    <a16:creationId xmlns:a16="http://schemas.microsoft.com/office/drawing/2014/main" id="{82C4914A-D4F3-4AD0-96AA-DECD995AB603}"/>
                  </a:ext>
                </a:extLst>
              </p:cNvPr>
              <p:cNvSpPr>
                <a:spLocks noChangeArrowheads="1"/>
              </p:cNvSpPr>
              <p:nvPr/>
            </p:nvSpPr>
            <p:spPr bwMode="auto">
              <a:xfrm>
                <a:off x="1426935" y="287968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WTS</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21" name="직사각형 420">
                <a:extLst>
                  <a:ext uri="{FF2B5EF4-FFF2-40B4-BE49-F238E27FC236}">
                    <a16:creationId xmlns:a16="http://schemas.microsoft.com/office/drawing/2014/main" id="{2137A94C-4998-403C-B7E8-08887DC66D1E}"/>
                  </a:ext>
                </a:extLst>
              </p:cNvPr>
              <p:cNvSpPr/>
              <p:nvPr/>
            </p:nvSpPr>
            <p:spPr>
              <a:xfrm>
                <a:off x="1488292" y="3108729"/>
                <a:ext cx="455620" cy="156895"/>
              </a:xfrm>
              <a:prstGeom prst="rect">
                <a:avLst/>
              </a:prstGeom>
              <a:noFill/>
              <a:ln w="6350" cap="flat" cmpd="sng" algn="ctr">
                <a:noFill/>
                <a:prstDash val="solid"/>
              </a:ln>
              <a:effectLst/>
            </p:spPr>
            <p:txBody>
              <a:bodyPr lIns="0" tIns="0" rIns="0" bIns="0" rtlCol="0" anchor="ctr"/>
              <a:lstStyle/>
              <a:p>
                <a:pPr lvl="1" indent="-46639" algn="ctr" defTabSz="67848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 ● ●</a:t>
                </a:r>
                <a:endParaRPr lang="en-US" altLang="ko-KR"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sp>
          <p:nvSpPr>
            <p:cNvPr id="149" name="직사각형 148">
              <a:extLst>
                <a:ext uri="{FF2B5EF4-FFF2-40B4-BE49-F238E27FC236}">
                  <a16:creationId xmlns:a16="http://schemas.microsoft.com/office/drawing/2014/main" id="{7652BC81-B125-4A69-80B3-4AFA9555176D}"/>
                </a:ext>
              </a:extLst>
            </p:cNvPr>
            <p:cNvSpPr/>
            <p:nvPr/>
          </p:nvSpPr>
          <p:spPr>
            <a:xfrm>
              <a:off x="6669903" y="3042661"/>
              <a:ext cx="1548743" cy="1114393"/>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기간계</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a:t>
              </a:r>
            </a:p>
          </p:txBody>
        </p:sp>
        <p:grpSp>
          <p:nvGrpSpPr>
            <p:cNvPr id="150" name="그룹 149">
              <a:extLst>
                <a:ext uri="{FF2B5EF4-FFF2-40B4-BE49-F238E27FC236}">
                  <a16:creationId xmlns:a16="http://schemas.microsoft.com/office/drawing/2014/main" id="{C77DB067-DA56-43DE-8FA0-48E5DAD2900E}"/>
                </a:ext>
              </a:extLst>
            </p:cNvPr>
            <p:cNvGrpSpPr/>
            <p:nvPr/>
          </p:nvGrpSpPr>
          <p:grpSpPr>
            <a:xfrm>
              <a:off x="7087708" y="4555182"/>
              <a:ext cx="679277" cy="439934"/>
              <a:chOff x="7162745" y="3156401"/>
              <a:chExt cx="613767" cy="537724"/>
            </a:xfrm>
          </p:grpSpPr>
          <p:pic>
            <p:nvPicPr>
              <p:cNvPr id="415" name="Picture 35" descr="\\10.250.177.62\###   개별 제안팀   ###\### Design Library ###\900. 개인폴더\916.박  성\DB\DB_01.png">
                <a:extLst>
                  <a:ext uri="{FF2B5EF4-FFF2-40B4-BE49-F238E27FC236}">
                    <a16:creationId xmlns:a16="http://schemas.microsoft.com/office/drawing/2014/main" id="{B592F069-7474-450A-94CD-6E845D0ACA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745" y="3156401"/>
                <a:ext cx="613767" cy="53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 name="Text Box 65">
                <a:extLst>
                  <a:ext uri="{FF2B5EF4-FFF2-40B4-BE49-F238E27FC236}">
                    <a16:creationId xmlns:a16="http://schemas.microsoft.com/office/drawing/2014/main" id="{0497A7AB-9E51-47E5-B3F0-F8DFE8F57593}"/>
                  </a:ext>
                </a:extLst>
              </p:cNvPr>
              <p:cNvSpPr txBox="1">
                <a:spLocks noChangeArrowheads="1"/>
              </p:cNvSpPr>
              <p:nvPr/>
            </p:nvSpPr>
            <p:spPr bwMode="auto">
              <a:xfrm>
                <a:off x="7251438" y="3411221"/>
                <a:ext cx="436379" cy="1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lnSpc>
                    <a:spcPct val="90000"/>
                  </a:lnSpc>
                  <a:buClr>
                    <a:prstClr val="black">
                      <a:lumMod val="65000"/>
                      <a:lumOff val="35000"/>
                    </a:prstClr>
                  </a:buClr>
                  <a:buSzPct val="90000"/>
                  <a:tabLst>
                    <a:tab pos="597968" algn="l"/>
                  </a:tabLst>
                  <a:defRPr/>
                </a:pPr>
                <a:r>
                  <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통합</a:t>
                </a: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sp>
          <p:nvSpPr>
            <p:cNvPr id="151" name="직사각형 150">
              <a:extLst>
                <a:ext uri="{FF2B5EF4-FFF2-40B4-BE49-F238E27FC236}">
                  <a16:creationId xmlns:a16="http://schemas.microsoft.com/office/drawing/2014/main" id="{B980C289-F4DD-425D-B08D-F8327EE97162}"/>
                </a:ext>
              </a:extLst>
            </p:cNvPr>
            <p:cNvSpPr/>
            <p:nvPr/>
          </p:nvSpPr>
          <p:spPr>
            <a:xfrm>
              <a:off x="6714229" y="3854736"/>
              <a:ext cx="1439724" cy="21639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TPM</a:t>
              </a:r>
              <a:endParaRPr lang="ko-KR" altLang="en-US"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52" name="그룹 151">
              <a:extLst>
                <a:ext uri="{FF2B5EF4-FFF2-40B4-BE49-F238E27FC236}">
                  <a16:creationId xmlns:a16="http://schemas.microsoft.com/office/drawing/2014/main" id="{0AD7FC83-62DD-4FC9-9689-E0138896DCD2}"/>
                </a:ext>
              </a:extLst>
            </p:cNvPr>
            <p:cNvGrpSpPr/>
            <p:nvPr/>
          </p:nvGrpSpPr>
          <p:grpSpPr>
            <a:xfrm>
              <a:off x="369636" y="2488700"/>
              <a:ext cx="740663" cy="1111057"/>
              <a:chOff x="1074768" y="2723893"/>
              <a:chExt cx="723624" cy="1134609"/>
            </a:xfrm>
          </p:grpSpPr>
          <p:sp>
            <p:nvSpPr>
              <p:cNvPr id="413" name="Rectangle 56">
                <a:extLst>
                  <a:ext uri="{FF2B5EF4-FFF2-40B4-BE49-F238E27FC236}">
                    <a16:creationId xmlns:a16="http://schemas.microsoft.com/office/drawing/2014/main" id="{A11A72B6-8653-40FA-A4A0-51B270942964}"/>
                  </a:ext>
                </a:extLst>
              </p:cNvPr>
              <p:cNvSpPr>
                <a:spLocks noChangeArrowheads="1"/>
              </p:cNvSpPr>
              <p:nvPr/>
            </p:nvSpPr>
            <p:spPr bwMode="auto">
              <a:xfrm>
                <a:off x="1074769" y="2764632"/>
                <a:ext cx="723623" cy="109387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14" name="Rectangle 58">
                <a:extLst>
                  <a:ext uri="{FF2B5EF4-FFF2-40B4-BE49-F238E27FC236}">
                    <a16:creationId xmlns:a16="http://schemas.microsoft.com/office/drawing/2014/main" id="{AEF400BC-E78C-4761-8246-50D9ACE734E2}"/>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고객채널</a:t>
                </a:r>
              </a:p>
            </p:txBody>
          </p:sp>
        </p:grpSp>
        <p:pic>
          <p:nvPicPr>
            <p:cNvPr id="153" name="Picture 12" descr="D:\Documents and Settings\jp\바탕 화면\아이콘 준호대리님작업\png\94.png">
              <a:extLst>
                <a:ext uri="{FF2B5EF4-FFF2-40B4-BE49-F238E27FC236}">
                  <a16:creationId xmlns:a16="http://schemas.microsoft.com/office/drawing/2014/main" id="{4F16B0B9-DFC3-4D03-8DF1-46C0B3D7DE5F}"/>
                </a:ext>
              </a:extLst>
            </p:cNvPr>
            <p:cNvPicPr>
              <a:picLocks noChangeAspect="1" noChangeArrowheads="1"/>
            </p:cNvPicPr>
            <p:nvPr/>
          </p:nvPicPr>
          <p:blipFill>
            <a:blip r:embed="rId4" cstate="print"/>
            <a:srcRect/>
            <a:stretch>
              <a:fillRect/>
            </a:stretch>
          </p:blipFill>
          <p:spPr bwMode="auto">
            <a:xfrm>
              <a:off x="440150" y="3142510"/>
              <a:ext cx="254980" cy="209910"/>
            </a:xfrm>
            <a:prstGeom prst="rect">
              <a:avLst/>
            </a:prstGeom>
            <a:noFill/>
          </p:spPr>
        </p:pic>
        <p:pic>
          <p:nvPicPr>
            <p:cNvPr id="154" name="Picture 10" descr="D:\Documents and Settings\jp\바탕 화면\아이콘 준호대리님작업\png\99.png">
              <a:extLst>
                <a:ext uri="{FF2B5EF4-FFF2-40B4-BE49-F238E27FC236}">
                  <a16:creationId xmlns:a16="http://schemas.microsoft.com/office/drawing/2014/main" id="{E425DF97-7374-450E-B38F-6D5671187497}"/>
                </a:ext>
              </a:extLst>
            </p:cNvPr>
            <p:cNvPicPr>
              <a:picLocks noChangeAspect="1" noChangeArrowheads="1"/>
            </p:cNvPicPr>
            <p:nvPr/>
          </p:nvPicPr>
          <p:blipFill>
            <a:blip r:embed="rId5" cstate="print"/>
            <a:srcRect/>
            <a:stretch>
              <a:fillRect/>
            </a:stretch>
          </p:blipFill>
          <p:spPr bwMode="auto">
            <a:xfrm>
              <a:off x="596756" y="3204000"/>
              <a:ext cx="134015" cy="148420"/>
            </a:xfrm>
            <a:prstGeom prst="rect">
              <a:avLst/>
            </a:prstGeom>
            <a:noFill/>
          </p:spPr>
        </p:pic>
        <p:sp>
          <p:nvSpPr>
            <p:cNvPr id="155" name="AutoShape 119">
              <a:extLst>
                <a:ext uri="{FF2B5EF4-FFF2-40B4-BE49-F238E27FC236}">
                  <a16:creationId xmlns:a16="http://schemas.microsoft.com/office/drawing/2014/main" id="{9F143DD7-36F0-441A-AC9C-6BC99011CDA8}"/>
                </a:ext>
              </a:extLst>
            </p:cNvPr>
            <p:cNvSpPr>
              <a:spLocks noChangeArrowheads="1"/>
            </p:cNvSpPr>
            <p:nvPr/>
          </p:nvSpPr>
          <p:spPr bwMode="auto">
            <a:xfrm>
              <a:off x="757460" y="3182355"/>
              <a:ext cx="305860" cy="102313"/>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인터넷</a:t>
              </a:r>
            </a:p>
          </p:txBody>
        </p:sp>
        <p:sp>
          <p:nvSpPr>
            <p:cNvPr id="156" name="AutoShape 119">
              <a:extLst>
                <a:ext uri="{FF2B5EF4-FFF2-40B4-BE49-F238E27FC236}">
                  <a16:creationId xmlns:a16="http://schemas.microsoft.com/office/drawing/2014/main" id="{0CB99BA0-033D-4CFE-B0D9-B8ADD78A8ADD}"/>
                </a:ext>
              </a:extLst>
            </p:cNvPr>
            <p:cNvSpPr>
              <a:spLocks noChangeArrowheads="1"/>
            </p:cNvSpPr>
            <p:nvPr/>
          </p:nvSpPr>
          <p:spPr bwMode="auto">
            <a:xfrm>
              <a:off x="532442" y="3436451"/>
              <a:ext cx="438585" cy="102313"/>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 ● ● ●</a:t>
              </a:r>
            </a:p>
          </p:txBody>
        </p:sp>
        <p:grpSp>
          <p:nvGrpSpPr>
            <p:cNvPr id="157" name="그룹 156">
              <a:extLst>
                <a:ext uri="{FF2B5EF4-FFF2-40B4-BE49-F238E27FC236}">
                  <a16:creationId xmlns:a16="http://schemas.microsoft.com/office/drawing/2014/main" id="{2CD77924-B309-4C83-9811-74F0E202AFC9}"/>
                </a:ext>
              </a:extLst>
            </p:cNvPr>
            <p:cNvGrpSpPr/>
            <p:nvPr/>
          </p:nvGrpSpPr>
          <p:grpSpPr>
            <a:xfrm>
              <a:off x="369636" y="3753499"/>
              <a:ext cx="740663" cy="626246"/>
              <a:chOff x="271686" y="3214930"/>
              <a:chExt cx="756363" cy="639521"/>
            </a:xfrm>
          </p:grpSpPr>
          <p:grpSp>
            <p:nvGrpSpPr>
              <p:cNvPr id="407" name="그룹 406">
                <a:extLst>
                  <a:ext uri="{FF2B5EF4-FFF2-40B4-BE49-F238E27FC236}">
                    <a16:creationId xmlns:a16="http://schemas.microsoft.com/office/drawing/2014/main" id="{824A3CC4-664B-4CA0-96FD-1D94B2280EDE}"/>
                  </a:ext>
                </a:extLst>
              </p:cNvPr>
              <p:cNvGrpSpPr/>
              <p:nvPr/>
            </p:nvGrpSpPr>
            <p:grpSpPr>
              <a:xfrm>
                <a:off x="271686" y="3214930"/>
                <a:ext cx="756363" cy="639521"/>
                <a:chOff x="1074768" y="2723893"/>
                <a:chExt cx="723624" cy="639521"/>
              </a:xfrm>
            </p:grpSpPr>
            <p:sp>
              <p:nvSpPr>
                <p:cNvPr id="411" name="Rectangle 56">
                  <a:extLst>
                    <a:ext uri="{FF2B5EF4-FFF2-40B4-BE49-F238E27FC236}">
                      <a16:creationId xmlns:a16="http://schemas.microsoft.com/office/drawing/2014/main" id="{67169F60-B626-4A1A-AFB5-C31D69838A5C}"/>
                    </a:ext>
                  </a:extLst>
                </p:cNvPr>
                <p:cNvSpPr>
                  <a:spLocks noChangeArrowheads="1"/>
                </p:cNvSpPr>
                <p:nvPr/>
              </p:nvSpPr>
              <p:spPr bwMode="auto">
                <a:xfrm>
                  <a:off x="1074769" y="2764634"/>
                  <a:ext cx="723623" cy="59878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12" name="Rectangle 58">
                  <a:extLst>
                    <a:ext uri="{FF2B5EF4-FFF2-40B4-BE49-F238E27FC236}">
                      <a16:creationId xmlns:a16="http://schemas.microsoft.com/office/drawing/2014/main" id="{45DFFC84-EE17-4643-A108-CC47E610EB65}"/>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고객센터</a:t>
                  </a:r>
                </a:p>
              </p:txBody>
            </p:sp>
          </p:grpSp>
          <p:grpSp>
            <p:nvGrpSpPr>
              <p:cNvPr id="408" name="그룹 407">
                <a:extLst>
                  <a:ext uri="{FF2B5EF4-FFF2-40B4-BE49-F238E27FC236}">
                    <a16:creationId xmlns:a16="http://schemas.microsoft.com/office/drawing/2014/main" id="{87212977-3A68-4EA5-B06E-745A80F68B56}"/>
                  </a:ext>
                </a:extLst>
              </p:cNvPr>
              <p:cNvGrpSpPr/>
              <p:nvPr/>
            </p:nvGrpSpPr>
            <p:grpSpPr>
              <a:xfrm>
                <a:off x="343488" y="3497440"/>
                <a:ext cx="612758" cy="299860"/>
                <a:chOff x="367316" y="3592396"/>
                <a:chExt cx="612758" cy="299860"/>
              </a:xfrm>
            </p:grpSpPr>
            <p:pic>
              <p:nvPicPr>
                <p:cNvPr id="409" name="Picture 23" descr="C:\Documents and Settings\Administrator\바탕 화면\아이콘\444-01.png">
                  <a:extLst>
                    <a:ext uri="{FF2B5EF4-FFF2-40B4-BE49-F238E27FC236}">
                      <a16:creationId xmlns:a16="http://schemas.microsoft.com/office/drawing/2014/main" id="{E9FF2C61-470A-407F-8FB4-B481C31493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316" y="3592396"/>
                  <a:ext cx="213140" cy="299860"/>
                </a:xfrm>
                <a:prstGeom prst="rect">
                  <a:avLst/>
                </a:prstGeom>
                <a:noFill/>
                <a:extLst>
                  <a:ext uri="{909E8E84-426E-40DD-AFC4-6F175D3DCCD1}">
                    <a14:hiddenFill xmlns:a14="http://schemas.microsoft.com/office/drawing/2010/main">
                      <a:solidFill>
                        <a:srgbClr val="FFFFFF"/>
                      </a:solidFill>
                    </a14:hiddenFill>
                  </a:ext>
                </a:extLst>
              </p:spPr>
            </p:pic>
            <p:sp>
              <p:nvSpPr>
                <p:cNvPr id="410" name="AutoShape 119">
                  <a:extLst>
                    <a:ext uri="{FF2B5EF4-FFF2-40B4-BE49-F238E27FC236}">
                      <a16:creationId xmlns:a16="http://schemas.microsoft.com/office/drawing/2014/main" id="{5EC36AD2-7F4B-45D9-874D-D0275753D7EB}"/>
                    </a:ext>
                  </a:extLst>
                </p:cNvPr>
                <p:cNvSpPr>
                  <a:spLocks noChangeArrowheads="1"/>
                </p:cNvSpPr>
                <p:nvPr/>
              </p:nvSpPr>
              <p:spPr bwMode="auto">
                <a:xfrm>
                  <a:off x="667730" y="3690085"/>
                  <a:ext cx="312344"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콜센터</a:t>
                  </a:r>
                  <a:endPar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grpSp>
        </p:grpSp>
        <p:grpSp>
          <p:nvGrpSpPr>
            <p:cNvPr id="158" name="그룹 157">
              <a:extLst>
                <a:ext uri="{FF2B5EF4-FFF2-40B4-BE49-F238E27FC236}">
                  <a16:creationId xmlns:a16="http://schemas.microsoft.com/office/drawing/2014/main" id="{F7E9C502-C20C-4F3C-AB7C-62935DEEE8B7}"/>
                </a:ext>
              </a:extLst>
            </p:cNvPr>
            <p:cNvGrpSpPr/>
            <p:nvPr/>
          </p:nvGrpSpPr>
          <p:grpSpPr>
            <a:xfrm>
              <a:off x="369636" y="4533486"/>
              <a:ext cx="740663" cy="626246"/>
              <a:chOff x="271686" y="3948355"/>
              <a:chExt cx="756363" cy="639521"/>
            </a:xfrm>
          </p:grpSpPr>
          <p:grpSp>
            <p:nvGrpSpPr>
              <p:cNvPr id="401" name="그룹 400">
                <a:extLst>
                  <a:ext uri="{FF2B5EF4-FFF2-40B4-BE49-F238E27FC236}">
                    <a16:creationId xmlns:a16="http://schemas.microsoft.com/office/drawing/2014/main" id="{ADF09E89-1E02-446F-96C0-476FB8013413}"/>
                  </a:ext>
                </a:extLst>
              </p:cNvPr>
              <p:cNvGrpSpPr/>
              <p:nvPr/>
            </p:nvGrpSpPr>
            <p:grpSpPr>
              <a:xfrm>
                <a:off x="271686" y="3948355"/>
                <a:ext cx="756363" cy="639521"/>
                <a:chOff x="1074768" y="2723893"/>
                <a:chExt cx="723624" cy="639521"/>
              </a:xfrm>
            </p:grpSpPr>
            <p:sp>
              <p:nvSpPr>
                <p:cNvPr id="405" name="Rectangle 56">
                  <a:extLst>
                    <a:ext uri="{FF2B5EF4-FFF2-40B4-BE49-F238E27FC236}">
                      <a16:creationId xmlns:a16="http://schemas.microsoft.com/office/drawing/2014/main" id="{365213F2-08D1-42C0-9CD7-069F04A16398}"/>
                    </a:ext>
                  </a:extLst>
                </p:cNvPr>
                <p:cNvSpPr>
                  <a:spLocks noChangeArrowheads="1"/>
                </p:cNvSpPr>
                <p:nvPr/>
              </p:nvSpPr>
              <p:spPr bwMode="auto">
                <a:xfrm>
                  <a:off x="1074769" y="2764634"/>
                  <a:ext cx="723623" cy="59878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06" name="Rectangle 58">
                  <a:extLst>
                    <a:ext uri="{FF2B5EF4-FFF2-40B4-BE49-F238E27FC236}">
                      <a16:creationId xmlns:a16="http://schemas.microsoft.com/office/drawing/2014/main" id="{2D414585-AF87-4FDA-9899-B02A28241056}"/>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내부 채널</a:t>
                  </a:r>
                </a:p>
              </p:txBody>
            </p:sp>
          </p:grpSp>
          <p:grpSp>
            <p:nvGrpSpPr>
              <p:cNvPr id="402" name="그룹 401">
                <a:extLst>
                  <a:ext uri="{FF2B5EF4-FFF2-40B4-BE49-F238E27FC236}">
                    <a16:creationId xmlns:a16="http://schemas.microsoft.com/office/drawing/2014/main" id="{E724F0DD-8572-4E5E-B63D-66EBD577586A}"/>
                  </a:ext>
                </a:extLst>
              </p:cNvPr>
              <p:cNvGrpSpPr/>
              <p:nvPr/>
            </p:nvGrpSpPr>
            <p:grpSpPr>
              <a:xfrm>
                <a:off x="331158" y="4309723"/>
                <a:ext cx="637418" cy="160720"/>
                <a:chOff x="338173" y="4309723"/>
                <a:chExt cx="637418" cy="160720"/>
              </a:xfrm>
            </p:grpSpPr>
            <p:sp>
              <p:nvSpPr>
                <p:cNvPr id="403" name="AutoShape 119">
                  <a:extLst>
                    <a:ext uri="{FF2B5EF4-FFF2-40B4-BE49-F238E27FC236}">
                      <a16:creationId xmlns:a16="http://schemas.microsoft.com/office/drawing/2014/main" id="{C6E6C492-8883-43FE-A531-F97D1E4AE76D}"/>
                    </a:ext>
                  </a:extLst>
                </p:cNvPr>
                <p:cNvSpPr>
                  <a:spLocks noChangeArrowheads="1"/>
                </p:cNvSpPr>
                <p:nvPr/>
              </p:nvSpPr>
              <p:spPr bwMode="auto">
                <a:xfrm>
                  <a:off x="575593" y="4337842"/>
                  <a:ext cx="399998"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업무화면</a:t>
                  </a:r>
                </a:p>
              </p:txBody>
            </p:sp>
            <p:pic>
              <p:nvPicPr>
                <p:cNvPr id="404" name="Picture 12" descr="D:\Documents and Settings\jp\바탕 화면\아이콘 준호대리님작업\png\94.png">
                  <a:extLst>
                    <a:ext uri="{FF2B5EF4-FFF2-40B4-BE49-F238E27FC236}">
                      <a16:creationId xmlns:a16="http://schemas.microsoft.com/office/drawing/2014/main" id="{9ADAB702-8B59-4194-8441-2F07D2F7B360}"/>
                    </a:ext>
                  </a:extLst>
                </p:cNvPr>
                <p:cNvPicPr>
                  <a:picLocks noChangeAspect="1" noChangeArrowheads="1"/>
                </p:cNvPicPr>
                <p:nvPr/>
              </p:nvPicPr>
              <p:blipFill>
                <a:blip r:embed="rId4" cstate="print"/>
                <a:srcRect/>
                <a:stretch>
                  <a:fillRect/>
                </a:stretch>
              </p:blipFill>
              <p:spPr bwMode="auto">
                <a:xfrm>
                  <a:off x="338173" y="4309723"/>
                  <a:ext cx="195228" cy="160720"/>
                </a:xfrm>
                <a:prstGeom prst="rect">
                  <a:avLst/>
                </a:prstGeom>
                <a:noFill/>
              </p:spPr>
            </p:pic>
          </p:grpSp>
        </p:grpSp>
        <p:grpSp>
          <p:nvGrpSpPr>
            <p:cNvPr id="159" name="그룹 158">
              <a:extLst>
                <a:ext uri="{FF2B5EF4-FFF2-40B4-BE49-F238E27FC236}">
                  <a16:creationId xmlns:a16="http://schemas.microsoft.com/office/drawing/2014/main" id="{52A9A6E1-B6BD-4BE8-9B3D-B4F7891608B8}"/>
                </a:ext>
              </a:extLst>
            </p:cNvPr>
            <p:cNvGrpSpPr/>
            <p:nvPr/>
          </p:nvGrpSpPr>
          <p:grpSpPr>
            <a:xfrm>
              <a:off x="8799133" y="2605830"/>
              <a:ext cx="754484" cy="691661"/>
              <a:chOff x="8860886" y="1989635"/>
              <a:chExt cx="770477" cy="706322"/>
            </a:xfrm>
          </p:grpSpPr>
          <p:sp>
            <p:nvSpPr>
              <p:cNvPr id="398" name="Rectangle 56">
                <a:extLst>
                  <a:ext uri="{FF2B5EF4-FFF2-40B4-BE49-F238E27FC236}">
                    <a16:creationId xmlns:a16="http://schemas.microsoft.com/office/drawing/2014/main" id="{C6EACF94-BD94-4ABD-AC18-FBA0C4352FC0}"/>
                  </a:ext>
                </a:extLst>
              </p:cNvPr>
              <p:cNvSpPr>
                <a:spLocks noChangeArrowheads="1"/>
              </p:cNvSpPr>
              <p:nvPr/>
            </p:nvSpPr>
            <p:spPr bwMode="auto">
              <a:xfrm>
                <a:off x="8860886" y="1989635"/>
                <a:ext cx="770477" cy="706322"/>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국내매매</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p>
            </p:txBody>
          </p:sp>
          <p:sp>
            <p:nvSpPr>
              <p:cNvPr id="399" name="직사각형 398">
                <a:extLst>
                  <a:ext uri="{FF2B5EF4-FFF2-40B4-BE49-F238E27FC236}">
                    <a16:creationId xmlns:a16="http://schemas.microsoft.com/office/drawing/2014/main" id="{3A953140-4895-4E9E-B099-93A5975E8FDA}"/>
                  </a:ext>
                </a:extLst>
              </p:cNvPr>
              <p:cNvSpPr>
                <a:spLocks noChangeArrowheads="1"/>
              </p:cNvSpPr>
              <p:nvPr/>
            </p:nvSpPr>
            <p:spPr bwMode="auto">
              <a:xfrm>
                <a:off x="8896883" y="2231034"/>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주문</a:t>
                </a:r>
              </a:p>
            </p:txBody>
          </p:sp>
          <p:sp>
            <p:nvSpPr>
              <p:cNvPr id="400" name="직사각형 399">
                <a:extLst>
                  <a:ext uri="{FF2B5EF4-FFF2-40B4-BE49-F238E27FC236}">
                    <a16:creationId xmlns:a16="http://schemas.microsoft.com/office/drawing/2014/main" id="{C42D208C-C4F7-4D1B-86E4-9E3DF25276C3}"/>
                  </a:ext>
                </a:extLst>
              </p:cNvPr>
              <p:cNvSpPr>
                <a:spLocks noChangeArrowheads="1"/>
              </p:cNvSpPr>
              <p:nvPr/>
            </p:nvSpPr>
            <p:spPr bwMode="auto">
              <a:xfrm>
                <a:off x="8896883" y="2459149"/>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체결</a:t>
                </a:r>
              </a:p>
            </p:txBody>
          </p:sp>
        </p:grpSp>
        <p:cxnSp>
          <p:nvCxnSpPr>
            <p:cNvPr id="160" name="연결선: 꺾임 143">
              <a:extLst>
                <a:ext uri="{FF2B5EF4-FFF2-40B4-BE49-F238E27FC236}">
                  <a16:creationId xmlns:a16="http://schemas.microsoft.com/office/drawing/2014/main" id="{27C3B0A2-1CE0-4C05-93F2-C4F5A4790E43}"/>
                </a:ext>
              </a:extLst>
            </p:cNvPr>
            <p:cNvCxnSpPr>
              <a:cxnSpLocks/>
              <a:stCxn id="413" idx="3"/>
              <a:endCxn id="419" idx="1"/>
            </p:cNvCxnSpPr>
            <p:nvPr/>
          </p:nvCxnSpPr>
          <p:spPr>
            <a:xfrm>
              <a:off x="1110299" y="3064176"/>
              <a:ext cx="405682" cy="546044"/>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1" name="연결선: 꺾임 143">
              <a:extLst>
                <a:ext uri="{FF2B5EF4-FFF2-40B4-BE49-F238E27FC236}">
                  <a16:creationId xmlns:a16="http://schemas.microsoft.com/office/drawing/2014/main" id="{04A9E08D-6E6F-4337-A8D6-CBE0F33F2423}"/>
                </a:ext>
              </a:extLst>
            </p:cNvPr>
            <p:cNvCxnSpPr>
              <a:cxnSpLocks/>
              <a:stCxn id="411" idx="3"/>
              <a:endCxn id="419" idx="1"/>
            </p:cNvCxnSpPr>
            <p:nvPr/>
          </p:nvCxnSpPr>
          <p:spPr>
            <a:xfrm flipV="1">
              <a:off x="1110299" y="3610220"/>
              <a:ext cx="405682" cy="476350"/>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연결선: 꺾임 143">
              <a:extLst>
                <a:ext uri="{FF2B5EF4-FFF2-40B4-BE49-F238E27FC236}">
                  <a16:creationId xmlns:a16="http://schemas.microsoft.com/office/drawing/2014/main" id="{A98787F9-53B8-48C1-A1BA-2BE758DEE824}"/>
                </a:ext>
              </a:extLst>
            </p:cNvPr>
            <p:cNvCxnSpPr>
              <a:cxnSpLocks/>
              <a:stCxn id="405" idx="3"/>
              <a:endCxn id="419" idx="1"/>
            </p:cNvCxnSpPr>
            <p:nvPr/>
          </p:nvCxnSpPr>
          <p:spPr>
            <a:xfrm flipV="1">
              <a:off x="1110299" y="3610220"/>
              <a:ext cx="405682" cy="1256337"/>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163" name="직사각형 162">
              <a:extLst>
                <a:ext uri="{FF2B5EF4-FFF2-40B4-BE49-F238E27FC236}">
                  <a16:creationId xmlns:a16="http://schemas.microsoft.com/office/drawing/2014/main" id="{FD536334-E807-442E-A3B3-2D3D20CF36D9}"/>
                </a:ext>
              </a:extLst>
            </p:cNvPr>
            <p:cNvSpPr>
              <a:spLocks/>
            </p:cNvSpPr>
            <p:nvPr/>
          </p:nvSpPr>
          <p:spPr>
            <a:xfrm>
              <a:off x="3513174" y="3139581"/>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64" name="직사각형 163">
              <a:extLst>
                <a:ext uri="{FF2B5EF4-FFF2-40B4-BE49-F238E27FC236}">
                  <a16:creationId xmlns:a16="http://schemas.microsoft.com/office/drawing/2014/main" id="{D408DE6E-F696-48CB-9F0E-93DFC7DE6FA3}"/>
                </a:ext>
              </a:extLst>
            </p:cNvPr>
            <p:cNvSpPr>
              <a:spLocks/>
            </p:cNvSpPr>
            <p:nvPr/>
          </p:nvSpPr>
          <p:spPr>
            <a:xfrm flipH="1">
              <a:off x="6498092" y="3580935"/>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165" name="직선 연결선 164">
              <a:extLst>
                <a:ext uri="{FF2B5EF4-FFF2-40B4-BE49-F238E27FC236}">
                  <a16:creationId xmlns:a16="http://schemas.microsoft.com/office/drawing/2014/main" id="{3795A0B7-3EBA-4937-A93E-FA7D008FEA8B}"/>
                </a:ext>
              </a:extLst>
            </p:cNvPr>
            <p:cNvCxnSpPr>
              <a:cxnSpLocks/>
            </p:cNvCxnSpPr>
            <p:nvPr/>
          </p:nvCxnSpPr>
          <p:spPr>
            <a:xfrm flipV="1">
              <a:off x="6565073" y="3615276"/>
              <a:ext cx="160838"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66" name="그룹 165">
              <a:extLst>
                <a:ext uri="{FF2B5EF4-FFF2-40B4-BE49-F238E27FC236}">
                  <a16:creationId xmlns:a16="http://schemas.microsoft.com/office/drawing/2014/main" id="{2A5C96F8-DAEB-48CC-AE13-3F0E49CC4D00}"/>
                </a:ext>
              </a:extLst>
            </p:cNvPr>
            <p:cNvGrpSpPr/>
            <p:nvPr/>
          </p:nvGrpSpPr>
          <p:grpSpPr>
            <a:xfrm flipH="1">
              <a:off x="8625545" y="4005247"/>
              <a:ext cx="171810" cy="65722"/>
              <a:chOff x="2129580" y="2503802"/>
              <a:chExt cx="175452" cy="67115"/>
            </a:xfrm>
          </p:grpSpPr>
          <p:sp>
            <p:nvSpPr>
              <p:cNvPr id="396" name="직사각형 395">
                <a:extLst>
                  <a:ext uri="{FF2B5EF4-FFF2-40B4-BE49-F238E27FC236}">
                    <a16:creationId xmlns:a16="http://schemas.microsoft.com/office/drawing/2014/main" id="{B3FE2399-4015-44F0-8E41-83E5A7CF83D3}"/>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397" name="직선 연결선 396">
                <a:extLst>
                  <a:ext uri="{FF2B5EF4-FFF2-40B4-BE49-F238E27FC236}">
                    <a16:creationId xmlns:a16="http://schemas.microsoft.com/office/drawing/2014/main" id="{AF3A71B8-4FAE-4C3F-956E-D75425FE252D}"/>
                  </a:ext>
                </a:extLst>
              </p:cNvPr>
              <p:cNvCxnSpPr>
                <a:cxnSpLocks/>
                <a:stCxn id="396" idx="1"/>
              </p:cNvCxnSpPr>
              <p:nvPr/>
            </p:nvCxnSpPr>
            <p:spPr>
              <a:xfrm flipH="1">
                <a:off x="2129580" y="2537360"/>
                <a:ext cx="107052"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D96E9DF-24B7-4E30-A5B5-5ED6FBC59A15}"/>
                </a:ext>
              </a:extLst>
            </p:cNvPr>
            <p:cNvGrpSpPr/>
            <p:nvPr/>
          </p:nvGrpSpPr>
          <p:grpSpPr>
            <a:xfrm flipH="1">
              <a:off x="8627323" y="2918801"/>
              <a:ext cx="171810" cy="65722"/>
              <a:chOff x="2129580" y="2503802"/>
              <a:chExt cx="175452" cy="67115"/>
            </a:xfrm>
          </p:grpSpPr>
          <p:sp>
            <p:nvSpPr>
              <p:cNvPr id="394" name="직사각형 393">
                <a:extLst>
                  <a:ext uri="{FF2B5EF4-FFF2-40B4-BE49-F238E27FC236}">
                    <a16:creationId xmlns:a16="http://schemas.microsoft.com/office/drawing/2014/main" id="{9EC02C03-6201-4E02-AE76-52470706C48F}"/>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395" name="직선 연결선 394">
                <a:extLst>
                  <a:ext uri="{FF2B5EF4-FFF2-40B4-BE49-F238E27FC236}">
                    <a16:creationId xmlns:a16="http://schemas.microsoft.com/office/drawing/2014/main" id="{82AE5117-CB68-401E-BF1C-99B0F97A7A62}"/>
                  </a:ext>
                </a:extLst>
              </p:cNvPr>
              <p:cNvCxnSpPr>
                <a:cxnSpLocks/>
                <a:stCxn id="394" idx="1"/>
              </p:cNvCxnSpPr>
              <p:nvPr/>
            </p:nvCxnSpPr>
            <p:spPr>
              <a:xfrm flipH="1">
                <a:off x="2129580" y="2537360"/>
                <a:ext cx="107052"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168" name="연결선: 꺾임 167">
              <a:extLst>
                <a:ext uri="{FF2B5EF4-FFF2-40B4-BE49-F238E27FC236}">
                  <a16:creationId xmlns:a16="http://schemas.microsoft.com/office/drawing/2014/main" id="{E7FBD745-7336-4512-BA1D-955904F33AFA}"/>
                </a:ext>
              </a:extLst>
            </p:cNvPr>
            <p:cNvCxnSpPr>
              <a:cxnSpLocks/>
              <a:stCxn id="149" idx="3"/>
              <a:endCxn id="138" idx="1"/>
            </p:cNvCxnSpPr>
            <p:nvPr/>
          </p:nvCxnSpPr>
          <p:spPr>
            <a:xfrm flipV="1">
              <a:off x="8218646" y="3461862"/>
              <a:ext cx="166400" cy="137996"/>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69" name="그룹 168">
              <a:extLst>
                <a:ext uri="{FF2B5EF4-FFF2-40B4-BE49-F238E27FC236}">
                  <a16:creationId xmlns:a16="http://schemas.microsoft.com/office/drawing/2014/main" id="{1AB53077-8A02-4F92-842E-61DF0E4736DB}"/>
                </a:ext>
              </a:extLst>
            </p:cNvPr>
            <p:cNvGrpSpPr/>
            <p:nvPr/>
          </p:nvGrpSpPr>
          <p:grpSpPr>
            <a:xfrm>
              <a:off x="488402" y="2799947"/>
              <a:ext cx="534928" cy="248275"/>
              <a:chOff x="392969" y="2307478"/>
              <a:chExt cx="546267" cy="253538"/>
            </a:xfrm>
          </p:grpSpPr>
          <p:sp>
            <p:nvSpPr>
              <p:cNvPr id="392" name="AutoShape 119">
                <a:extLst>
                  <a:ext uri="{FF2B5EF4-FFF2-40B4-BE49-F238E27FC236}">
                    <a16:creationId xmlns:a16="http://schemas.microsoft.com/office/drawing/2014/main" id="{B5F6C572-BE76-4EC5-98A6-642EFCEA3D21}"/>
                  </a:ext>
                </a:extLst>
              </p:cNvPr>
              <p:cNvSpPr>
                <a:spLocks noChangeArrowheads="1"/>
              </p:cNvSpPr>
              <p:nvPr/>
            </p:nvSpPr>
            <p:spPr bwMode="auto">
              <a:xfrm>
                <a:off x="626892" y="2382006"/>
                <a:ext cx="312344"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모바일</a:t>
                </a:r>
                <a:endPar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pic>
            <p:nvPicPr>
              <p:cNvPr id="393" name="Picture 2" descr="D:\모스트비주얼\pds\아이콘 작업\아이폰.png">
                <a:extLst>
                  <a:ext uri="{FF2B5EF4-FFF2-40B4-BE49-F238E27FC236}">
                    <a16:creationId xmlns:a16="http://schemas.microsoft.com/office/drawing/2014/main" id="{CF472B03-8E09-4DD6-BD51-7C082B0B617B}"/>
                  </a:ext>
                </a:extLst>
              </p:cNvPr>
              <p:cNvPicPr>
                <a:picLocks noChangeAspect="1" noChangeArrowheads="1"/>
              </p:cNvPicPr>
              <p:nvPr/>
            </p:nvPicPr>
            <p:blipFill>
              <a:blip r:embed="rId7" cstate="print">
                <a:lum/>
              </a:blip>
              <a:srcRect/>
              <a:stretch>
                <a:fillRect/>
              </a:stretch>
            </p:blipFill>
            <p:spPr bwMode="auto">
              <a:xfrm>
                <a:off x="392969" y="2307478"/>
                <a:ext cx="142812" cy="253538"/>
              </a:xfrm>
              <a:prstGeom prst="rect">
                <a:avLst/>
              </a:prstGeom>
              <a:noFill/>
              <a:ln w="9525">
                <a:noFill/>
                <a:miter lim="800000"/>
                <a:headEnd/>
                <a:tailEnd/>
              </a:ln>
            </p:spPr>
          </p:pic>
        </p:grpSp>
        <p:cxnSp>
          <p:nvCxnSpPr>
            <p:cNvPr id="170" name="연결선: 꺾임 169">
              <a:extLst>
                <a:ext uri="{FF2B5EF4-FFF2-40B4-BE49-F238E27FC236}">
                  <a16:creationId xmlns:a16="http://schemas.microsoft.com/office/drawing/2014/main" id="{29DFB7FC-B5B4-4C20-AE03-A39B51DFE424}"/>
                </a:ext>
              </a:extLst>
            </p:cNvPr>
            <p:cNvCxnSpPr>
              <a:cxnSpLocks/>
              <a:stCxn id="149" idx="2"/>
              <a:endCxn id="128" idx="0"/>
            </p:cNvCxnSpPr>
            <p:nvPr/>
          </p:nvCxnSpPr>
          <p:spPr>
            <a:xfrm rot="5400000">
              <a:off x="7349818" y="4249008"/>
              <a:ext cx="186413" cy="2503"/>
            </a:xfrm>
            <a:prstGeom prst="bentConnector3">
              <a:avLst>
                <a:gd name="adj1" fmla="val 50000"/>
              </a:avLst>
            </a:prstGeom>
            <a:noFill/>
            <a:ln w="6350" cap="flat" cmpd="sng" algn="ctr">
              <a:solidFill>
                <a:schemeClr val="accent3">
                  <a:lumMod val="75000"/>
                </a:schemeClr>
              </a:solidFill>
              <a:prstDash val="solid"/>
            </a:ln>
            <a:effectLst/>
          </p:spPr>
        </p:cxnSp>
        <p:grpSp>
          <p:nvGrpSpPr>
            <p:cNvPr id="171" name="그룹 170">
              <a:extLst>
                <a:ext uri="{FF2B5EF4-FFF2-40B4-BE49-F238E27FC236}">
                  <a16:creationId xmlns:a16="http://schemas.microsoft.com/office/drawing/2014/main" id="{52FC49D6-CF51-42AC-BE44-BD993F2A6E27}"/>
                </a:ext>
              </a:extLst>
            </p:cNvPr>
            <p:cNvGrpSpPr/>
            <p:nvPr/>
          </p:nvGrpSpPr>
          <p:grpSpPr>
            <a:xfrm>
              <a:off x="6732776" y="3342551"/>
              <a:ext cx="1396174" cy="461246"/>
              <a:chOff x="1833319" y="5916336"/>
              <a:chExt cx="1539347" cy="356397"/>
            </a:xfrm>
          </p:grpSpPr>
          <p:grpSp>
            <p:nvGrpSpPr>
              <p:cNvPr id="385" name="그룹 384">
                <a:extLst>
                  <a:ext uri="{FF2B5EF4-FFF2-40B4-BE49-F238E27FC236}">
                    <a16:creationId xmlns:a16="http://schemas.microsoft.com/office/drawing/2014/main" id="{7397893D-EDD4-43B3-8D3F-09959DBC2D09}"/>
                  </a:ext>
                </a:extLst>
              </p:cNvPr>
              <p:cNvGrpSpPr/>
              <p:nvPr/>
            </p:nvGrpSpPr>
            <p:grpSpPr>
              <a:xfrm>
                <a:off x="1833319" y="5916336"/>
                <a:ext cx="1539347" cy="354143"/>
                <a:chOff x="-2182097" y="4294502"/>
                <a:chExt cx="1539347" cy="347348"/>
              </a:xfrm>
            </p:grpSpPr>
            <p:sp>
              <p:nvSpPr>
                <p:cNvPr id="387" name="Freeform 274" descr="1">
                  <a:extLst>
                    <a:ext uri="{FF2B5EF4-FFF2-40B4-BE49-F238E27FC236}">
                      <a16:creationId xmlns:a16="http://schemas.microsoft.com/office/drawing/2014/main" id="{9CBCB884-47B5-4A3B-A39E-ACD38A1BAC9F}"/>
                    </a:ext>
                  </a:extLst>
                </p:cNvPr>
                <p:cNvSpPr>
                  <a:spLocks/>
                </p:cNvSpPr>
                <p:nvPr/>
              </p:nvSpPr>
              <p:spPr bwMode="auto">
                <a:xfrm>
                  <a:off x="-2182097" y="4441295"/>
                  <a:ext cx="1539347" cy="20055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28" h="454">
                      <a:moveTo>
                        <a:pt x="0" y="454"/>
                      </a:moveTo>
                      <a:lnTo>
                        <a:pt x="0" y="0"/>
                      </a:lnTo>
                      <a:lnTo>
                        <a:pt x="114" y="0"/>
                      </a:lnTo>
                      <a:lnTo>
                        <a:pt x="114" y="114"/>
                      </a:lnTo>
                      <a:lnTo>
                        <a:pt x="454" y="114"/>
                      </a:lnTo>
                      <a:lnTo>
                        <a:pt x="454" y="0"/>
                      </a:lnTo>
                      <a:lnTo>
                        <a:pt x="567" y="0"/>
                      </a:lnTo>
                      <a:lnTo>
                        <a:pt x="567" y="114"/>
                      </a:lnTo>
                      <a:lnTo>
                        <a:pt x="907" y="114"/>
                      </a:lnTo>
                      <a:lnTo>
                        <a:pt x="907" y="0"/>
                      </a:lnTo>
                      <a:lnTo>
                        <a:pt x="1021" y="0"/>
                      </a:lnTo>
                      <a:lnTo>
                        <a:pt x="1021" y="114"/>
                      </a:lnTo>
                      <a:lnTo>
                        <a:pt x="1361" y="114"/>
                      </a:lnTo>
                      <a:lnTo>
                        <a:pt x="1361" y="0"/>
                      </a:lnTo>
                      <a:lnTo>
                        <a:pt x="1474" y="0"/>
                      </a:lnTo>
                      <a:lnTo>
                        <a:pt x="1474" y="114"/>
                      </a:lnTo>
                      <a:lnTo>
                        <a:pt x="1815" y="114"/>
                      </a:lnTo>
                      <a:lnTo>
                        <a:pt x="1815" y="0"/>
                      </a:lnTo>
                      <a:lnTo>
                        <a:pt x="1928" y="0"/>
                      </a:lnTo>
                      <a:lnTo>
                        <a:pt x="1928" y="454"/>
                      </a:lnTo>
                      <a:lnTo>
                        <a:pt x="0" y="454"/>
                      </a:lnTo>
                      <a:close/>
                    </a:path>
                  </a:pathLst>
                </a:custGeom>
                <a:solidFill>
                  <a:schemeClr val="accent6">
                    <a:lumMod val="60000"/>
                    <a:lumOff val="4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endPar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88" name="Freeform 281" descr="박스2">
                  <a:extLst>
                    <a:ext uri="{FF2B5EF4-FFF2-40B4-BE49-F238E27FC236}">
                      <a16:creationId xmlns:a16="http://schemas.microsoft.com/office/drawing/2014/main" id="{240B95C6-DF4E-4E81-A898-308DBE585D89}"/>
                    </a:ext>
                  </a:extLst>
                </p:cNvPr>
                <p:cNvSpPr>
                  <a:spLocks/>
                </p:cNvSpPr>
                <p:nvPr/>
              </p:nvSpPr>
              <p:spPr bwMode="auto">
                <a:xfrm>
                  <a:off x="-2106177" y="4297415"/>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1</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89" name="Freeform 281" descr="박스2">
                  <a:extLst>
                    <a:ext uri="{FF2B5EF4-FFF2-40B4-BE49-F238E27FC236}">
                      <a16:creationId xmlns:a16="http://schemas.microsoft.com/office/drawing/2014/main" id="{5FB71AD9-C117-40DC-8E2C-1098F3DD84CF}"/>
                    </a:ext>
                  </a:extLst>
                </p:cNvPr>
                <p:cNvSpPr>
                  <a:spLocks/>
                </p:cNvSpPr>
                <p:nvPr/>
              </p:nvSpPr>
              <p:spPr bwMode="auto">
                <a:xfrm>
                  <a:off x="-1756571" y="4294502"/>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bg2">
                    <a:lumMod val="9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2</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90" name="Freeform 281" descr="박스2">
                  <a:extLst>
                    <a:ext uri="{FF2B5EF4-FFF2-40B4-BE49-F238E27FC236}">
                      <a16:creationId xmlns:a16="http://schemas.microsoft.com/office/drawing/2014/main" id="{FB504F79-E325-449C-9D53-F5638DAC69FE}"/>
                    </a:ext>
                  </a:extLst>
                </p:cNvPr>
                <p:cNvSpPr>
                  <a:spLocks/>
                </p:cNvSpPr>
                <p:nvPr/>
              </p:nvSpPr>
              <p:spPr bwMode="auto">
                <a:xfrm>
                  <a:off x="-1383701" y="4296524"/>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4">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3</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91" name="Freeform 281" descr="박스2">
                  <a:extLst>
                    <a:ext uri="{FF2B5EF4-FFF2-40B4-BE49-F238E27FC236}">
                      <a16:creationId xmlns:a16="http://schemas.microsoft.com/office/drawing/2014/main" id="{BBF4AB5C-6B6D-46E5-A375-D7ADBDB7C92A}"/>
                    </a:ext>
                  </a:extLst>
                </p:cNvPr>
                <p:cNvSpPr>
                  <a:spLocks/>
                </p:cNvSpPr>
                <p:nvPr/>
              </p:nvSpPr>
              <p:spPr bwMode="auto">
                <a:xfrm>
                  <a:off x="-1024853" y="4296524"/>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5">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386" name="직사각형 385">
                <a:extLst>
                  <a:ext uri="{FF2B5EF4-FFF2-40B4-BE49-F238E27FC236}">
                    <a16:creationId xmlns:a16="http://schemas.microsoft.com/office/drawing/2014/main" id="{4A5CDCFD-5132-44DB-B915-47B027132549}"/>
                  </a:ext>
                </a:extLst>
              </p:cNvPr>
              <p:cNvSpPr>
                <a:spLocks noChangeArrowheads="1"/>
              </p:cNvSpPr>
              <p:nvPr/>
            </p:nvSpPr>
            <p:spPr bwMode="auto">
              <a:xfrm>
                <a:off x="2223275" y="6099646"/>
                <a:ext cx="675153" cy="173087"/>
              </a:xfrm>
              <a:prstGeom prst="rect">
                <a:avLst/>
              </a:prstGeom>
              <a:noFill/>
              <a:ln w="6350">
                <a:noFill/>
              </a:ln>
            </p:spPr>
            <p:txBody>
              <a:bodyPr wrap="square" lIns="0" tIns="0" rIns="0" bIns="0" rtlCol="0" anchor="ctr">
                <a:noAutofit/>
              </a:bodyPr>
              <a:lstStyle/>
              <a:p>
                <a:pPr lvl="1" algn="ctr" defTabSz="678480">
                  <a:buClr>
                    <a:prstClr val="black">
                      <a:lumMod val="65000"/>
                      <a:lumOff val="35000"/>
                    </a:prstClr>
                  </a:buClr>
                  <a:buSzPct val="90000"/>
                </a:pPr>
                <a:r>
                  <a:rPr lang="en-US" altLang="ko-KR"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Framework</a:t>
                </a:r>
                <a:endParaRPr lang="ko-KR" altLang="en-US"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172" name="직사각형 171">
              <a:extLst>
                <a:ext uri="{FF2B5EF4-FFF2-40B4-BE49-F238E27FC236}">
                  <a16:creationId xmlns:a16="http://schemas.microsoft.com/office/drawing/2014/main" id="{29A260BB-9B60-4FA1-B09F-70B076C74A20}"/>
                </a:ext>
              </a:extLst>
            </p:cNvPr>
            <p:cNvSpPr/>
            <p:nvPr/>
          </p:nvSpPr>
          <p:spPr>
            <a:xfrm>
              <a:off x="5097403" y="4996455"/>
              <a:ext cx="1076274" cy="1049269"/>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DBMS(PostgreSQL)</a:t>
              </a:r>
            </a:p>
          </p:txBody>
        </p:sp>
        <p:grpSp>
          <p:nvGrpSpPr>
            <p:cNvPr id="173" name="그룹 172">
              <a:extLst>
                <a:ext uri="{FF2B5EF4-FFF2-40B4-BE49-F238E27FC236}">
                  <a16:creationId xmlns:a16="http://schemas.microsoft.com/office/drawing/2014/main" id="{E94B7960-4167-41F1-889F-75B5A1CC423E}"/>
                </a:ext>
              </a:extLst>
            </p:cNvPr>
            <p:cNvGrpSpPr/>
            <p:nvPr/>
          </p:nvGrpSpPr>
          <p:grpSpPr>
            <a:xfrm>
              <a:off x="3784754" y="5138202"/>
              <a:ext cx="1088041" cy="714742"/>
              <a:chOff x="4058654" y="5665105"/>
              <a:chExt cx="1199616" cy="788036"/>
            </a:xfrm>
          </p:grpSpPr>
          <p:sp>
            <p:nvSpPr>
              <p:cNvPr id="372" name="직사각형 371">
                <a:extLst>
                  <a:ext uri="{FF2B5EF4-FFF2-40B4-BE49-F238E27FC236}">
                    <a16:creationId xmlns:a16="http://schemas.microsoft.com/office/drawing/2014/main" id="{8CFB66A0-F2B1-4803-B027-03C531AF72FE}"/>
                  </a:ext>
                </a:extLst>
              </p:cNvPr>
              <p:cNvSpPr/>
              <p:nvPr/>
            </p:nvSpPr>
            <p:spPr>
              <a:xfrm>
                <a:off x="4058654" y="5665105"/>
                <a:ext cx="1199616" cy="788036"/>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In-Memory(NoSQL)</a:t>
                </a:r>
              </a:p>
            </p:txBody>
          </p:sp>
          <p:grpSp>
            <p:nvGrpSpPr>
              <p:cNvPr id="373" name="그룹 372">
                <a:extLst>
                  <a:ext uri="{FF2B5EF4-FFF2-40B4-BE49-F238E27FC236}">
                    <a16:creationId xmlns:a16="http://schemas.microsoft.com/office/drawing/2014/main" id="{C3324A3A-85CF-4418-8F83-DADA981A9D33}"/>
                  </a:ext>
                </a:extLst>
              </p:cNvPr>
              <p:cNvGrpSpPr/>
              <p:nvPr/>
            </p:nvGrpSpPr>
            <p:grpSpPr>
              <a:xfrm>
                <a:off x="4202822" y="5946702"/>
                <a:ext cx="878988" cy="419874"/>
                <a:chOff x="4499901" y="3604268"/>
                <a:chExt cx="618621" cy="252318"/>
              </a:xfrm>
            </p:grpSpPr>
            <p:pic>
              <p:nvPicPr>
                <p:cNvPr id="374" name="Picture 8" descr="Apache Ignite vs Redis - GridGain Systems">
                  <a:extLst>
                    <a:ext uri="{FF2B5EF4-FFF2-40B4-BE49-F238E27FC236}">
                      <a16:creationId xmlns:a16="http://schemas.microsoft.com/office/drawing/2014/main" id="{AB16289D-5D54-465B-807B-8E9BCD5A717D}"/>
                    </a:ext>
                  </a:extLst>
                </p:cNvPr>
                <p:cNvPicPr>
                  <a:picLocks noChangeAspect="1" noChangeArrowheads="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499901" y="3604268"/>
                  <a:ext cx="618621" cy="252318"/>
                </a:xfrm>
                <a:prstGeom prst="rect">
                  <a:avLst/>
                </a:prstGeom>
                <a:noFill/>
                <a:extLst>
                  <a:ext uri="{909E8E84-426E-40DD-AFC4-6F175D3DCCD1}">
                    <a14:hiddenFill xmlns:a14="http://schemas.microsoft.com/office/drawing/2010/main">
                      <a:solidFill>
                        <a:srgbClr val="FFFFFF"/>
                      </a:solidFill>
                    </a14:hiddenFill>
                  </a:ext>
                </a:extLst>
              </p:spPr>
            </p:pic>
            <p:sp>
              <p:nvSpPr>
                <p:cNvPr id="375" name="순서도: 자기 디스크 374">
                  <a:extLst>
                    <a:ext uri="{FF2B5EF4-FFF2-40B4-BE49-F238E27FC236}">
                      <a16:creationId xmlns:a16="http://schemas.microsoft.com/office/drawing/2014/main" id="{2FF5F325-5522-4CE5-8297-3BFB0686B14B}"/>
                    </a:ext>
                  </a:extLst>
                </p:cNvPr>
                <p:cNvSpPr/>
                <p:nvPr/>
              </p:nvSpPr>
              <p:spPr>
                <a:xfrm>
                  <a:off x="4556146" y="3615513"/>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6" name="타원 375">
                  <a:extLst>
                    <a:ext uri="{FF2B5EF4-FFF2-40B4-BE49-F238E27FC236}">
                      <a16:creationId xmlns:a16="http://schemas.microsoft.com/office/drawing/2014/main" id="{E64DCDFD-A071-4878-AAF8-7612614B3611}"/>
                    </a:ext>
                  </a:extLst>
                </p:cNvPr>
                <p:cNvSpPr/>
                <p:nvPr/>
              </p:nvSpPr>
              <p:spPr>
                <a:xfrm>
                  <a:off x="4562707" y="3619002"/>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7" name="AutoShape 114">
                  <a:extLst>
                    <a:ext uri="{FF2B5EF4-FFF2-40B4-BE49-F238E27FC236}">
                      <a16:creationId xmlns:a16="http://schemas.microsoft.com/office/drawing/2014/main" id="{3B4A4951-6593-4541-99E7-9D4AACFC9AD4}"/>
                    </a:ext>
                  </a:extLst>
                </p:cNvPr>
                <p:cNvSpPr>
                  <a:spLocks noChangeArrowheads="1"/>
                </p:cNvSpPr>
                <p:nvPr/>
              </p:nvSpPr>
              <p:spPr bwMode="auto">
                <a:xfrm>
                  <a:off x="4576469" y="3667827"/>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78" name="순서도: 자기 디스크 377">
                  <a:extLst>
                    <a:ext uri="{FF2B5EF4-FFF2-40B4-BE49-F238E27FC236}">
                      <a16:creationId xmlns:a16="http://schemas.microsoft.com/office/drawing/2014/main" id="{798E0AE5-BF7F-4F9B-A817-E647F6A37EF8}"/>
                    </a:ext>
                  </a:extLst>
                </p:cNvPr>
                <p:cNvSpPr/>
                <p:nvPr/>
              </p:nvSpPr>
              <p:spPr>
                <a:xfrm>
                  <a:off x="4629537" y="3639631"/>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9" name="타원 378">
                  <a:extLst>
                    <a:ext uri="{FF2B5EF4-FFF2-40B4-BE49-F238E27FC236}">
                      <a16:creationId xmlns:a16="http://schemas.microsoft.com/office/drawing/2014/main" id="{4524CE1F-BD7B-4DDE-B379-1A294F3F73D2}"/>
                    </a:ext>
                  </a:extLst>
                </p:cNvPr>
                <p:cNvSpPr/>
                <p:nvPr/>
              </p:nvSpPr>
              <p:spPr>
                <a:xfrm>
                  <a:off x="4636098" y="3643120"/>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0" name="AutoShape 114">
                  <a:extLst>
                    <a:ext uri="{FF2B5EF4-FFF2-40B4-BE49-F238E27FC236}">
                      <a16:creationId xmlns:a16="http://schemas.microsoft.com/office/drawing/2014/main" id="{5710A23A-ADDC-4210-AADE-531FA2782402}"/>
                    </a:ext>
                  </a:extLst>
                </p:cNvPr>
                <p:cNvSpPr>
                  <a:spLocks noChangeArrowheads="1"/>
                </p:cNvSpPr>
                <p:nvPr/>
              </p:nvSpPr>
              <p:spPr bwMode="auto">
                <a:xfrm>
                  <a:off x="4649861" y="3691943"/>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81" name="순서도: 자기 디스크 380">
                  <a:extLst>
                    <a:ext uri="{FF2B5EF4-FFF2-40B4-BE49-F238E27FC236}">
                      <a16:creationId xmlns:a16="http://schemas.microsoft.com/office/drawing/2014/main" id="{728E8245-FB6C-4FC8-B5C8-9387A5912FA6}"/>
                    </a:ext>
                  </a:extLst>
                </p:cNvPr>
                <p:cNvSpPr/>
                <p:nvPr/>
              </p:nvSpPr>
              <p:spPr>
                <a:xfrm>
                  <a:off x="4702928" y="3663748"/>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2" name="타원 381">
                  <a:extLst>
                    <a:ext uri="{FF2B5EF4-FFF2-40B4-BE49-F238E27FC236}">
                      <a16:creationId xmlns:a16="http://schemas.microsoft.com/office/drawing/2014/main" id="{8C464903-7216-4EAA-84B4-FD9A4DF85C6A}"/>
                    </a:ext>
                  </a:extLst>
                </p:cNvPr>
                <p:cNvSpPr/>
                <p:nvPr/>
              </p:nvSpPr>
              <p:spPr>
                <a:xfrm>
                  <a:off x="4709489" y="3667237"/>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3" name="AutoShape 114">
                  <a:extLst>
                    <a:ext uri="{FF2B5EF4-FFF2-40B4-BE49-F238E27FC236}">
                      <a16:creationId xmlns:a16="http://schemas.microsoft.com/office/drawing/2014/main" id="{F126B2B8-D10F-4C5A-9E16-DA29914A15B3}"/>
                    </a:ext>
                  </a:extLst>
                </p:cNvPr>
                <p:cNvSpPr>
                  <a:spLocks noChangeArrowheads="1"/>
                </p:cNvSpPr>
                <p:nvPr/>
              </p:nvSpPr>
              <p:spPr bwMode="auto">
                <a:xfrm>
                  <a:off x="4723251" y="3716061"/>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84" name="모서리가 둥근 직사각형 16">
                  <a:extLst>
                    <a:ext uri="{FF2B5EF4-FFF2-40B4-BE49-F238E27FC236}">
                      <a16:creationId xmlns:a16="http://schemas.microsoft.com/office/drawing/2014/main" id="{D6FBD74C-A04A-445A-81F2-777CFD7B0692}"/>
                    </a:ext>
                  </a:extLst>
                </p:cNvPr>
                <p:cNvSpPr/>
                <p:nvPr/>
              </p:nvSpPr>
              <p:spPr bwMode="auto">
                <a:xfrm>
                  <a:off x="4730485" y="3746315"/>
                  <a:ext cx="292546" cy="57790"/>
                </a:xfrm>
                <a:prstGeom prst="rect">
                  <a:avLst/>
                </a:prstGeom>
                <a:noFill/>
                <a:ln w="25400" cap="flat" cmpd="sng" algn="ctr">
                  <a:noFill/>
                  <a:prstDash val="solid"/>
                </a:ln>
                <a:effectLst/>
              </p:spPr>
              <p:txBody>
                <a:bodyPr wrap="square" lIns="0" tIns="0" rIns="0" bIns="0" rtlCol="0" anchor="ctr">
                  <a:noAutofit/>
                </a:bodyPr>
                <a:lstStyle/>
                <a:p>
                  <a:pPr lvl="1" indent="-46639" algn="ctr" defTabSz="678480">
                    <a:buClr>
                      <a:prstClr val="black">
                        <a:lumMod val="65000"/>
                        <a:lumOff val="35000"/>
                      </a:prstClr>
                    </a:buClr>
                    <a:buSzPct val="90000"/>
                    <a:tabLst>
                      <a:tab pos="597968" algn="l"/>
                    </a:tabLst>
                    <a:defRPr/>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IMDG</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grpSp>
        <p:cxnSp>
          <p:nvCxnSpPr>
            <p:cNvPr id="174" name="연결선: 꺾임 39">
              <a:extLst>
                <a:ext uri="{FF2B5EF4-FFF2-40B4-BE49-F238E27FC236}">
                  <a16:creationId xmlns:a16="http://schemas.microsoft.com/office/drawing/2014/main" id="{679212D6-FFEC-4270-AD5A-09A42BBB12B4}"/>
                </a:ext>
              </a:extLst>
            </p:cNvPr>
            <p:cNvCxnSpPr>
              <a:cxnSpLocks/>
              <a:stCxn id="372" idx="3"/>
              <a:endCxn id="366" idx="1"/>
            </p:cNvCxnSpPr>
            <p:nvPr/>
          </p:nvCxnSpPr>
          <p:spPr>
            <a:xfrm flipV="1">
              <a:off x="4872795" y="5348707"/>
              <a:ext cx="499802" cy="146865"/>
            </a:xfrm>
            <a:prstGeom prst="curvedConnector3">
              <a:avLst/>
            </a:prstGeom>
            <a:noFill/>
            <a:ln w="3175" cap="flat" cmpd="sng" algn="ctr">
              <a:solidFill>
                <a:srgbClr val="FF00FF"/>
              </a:solidFill>
              <a:prstDash val="solid"/>
              <a:tailEnd type="triangle" w="sm" len="sm"/>
            </a:ln>
            <a:effectLst/>
          </p:spPr>
        </p:cxnSp>
        <p:sp>
          <p:nvSpPr>
            <p:cNvPr id="175" name="TextBox 174">
              <a:extLst>
                <a:ext uri="{FF2B5EF4-FFF2-40B4-BE49-F238E27FC236}">
                  <a16:creationId xmlns:a16="http://schemas.microsoft.com/office/drawing/2014/main" id="{987BC16C-4ADD-41C8-AA65-A5DA89192B6E}"/>
                </a:ext>
              </a:extLst>
            </p:cNvPr>
            <p:cNvSpPr txBox="1"/>
            <p:nvPr/>
          </p:nvSpPr>
          <p:spPr>
            <a:xfrm>
              <a:off x="4911688" y="5289462"/>
              <a:ext cx="175659"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76" name="그룹 175">
              <a:extLst>
                <a:ext uri="{FF2B5EF4-FFF2-40B4-BE49-F238E27FC236}">
                  <a16:creationId xmlns:a16="http://schemas.microsoft.com/office/drawing/2014/main" id="{01BD0200-C127-45C1-8799-0E95E72F4B1F}"/>
                </a:ext>
              </a:extLst>
            </p:cNvPr>
            <p:cNvGrpSpPr/>
            <p:nvPr/>
          </p:nvGrpSpPr>
          <p:grpSpPr>
            <a:xfrm>
              <a:off x="5369403" y="5236296"/>
              <a:ext cx="544383" cy="776773"/>
              <a:chOff x="5521206" y="4360210"/>
              <a:chExt cx="600208" cy="856428"/>
            </a:xfrm>
          </p:grpSpPr>
          <p:pic>
            <p:nvPicPr>
              <p:cNvPr id="366" name="Picture 35" descr="\\10.250.177.62\###   개별 제안팀   ###\### Design Library ###\900. 개인폴더\916.박  성\DB\DB_01.png">
                <a:extLst>
                  <a:ext uri="{FF2B5EF4-FFF2-40B4-BE49-F238E27FC236}">
                    <a16:creationId xmlns:a16="http://schemas.microsoft.com/office/drawing/2014/main" id="{43458FEB-B7BC-42DE-A238-66D94517649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728" y="4360210"/>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Text Box 65">
                <a:extLst>
                  <a:ext uri="{FF2B5EF4-FFF2-40B4-BE49-F238E27FC236}">
                    <a16:creationId xmlns:a16="http://schemas.microsoft.com/office/drawing/2014/main" id="{448BABB3-7F3C-4090-82B3-83E0C773D3FB}"/>
                  </a:ext>
                </a:extLst>
              </p:cNvPr>
              <p:cNvSpPr txBox="1">
                <a:spLocks noChangeArrowheads="1"/>
              </p:cNvSpPr>
              <p:nvPr/>
            </p:nvSpPr>
            <p:spPr bwMode="auto">
              <a:xfrm>
                <a:off x="5591888" y="4445524"/>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DBMS1</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pic>
            <p:nvPicPr>
              <p:cNvPr id="368" name="Picture 35" descr="\\10.250.177.62\###   개별 제안팀   ###\### Design Library ###\900. 개인폴더\916.박  성\DB\DB_01.png">
                <a:extLst>
                  <a:ext uri="{FF2B5EF4-FFF2-40B4-BE49-F238E27FC236}">
                    <a16:creationId xmlns:a16="http://schemas.microsoft.com/office/drawing/2014/main" id="{DA51BC47-25D6-4A44-911E-7F7155B5B49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521206" y="4662469"/>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 name="Text Box 65">
                <a:extLst>
                  <a:ext uri="{FF2B5EF4-FFF2-40B4-BE49-F238E27FC236}">
                    <a16:creationId xmlns:a16="http://schemas.microsoft.com/office/drawing/2014/main" id="{3DD1FA3C-9423-481A-980A-847177E6F683}"/>
                  </a:ext>
                </a:extLst>
              </p:cNvPr>
              <p:cNvSpPr txBox="1">
                <a:spLocks noChangeArrowheads="1"/>
              </p:cNvSpPr>
              <p:nvPr/>
            </p:nvSpPr>
            <p:spPr bwMode="auto">
              <a:xfrm>
                <a:off x="5593563" y="4737823"/>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DBMS2</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pic>
            <p:nvPicPr>
              <p:cNvPr id="370" name="Picture 35" descr="\\10.250.177.62\###   개별 제안팀   ###\### Design Library ###\900. 개인폴더\916.박  성\DB\DB_01.png">
                <a:extLst>
                  <a:ext uri="{FF2B5EF4-FFF2-40B4-BE49-F238E27FC236}">
                    <a16:creationId xmlns:a16="http://schemas.microsoft.com/office/drawing/2014/main" id="{A479BD86-FED8-4154-9A2D-C76E1E075A5B}"/>
                  </a:ext>
                </a:extLst>
              </p:cNvPr>
              <p:cNvPicPr>
                <a:picLocks noChangeAspect="1" noChangeArrowheads="1"/>
              </p:cNvPicPr>
              <p:nvPr/>
            </p:nvPicPr>
            <p:blipFill>
              <a:blip r:embed="rId11" cstate="print">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524727" y="4968763"/>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 name="Text Box 65">
                <a:extLst>
                  <a:ext uri="{FF2B5EF4-FFF2-40B4-BE49-F238E27FC236}">
                    <a16:creationId xmlns:a16="http://schemas.microsoft.com/office/drawing/2014/main" id="{A4B29BAF-4900-4680-83FF-6CCAEA96A026}"/>
                  </a:ext>
                </a:extLst>
              </p:cNvPr>
              <p:cNvSpPr txBox="1">
                <a:spLocks noChangeArrowheads="1"/>
              </p:cNvSpPr>
              <p:nvPr/>
            </p:nvSpPr>
            <p:spPr bwMode="auto">
              <a:xfrm>
                <a:off x="5578250" y="5047412"/>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cxnSp>
          <p:nvCxnSpPr>
            <p:cNvPr id="177" name="연결선: 꺾임 396">
              <a:extLst>
                <a:ext uri="{FF2B5EF4-FFF2-40B4-BE49-F238E27FC236}">
                  <a16:creationId xmlns:a16="http://schemas.microsoft.com/office/drawing/2014/main" id="{71BB044B-3323-4DCA-A314-48FC7B615909}"/>
                </a:ext>
              </a:extLst>
            </p:cNvPr>
            <p:cNvCxnSpPr>
              <a:cxnSpLocks/>
              <a:stCxn id="372" idx="3"/>
              <a:endCxn id="368" idx="1"/>
            </p:cNvCxnSpPr>
            <p:nvPr/>
          </p:nvCxnSpPr>
          <p:spPr>
            <a:xfrm>
              <a:off x="4872795" y="5495573"/>
              <a:ext cx="496608" cy="127281"/>
            </a:xfrm>
            <a:prstGeom prst="curvedConnector3">
              <a:avLst/>
            </a:prstGeom>
            <a:noFill/>
            <a:ln w="3175" cap="flat" cmpd="sng" algn="ctr">
              <a:solidFill>
                <a:srgbClr val="FF00FF"/>
              </a:solidFill>
              <a:prstDash val="solid"/>
              <a:tailEnd type="triangle" w="sm" len="sm"/>
            </a:ln>
            <a:effectLst/>
          </p:spPr>
        </p:cxnSp>
        <p:cxnSp>
          <p:nvCxnSpPr>
            <p:cNvPr id="178" name="연결선: 꺾임 401">
              <a:extLst>
                <a:ext uri="{FF2B5EF4-FFF2-40B4-BE49-F238E27FC236}">
                  <a16:creationId xmlns:a16="http://schemas.microsoft.com/office/drawing/2014/main" id="{D45E2E8F-C1F6-4A6E-AEED-E680ABF86BF2}"/>
                </a:ext>
              </a:extLst>
            </p:cNvPr>
            <p:cNvCxnSpPr>
              <a:cxnSpLocks/>
              <a:stCxn id="372" idx="3"/>
              <a:endCxn id="370" idx="1"/>
            </p:cNvCxnSpPr>
            <p:nvPr/>
          </p:nvCxnSpPr>
          <p:spPr>
            <a:xfrm>
              <a:off x="4872795" y="5495573"/>
              <a:ext cx="499801" cy="405087"/>
            </a:xfrm>
            <a:prstGeom prst="curvedConnector3">
              <a:avLst/>
            </a:prstGeom>
            <a:noFill/>
            <a:ln w="3175" cap="flat" cmpd="sng" algn="ctr">
              <a:solidFill>
                <a:srgbClr val="FF00FF"/>
              </a:solidFill>
              <a:prstDash val="solid"/>
              <a:tailEnd type="triangle" w="sm" len="sm"/>
            </a:ln>
            <a:effectLst/>
          </p:spPr>
        </p:cxnSp>
        <p:grpSp>
          <p:nvGrpSpPr>
            <p:cNvPr id="179" name="그룹 178">
              <a:extLst>
                <a:ext uri="{FF2B5EF4-FFF2-40B4-BE49-F238E27FC236}">
                  <a16:creationId xmlns:a16="http://schemas.microsoft.com/office/drawing/2014/main" id="{91F852D5-CA36-443B-8D0F-1A38278F3EE9}"/>
                </a:ext>
              </a:extLst>
            </p:cNvPr>
            <p:cNvGrpSpPr/>
            <p:nvPr/>
          </p:nvGrpSpPr>
          <p:grpSpPr>
            <a:xfrm>
              <a:off x="4038651" y="3383427"/>
              <a:ext cx="2076625" cy="1443935"/>
              <a:chOff x="4495647" y="2589108"/>
              <a:chExt cx="2289575" cy="1592005"/>
            </a:xfrm>
          </p:grpSpPr>
          <p:sp>
            <p:nvSpPr>
              <p:cNvPr id="328" name="직사각형 327">
                <a:extLst>
                  <a:ext uri="{FF2B5EF4-FFF2-40B4-BE49-F238E27FC236}">
                    <a16:creationId xmlns:a16="http://schemas.microsoft.com/office/drawing/2014/main" id="{BD973469-FAC7-4F40-8C03-0E2838C307D5}"/>
                  </a:ext>
                </a:extLst>
              </p:cNvPr>
              <p:cNvSpPr/>
              <p:nvPr/>
            </p:nvSpPr>
            <p:spPr>
              <a:xfrm>
                <a:off x="4495647" y="2589108"/>
                <a:ext cx="2066539" cy="1554026"/>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공모주청약시스템</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a:t>
                </a:r>
              </a:p>
            </p:txBody>
          </p:sp>
          <p:sp>
            <p:nvSpPr>
              <p:cNvPr id="330" name="직사각형 329">
                <a:extLst>
                  <a:ext uri="{FF2B5EF4-FFF2-40B4-BE49-F238E27FC236}">
                    <a16:creationId xmlns:a16="http://schemas.microsoft.com/office/drawing/2014/main" id="{F6C6FBB8-E1D2-4F21-8D40-4A7F3AB2C78F}"/>
                  </a:ext>
                </a:extLst>
              </p:cNvPr>
              <p:cNvSpPr/>
              <p:nvPr/>
            </p:nvSpPr>
            <p:spPr>
              <a:xfrm>
                <a:off x="4626620" y="2887296"/>
                <a:ext cx="402375" cy="1158826"/>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a:t>
                </a:r>
              </a:p>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G/W</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332" name="연결선: 꺾임 331">
                <a:extLst>
                  <a:ext uri="{FF2B5EF4-FFF2-40B4-BE49-F238E27FC236}">
                    <a16:creationId xmlns:a16="http://schemas.microsoft.com/office/drawing/2014/main" id="{71A42988-2549-4D28-AE24-FB8D55A4524D}"/>
                  </a:ext>
                </a:extLst>
              </p:cNvPr>
              <p:cNvCxnSpPr>
                <a:cxnSpLocks/>
                <a:stCxn id="330" idx="3"/>
                <a:endCxn id="360" idx="1"/>
              </p:cNvCxnSpPr>
              <p:nvPr/>
            </p:nvCxnSpPr>
            <p:spPr>
              <a:xfrm flipV="1">
                <a:off x="5028995" y="3133531"/>
                <a:ext cx="631506" cy="333178"/>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33" name="연결선: 꺾임 332">
                <a:extLst>
                  <a:ext uri="{FF2B5EF4-FFF2-40B4-BE49-F238E27FC236}">
                    <a16:creationId xmlns:a16="http://schemas.microsoft.com/office/drawing/2014/main" id="{D4ECF268-29B3-4DF9-8723-9BC7107BD1A2}"/>
                  </a:ext>
                </a:extLst>
              </p:cNvPr>
              <p:cNvCxnSpPr>
                <a:cxnSpLocks/>
                <a:stCxn id="330" idx="3"/>
                <a:endCxn id="354" idx="1"/>
              </p:cNvCxnSpPr>
              <p:nvPr/>
            </p:nvCxnSpPr>
            <p:spPr>
              <a:xfrm>
                <a:off x="5028995" y="3466709"/>
                <a:ext cx="614716" cy="102564"/>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8852918F-25D9-4D6C-AA3E-92CEDE59E433}"/>
                  </a:ext>
                </a:extLst>
              </p:cNvPr>
              <p:cNvSpPr txBox="1"/>
              <p:nvPr/>
            </p:nvSpPr>
            <p:spPr>
              <a:xfrm>
                <a:off x="5172205" y="3229338"/>
                <a:ext cx="336728" cy="199455"/>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Rest</a:t>
                </a:r>
              </a:p>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(HTTP)</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335" name="연결선: 꺾임 334">
                <a:extLst>
                  <a:ext uri="{FF2B5EF4-FFF2-40B4-BE49-F238E27FC236}">
                    <a16:creationId xmlns:a16="http://schemas.microsoft.com/office/drawing/2014/main" id="{50DC5A05-84AF-41E6-A915-EAFE9A0892E5}"/>
                  </a:ext>
                </a:extLst>
              </p:cNvPr>
              <p:cNvCxnSpPr>
                <a:cxnSpLocks/>
                <a:stCxn id="361" idx="3"/>
                <a:endCxn id="135" idx="1"/>
              </p:cNvCxnSpPr>
              <p:nvPr/>
            </p:nvCxnSpPr>
            <p:spPr>
              <a:xfrm>
                <a:off x="6246448" y="3138189"/>
                <a:ext cx="538774" cy="178341"/>
              </a:xfrm>
              <a:prstGeom prst="bentConnector3">
                <a:avLst>
                  <a:gd name="adj1" fmla="val 50000"/>
                </a:avLst>
              </a:prstGeom>
              <a:grpFill/>
              <a:ln w="6350">
                <a:solidFill>
                  <a:schemeClr val="tx1">
                    <a:lumMod val="50000"/>
                    <a:lumOff val="50000"/>
                  </a:schemeClr>
                </a:solidFill>
                <a:tailEnd type="none" w="med" len="med"/>
              </a:ln>
              <a:effectLst/>
            </p:spPr>
          </p:cxnSp>
          <p:cxnSp>
            <p:nvCxnSpPr>
              <p:cNvPr id="336" name="연결선: 꺾임 335">
                <a:extLst>
                  <a:ext uri="{FF2B5EF4-FFF2-40B4-BE49-F238E27FC236}">
                    <a16:creationId xmlns:a16="http://schemas.microsoft.com/office/drawing/2014/main" id="{C524EB5F-753C-4B74-B5E5-AD0F374179B4}"/>
                  </a:ext>
                </a:extLst>
              </p:cNvPr>
              <p:cNvCxnSpPr>
                <a:cxnSpLocks/>
                <a:stCxn id="353" idx="3"/>
                <a:endCxn id="135" idx="1"/>
              </p:cNvCxnSpPr>
              <p:nvPr/>
            </p:nvCxnSpPr>
            <p:spPr>
              <a:xfrm flipV="1">
                <a:off x="6244239" y="3316530"/>
                <a:ext cx="540983" cy="244376"/>
              </a:xfrm>
              <a:prstGeom prst="bentConnector3">
                <a:avLst>
                  <a:gd name="adj1" fmla="val 50000"/>
                </a:avLst>
              </a:prstGeom>
              <a:grpFill/>
              <a:ln w="6350">
                <a:solidFill>
                  <a:schemeClr val="tx1">
                    <a:lumMod val="50000"/>
                    <a:lumOff val="50000"/>
                  </a:schemeClr>
                </a:solidFill>
                <a:tailEnd type="none" w="med" len="med"/>
              </a:ln>
              <a:effectLst/>
            </p:spPr>
          </p:cxnSp>
          <p:cxnSp>
            <p:nvCxnSpPr>
              <p:cNvPr id="337" name="연결선: 꺾임 336">
                <a:extLst>
                  <a:ext uri="{FF2B5EF4-FFF2-40B4-BE49-F238E27FC236}">
                    <a16:creationId xmlns:a16="http://schemas.microsoft.com/office/drawing/2014/main" id="{174D73F8-354B-4BB1-B31E-E619C4A201C2}"/>
                  </a:ext>
                </a:extLst>
              </p:cNvPr>
              <p:cNvCxnSpPr>
                <a:cxnSpLocks/>
                <a:stCxn id="330" idx="3"/>
                <a:endCxn id="346" idx="1"/>
              </p:cNvCxnSpPr>
              <p:nvPr/>
            </p:nvCxnSpPr>
            <p:spPr>
              <a:xfrm>
                <a:off x="5028995" y="3466709"/>
                <a:ext cx="624047" cy="507939"/>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338" name="그룹 337">
                <a:extLst>
                  <a:ext uri="{FF2B5EF4-FFF2-40B4-BE49-F238E27FC236}">
                    <a16:creationId xmlns:a16="http://schemas.microsoft.com/office/drawing/2014/main" id="{965D241C-2EC1-407A-AADE-011D14BB6ACC}"/>
                  </a:ext>
                </a:extLst>
              </p:cNvPr>
              <p:cNvGrpSpPr/>
              <p:nvPr/>
            </p:nvGrpSpPr>
            <p:grpSpPr>
              <a:xfrm>
                <a:off x="5637407" y="2887918"/>
                <a:ext cx="626498" cy="1225046"/>
                <a:chOff x="2820116" y="3503509"/>
                <a:chExt cx="626498" cy="1225046"/>
              </a:xfrm>
            </p:grpSpPr>
            <p:grpSp>
              <p:nvGrpSpPr>
                <p:cNvPr id="342" name="그룹 341">
                  <a:extLst>
                    <a:ext uri="{FF2B5EF4-FFF2-40B4-BE49-F238E27FC236}">
                      <a16:creationId xmlns:a16="http://schemas.microsoft.com/office/drawing/2014/main" id="{5A830A90-1543-47B2-B86B-104F1BB16150}"/>
                    </a:ext>
                  </a:extLst>
                </p:cNvPr>
                <p:cNvGrpSpPr/>
                <p:nvPr/>
              </p:nvGrpSpPr>
              <p:grpSpPr>
                <a:xfrm>
                  <a:off x="2836932" y="3503509"/>
                  <a:ext cx="609682" cy="396499"/>
                  <a:chOff x="2836932" y="3503509"/>
                  <a:chExt cx="609682" cy="396499"/>
                </a:xfrm>
              </p:grpSpPr>
              <p:grpSp>
                <p:nvGrpSpPr>
                  <p:cNvPr id="359" name="그룹 358">
                    <a:extLst>
                      <a:ext uri="{FF2B5EF4-FFF2-40B4-BE49-F238E27FC236}">
                        <a16:creationId xmlns:a16="http://schemas.microsoft.com/office/drawing/2014/main" id="{112C1A0D-C770-4434-A713-380DB087E6CA}"/>
                      </a:ext>
                    </a:extLst>
                  </p:cNvPr>
                  <p:cNvGrpSpPr/>
                  <p:nvPr/>
                </p:nvGrpSpPr>
                <p:grpSpPr>
                  <a:xfrm>
                    <a:off x="2836932" y="3503509"/>
                    <a:ext cx="609682" cy="396499"/>
                    <a:chOff x="3406183" y="3659845"/>
                    <a:chExt cx="609682" cy="396499"/>
                  </a:xfrm>
                </p:grpSpPr>
                <p:grpSp>
                  <p:nvGrpSpPr>
                    <p:cNvPr id="362" name="그룹 361">
                      <a:extLst>
                        <a:ext uri="{FF2B5EF4-FFF2-40B4-BE49-F238E27FC236}">
                          <a16:creationId xmlns:a16="http://schemas.microsoft.com/office/drawing/2014/main" id="{63E4FC3D-BFEF-417F-B9D3-EFAC96F3AC6C}"/>
                        </a:ext>
                      </a:extLst>
                    </p:cNvPr>
                    <p:cNvGrpSpPr/>
                    <p:nvPr/>
                  </p:nvGrpSpPr>
                  <p:grpSpPr>
                    <a:xfrm>
                      <a:off x="3406183" y="3659845"/>
                      <a:ext cx="609682" cy="342227"/>
                      <a:chOff x="10314146" y="2377012"/>
                      <a:chExt cx="469980" cy="391625"/>
                    </a:xfrm>
                  </p:grpSpPr>
                  <p:sp>
                    <p:nvSpPr>
                      <p:cNvPr id="364" name="Freeform 274" descr="1">
                        <a:extLst>
                          <a:ext uri="{FF2B5EF4-FFF2-40B4-BE49-F238E27FC236}">
                            <a16:creationId xmlns:a16="http://schemas.microsoft.com/office/drawing/2014/main" id="{FBF99FC9-FE8F-4D5D-980B-E2D23AE35E56}"/>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65" name="Freeform 281" descr="박스2">
                        <a:extLst>
                          <a:ext uri="{FF2B5EF4-FFF2-40B4-BE49-F238E27FC236}">
                            <a16:creationId xmlns:a16="http://schemas.microsoft.com/office/drawing/2014/main" id="{2CE83443-312D-4929-8A3A-33A8D488B352}"/>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1</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63" name="그림 362">
                      <a:extLst>
                        <a:ext uri="{FF2B5EF4-FFF2-40B4-BE49-F238E27FC236}">
                          <a16:creationId xmlns:a16="http://schemas.microsoft.com/office/drawing/2014/main" id="{A0F699C8-2A59-4028-8AA2-9F94BBB1B214}"/>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60" name="직사각형 359">
                    <a:extLst>
                      <a:ext uri="{FF2B5EF4-FFF2-40B4-BE49-F238E27FC236}">
                        <a16:creationId xmlns:a16="http://schemas.microsoft.com/office/drawing/2014/main" id="{07BC4070-29F3-4B5E-97B8-A196AF61BDC1}"/>
                      </a:ext>
                    </a:extLst>
                  </p:cNvPr>
                  <p:cNvSpPr/>
                  <p:nvPr/>
                </p:nvSpPr>
                <p:spPr>
                  <a:xfrm>
                    <a:off x="2843210" y="3677292"/>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61" name="직사각형 360">
                    <a:extLst>
                      <a:ext uri="{FF2B5EF4-FFF2-40B4-BE49-F238E27FC236}">
                        <a16:creationId xmlns:a16="http://schemas.microsoft.com/office/drawing/2014/main" id="{D0528DEF-6451-45CF-9D29-D7C78C4E8731}"/>
                      </a:ext>
                    </a:extLst>
                  </p:cNvPr>
                  <p:cNvSpPr/>
                  <p:nvPr/>
                </p:nvSpPr>
                <p:spPr>
                  <a:xfrm>
                    <a:off x="3315343" y="3681950"/>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nvGrpSpPr>
                <p:cNvPr id="343" name="그룹 342">
                  <a:extLst>
                    <a:ext uri="{FF2B5EF4-FFF2-40B4-BE49-F238E27FC236}">
                      <a16:creationId xmlns:a16="http://schemas.microsoft.com/office/drawing/2014/main" id="{1C377DA8-1075-4040-9400-AD3693BEFF53}"/>
                    </a:ext>
                  </a:extLst>
                </p:cNvPr>
                <p:cNvGrpSpPr/>
                <p:nvPr/>
              </p:nvGrpSpPr>
              <p:grpSpPr>
                <a:xfrm>
                  <a:off x="2826420" y="3923472"/>
                  <a:ext cx="610758" cy="396499"/>
                  <a:chOff x="2826420" y="3923472"/>
                  <a:chExt cx="610758" cy="396499"/>
                </a:xfrm>
              </p:grpSpPr>
              <p:grpSp>
                <p:nvGrpSpPr>
                  <p:cNvPr id="352" name="그룹 351">
                    <a:extLst>
                      <a:ext uri="{FF2B5EF4-FFF2-40B4-BE49-F238E27FC236}">
                        <a16:creationId xmlns:a16="http://schemas.microsoft.com/office/drawing/2014/main" id="{8A61823A-D177-4998-BFC8-D535B938F21D}"/>
                      </a:ext>
                    </a:extLst>
                  </p:cNvPr>
                  <p:cNvGrpSpPr/>
                  <p:nvPr/>
                </p:nvGrpSpPr>
                <p:grpSpPr>
                  <a:xfrm>
                    <a:off x="2827496" y="3923472"/>
                    <a:ext cx="609682" cy="396499"/>
                    <a:chOff x="3406183" y="3659845"/>
                    <a:chExt cx="609682" cy="396499"/>
                  </a:xfrm>
                </p:grpSpPr>
                <p:grpSp>
                  <p:nvGrpSpPr>
                    <p:cNvPr id="355" name="그룹 354">
                      <a:extLst>
                        <a:ext uri="{FF2B5EF4-FFF2-40B4-BE49-F238E27FC236}">
                          <a16:creationId xmlns:a16="http://schemas.microsoft.com/office/drawing/2014/main" id="{D571B2EC-CC7F-40F1-AE86-1F871EA4619D}"/>
                        </a:ext>
                      </a:extLst>
                    </p:cNvPr>
                    <p:cNvGrpSpPr/>
                    <p:nvPr/>
                  </p:nvGrpSpPr>
                  <p:grpSpPr>
                    <a:xfrm>
                      <a:off x="3406183" y="3659845"/>
                      <a:ext cx="609682" cy="342227"/>
                      <a:chOff x="10314146" y="2377012"/>
                      <a:chExt cx="469980" cy="391625"/>
                    </a:xfrm>
                  </p:grpSpPr>
                  <p:sp>
                    <p:nvSpPr>
                      <p:cNvPr id="357" name="Freeform 274" descr="1">
                        <a:extLst>
                          <a:ext uri="{FF2B5EF4-FFF2-40B4-BE49-F238E27FC236}">
                            <a16:creationId xmlns:a16="http://schemas.microsoft.com/office/drawing/2014/main" id="{3251E320-CEE8-40AA-A0B4-349B9F44EE06}"/>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58" name="Freeform 281" descr="박스2">
                        <a:extLst>
                          <a:ext uri="{FF2B5EF4-FFF2-40B4-BE49-F238E27FC236}">
                            <a16:creationId xmlns:a16="http://schemas.microsoft.com/office/drawing/2014/main" id="{408A5D04-4A7B-46D8-905E-0CC9991EC42B}"/>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bg2">
                          <a:lumMod val="9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2</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56" name="그림 355">
                      <a:extLst>
                        <a:ext uri="{FF2B5EF4-FFF2-40B4-BE49-F238E27FC236}">
                          <a16:creationId xmlns:a16="http://schemas.microsoft.com/office/drawing/2014/main" id="{0E50CD59-4E82-4656-B99C-F4F02BFFA3AB}"/>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53" name="직사각형 352">
                    <a:extLst>
                      <a:ext uri="{FF2B5EF4-FFF2-40B4-BE49-F238E27FC236}">
                        <a16:creationId xmlns:a16="http://schemas.microsoft.com/office/drawing/2014/main" id="{25850AF6-CE37-41A9-816E-92980FED2FAD}"/>
                      </a:ext>
                    </a:extLst>
                  </p:cNvPr>
                  <p:cNvSpPr/>
                  <p:nvPr/>
                </p:nvSpPr>
                <p:spPr>
                  <a:xfrm>
                    <a:off x="3313134" y="4104667"/>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54" name="직사각형 353">
                    <a:extLst>
                      <a:ext uri="{FF2B5EF4-FFF2-40B4-BE49-F238E27FC236}">
                        <a16:creationId xmlns:a16="http://schemas.microsoft.com/office/drawing/2014/main" id="{D14C0292-FB1B-4042-8F11-A96DE9B3D8D8}"/>
                      </a:ext>
                    </a:extLst>
                  </p:cNvPr>
                  <p:cNvSpPr/>
                  <p:nvPr/>
                </p:nvSpPr>
                <p:spPr>
                  <a:xfrm>
                    <a:off x="2826420" y="4113034"/>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nvGrpSpPr>
                <p:cNvPr id="344" name="그룹 343">
                  <a:extLst>
                    <a:ext uri="{FF2B5EF4-FFF2-40B4-BE49-F238E27FC236}">
                      <a16:creationId xmlns:a16="http://schemas.microsoft.com/office/drawing/2014/main" id="{74A7DDA6-F600-4522-BAB3-BAA68F74E9CD}"/>
                    </a:ext>
                  </a:extLst>
                </p:cNvPr>
                <p:cNvGrpSpPr/>
                <p:nvPr/>
              </p:nvGrpSpPr>
              <p:grpSpPr>
                <a:xfrm>
                  <a:off x="2820116" y="4332056"/>
                  <a:ext cx="609682" cy="396499"/>
                  <a:chOff x="2820116" y="4332056"/>
                  <a:chExt cx="609682" cy="396499"/>
                </a:xfrm>
              </p:grpSpPr>
              <p:grpSp>
                <p:nvGrpSpPr>
                  <p:cNvPr id="345" name="그룹 344">
                    <a:extLst>
                      <a:ext uri="{FF2B5EF4-FFF2-40B4-BE49-F238E27FC236}">
                        <a16:creationId xmlns:a16="http://schemas.microsoft.com/office/drawing/2014/main" id="{36B23965-F661-4D1C-BBBC-BE33A1664B72}"/>
                      </a:ext>
                    </a:extLst>
                  </p:cNvPr>
                  <p:cNvGrpSpPr/>
                  <p:nvPr/>
                </p:nvGrpSpPr>
                <p:grpSpPr>
                  <a:xfrm>
                    <a:off x="2820116" y="4332056"/>
                    <a:ext cx="609682" cy="396499"/>
                    <a:chOff x="3406183" y="3659845"/>
                    <a:chExt cx="609682" cy="396499"/>
                  </a:xfrm>
                </p:grpSpPr>
                <p:grpSp>
                  <p:nvGrpSpPr>
                    <p:cNvPr id="348" name="그룹 347">
                      <a:extLst>
                        <a:ext uri="{FF2B5EF4-FFF2-40B4-BE49-F238E27FC236}">
                          <a16:creationId xmlns:a16="http://schemas.microsoft.com/office/drawing/2014/main" id="{A76D55ED-974E-4349-9B94-0AAD7D7AB93D}"/>
                        </a:ext>
                      </a:extLst>
                    </p:cNvPr>
                    <p:cNvGrpSpPr/>
                    <p:nvPr/>
                  </p:nvGrpSpPr>
                  <p:grpSpPr>
                    <a:xfrm>
                      <a:off x="3406183" y="3659845"/>
                      <a:ext cx="609682" cy="342227"/>
                      <a:chOff x="10314146" y="2377012"/>
                      <a:chExt cx="469980" cy="391625"/>
                    </a:xfrm>
                  </p:grpSpPr>
                  <p:sp>
                    <p:nvSpPr>
                      <p:cNvPr id="350" name="Freeform 274" descr="1">
                        <a:extLst>
                          <a:ext uri="{FF2B5EF4-FFF2-40B4-BE49-F238E27FC236}">
                            <a16:creationId xmlns:a16="http://schemas.microsoft.com/office/drawing/2014/main" id="{751BB681-BEE3-4616-8F5B-029373EEB6D8}"/>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51" name="Freeform 281" descr="박스2">
                        <a:extLst>
                          <a:ext uri="{FF2B5EF4-FFF2-40B4-BE49-F238E27FC236}">
                            <a16:creationId xmlns:a16="http://schemas.microsoft.com/office/drawing/2014/main" id="{AEFD786C-8A62-49A0-BE7E-9C9273BB3695}"/>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5">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49" name="그림 348">
                      <a:extLst>
                        <a:ext uri="{FF2B5EF4-FFF2-40B4-BE49-F238E27FC236}">
                          <a16:creationId xmlns:a16="http://schemas.microsoft.com/office/drawing/2014/main" id="{4D1E6AF6-058D-4974-A905-3A6C4A39131D}"/>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46" name="직사각형 345">
                    <a:extLst>
                      <a:ext uri="{FF2B5EF4-FFF2-40B4-BE49-F238E27FC236}">
                        <a16:creationId xmlns:a16="http://schemas.microsoft.com/office/drawing/2014/main" id="{1B2C18E0-1D86-4BD8-842F-9FED2C26A5C6}"/>
                      </a:ext>
                    </a:extLst>
                  </p:cNvPr>
                  <p:cNvSpPr/>
                  <p:nvPr/>
                </p:nvSpPr>
                <p:spPr>
                  <a:xfrm>
                    <a:off x="2835751" y="4518409"/>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47" name="직사각형 346">
                    <a:extLst>
                      <a:ext uri="{FF2B5EF4-FFF2-40B4-BE49-F238E27FC236}">
                        <a16:creationId xmlns:a16="http://schemas.microsoft.com/office/drawing/2014/main" id="{72850337-B005-4733-A7E7-B817C08424D8}"/>
                      </a:ext>
                    </a:extLst>
                  </p:cNvPr>
                  <p:cNvSpPr/>
                  <p:nvPr/>
                </p:nvSpPr>
                <p:spPr>
                  <a:xfrm>
                    <a:off x="3307332" y="4518053"/>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cxnSp>
            <p:nvCxnSpPr>
              <p:cNvPr id="339" name="연결선: 꺾임 338">
                <a:extLst>
                  <a:ext uri="{FF2B5EF4-FFF2-40B4-BE49-F238E27FC236}">
                    <a16:creationId xmlns:a16="http://schemas.microsoft.com/office/drawing/2014/main" id="{2127D6D7-BBCF-474E-8C9A-671771245706}"/>
                  </a:ext>
                </a:extLst>
              </p:cNvPr>
              <p:cNvCxnSpPr>
                <a:cxnSpLocks/>
                <a:stCxn id="347" idx="3"/>
                <a:endCxn id="135" idx="1"/>
              </p:cNvCxnSpPr>
              <p:nvPr/>
            </p:nvCxnSpPr>
            <p:spPr>
              <a:xfrm flipV="1">
                <a:off x="6238437" y="3316530"/>
                <a:ext cx="546785" cy="657762"/>
              </a:xfrm>
              <a:prstGeom prst="bentConnector3">
                <a:avLst>
                  <a:gd name="adj1" fmla="val 50000"/>
                </a:avLst>
              </a:prstGeom>
              <a:grpFill/>
              <a:ln w="6350">
                <a:solidFill>
                  <a:schemeClr val="tx1">
                    <a:lumMod val="50000"/>
                    <a:lumOff val="50000"/>
                  </a:schemeClr>
                </a:solidFill>
                <a:tailEnd type="none" w="med" len="med"/>
              </a:ln>
              <a:effectLst/>
            </p:spPr>
          </p:cxnSp>
          <p:sp>
            <p:nvSpPr>
              <p:cNvPr id="340" name="직사각형 339">
                <a:extLst>
                  <a:ext uri="{FF2B5EF4-FFF2-40B4-BE49-F238E27FC236}">
                    <a16:creationId xmlns:a16="http://schemas.microsoft.com/office/drawing/2014/main" id="{9210B452-DDB6-400C-A3C9-4133968D828F}"/>
                  </a:ext>
                </a:extLst>
              </p:cNvPr>
              <p:cNvSpPr>
                <a:spLocks/>
              </p:cNvSpPr>
              <p:nvPr/>
            </p:nvSpPr>
            <p:spPr>
              <a:xfrm flipH="1">
                <a:off x="5071196" y="4110346"/>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6143"/>
                <a:endParaRPr lang="ko-KR" altLang="en-US" sz="1225">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41" name="직사각형 340">
                <a:extLst>
                  <a:ext uri="{FF2B5EF4-FFF2-40B4-BE49-F238E27FC236}">
                    <a16:creationId xmlns:a16="http://schemas.microsoft.com/office/drawing/2014/main" id="{28F0AE90-1DAC-495A-8352-20FF358BA475}"/>
                  </a:ext>
                </a:extLst>
              </p:cNvPr>
              <p:cNvSpPr>
                <a:spLocks/>
              </p:cNvSpPr>
              <p:nvPr/>
            </p:nvSpPr>
            <p:spPr>
              <a:xfrm flipH="1">
                <a:off x="5820680" y="4113998"/>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6143"/>
                <a:endParaRPr lang="ko-KR" altLang="en-US" sz="1225">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grpSp>
        <p:cxnSp>
          <p:nvCxnSpPr>
            <p:cNvPr id="180" name="연결선: 꺾임 179">
              <a:extLst>
                <a:ext uri="{FF2B5EF4-FFF2-40B4-BE49-F238E27FC236}">
                  <a16:creationId xmlns:a16="http://schemas.microsoft.com/office/drawing/2014/main" id="{B31ACAD6-4CEE-4749-99E2-50ED21AC2F58}"/>
                </a:ext>
              </a:extLst>
            </p:cNvPr>
            <p:cNvCxnSpPr>
              <a:cxnSpLocks/>
              <a:stCxn id="141" idx="3"/>
              <a:endCxn id="330" idx="1"/>
            </p:cNvCxnSpPr>
            <p:nvPr/>
          </p:nvCxnSpPr>
          <p:spPr>
            <a:xfrm>
              <a:off x="3581824" y="3609533"/>
              <a:ext cx="575619" cy="569870"/>
            </a:xfrm>
            <a:prstGeom prst="bentConnector3">
              <a:avLst>
                <a:gd name="adj1" fmla="val 50000"/>
              </a:avLst>
            </a:prstGeom>
            <a:noFill/>
            <a:ln w="3175" cap="flat" cmpd="sng" algn="ctr">
              <a:solidFill>
                <a:srgbClr val="00B0F0"/>
              </a:solidFill>
              <a:prstDash val="solid"/>
            </a:ln>
            <a:effectLst/>
          </p:spPr>
        </p:cxnSp>
        <p:cxnSp>
          <p:nvCxnSpPr>
            <p:cNvPr id="181" name="연결선: 꺾임 143">
              <a:extLst>
                <a:ext uri="{FF2B5EF4-FFF2-40B4-BE49-F238E27FC236}">
                  <a16:creationId xmlns:a16="http://schemas.microsoft.com/office/drawing/2014/main" id="{87293426-D205-4828-BA2D-993915C5E408}"/>
                </a:ext>
              </a:extLst>
            </p:cNvPr>
            <p:cNvCxnSpPr>
              <a:cxnSpLocks/>
              <a:stCxn id="340" idx="2"/>
              <a:endCxn id="372" idx="0"/>
            </p:cNvCxnSpPr>
            <p:nvPr/>
          </p:nvCxnSpPr>
          <p:spPr>
            <a:xfrm rot="5400000">
              <a:off x="4303155" y="4849669"/>
              <a:ext cx="314153" cy="262914"/>
            </a:xfrm>
            <a:prstGeom prst="curvedConnector3">
              <a:avLst>
                <a:gd name="adj1" fmla="val 50000"/>
              </a:avLst>
            </a:prstGeom>
            <a:grpFill/>
            <a:ln w="6350">
              <a:solidFill>
                <a:srgbClr val="F8084D"/>
              </a:solidFill>
              <a:headEnd type="triangle" w="sm" len="sm"/>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182" name="연결선: 꺾임 143">
              <a:extLst>
                <a:ext uri="{FF2B5EF4-FFF2-40B4-BE49-F238E27FC236}">
                  <a16:creationId xmlns:a16="http://schemas.microsoft.com/office/drawing/2014/main" id="{986B19B7-4267-4507-A900-354ADF115938}"/>
                </a:ext>
              </a:extLst>
            </p:cNvPr>
            <p:cNvCxnSpPr>
              <a:cxnSpLocks/>
              <a:stCxn id="341" idx="2"/>
              <a:endCxn id="172" idx="0"/>
            </p:cNvCxnSpPr>
            <p:nvPr/>
          </p:nvCxnSpPr>
          <p:spPr>
            <a:xfrm rot="16200000" flipH="1">
              <a:off x="5368954" y="4729870"/>
              <a:ext cx="169094" cy="364076"/>
            </a:xfrm>
            <a:prstGeom prst="curvedConnector3">
              <a:avLst/>
            </a:prstGeom>
            <a:grpFill/>
            <a:ln w="6350">
              <a:solidFill>
                <a:srgbClr val="F8084D"/>
              </a:solidFill>
              <a:headEnd type="triangle" w="sm" len="sm"/>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83" name="그룹 182">
              <a:extLst>
                <a:ext uri="{FF2B5EF4-FFF2-40B4-BE49-F238E27FC236}">
                  <a16:creationId xmlns:a16="http://schemas.microsoft.com/office/drawing/2014/main" id="{E7B9E576-6B5D-46AE-B014-146B88000762}"/>
                </a:ext>
              </a:extLst>
            </p:cNvPr>
            <p:cNvGrpSpPr/>
            <p:nvPr/>
          </p:nvGrpSpPr>
          <p:grpSpPr>
            <a:xfrm>
              <a:off x="3940685" y="2244905"/>
              <a:ext cx="1601337" cy="787796"/>
              <a:chOff x="2817042" y="3643917"/>
              <a:chExt cx="2498092" cy="1003222"/>
            </a:xfrm>
          </p:grpSpPr>
          <p:sp>
            <p:nvSpPr>
              <p:cNvPr id="326" name="TextBox 325">
                <a:extLst>
                  <a:ext uri="{FF2B5EF4-FFF2-40B4-BE49-F238E27FC236}">
                    <a16:creationId xmlns:a16="http://schemas.microsoft.com/office/drawing/2014/main" id="{8E7A0943-EE8B-4A31-AB3C-A14DA40C24DC}"/>
                  </a:ext>
                </a:extLst>
              </p:cNvPr>
              <p:cNvSpPr txBox="1"/>
              <p:nvPr/>
            </p:nvSpPr>
            <p:spPr>
              <a:xfrm>
                <a:off x="2817042" y="3643917"/>
                <a:ext cx="2498092" cy="1003222"/>
              </a:xfrm>
              <a:prstGeom prst="wedgeRectCallout">
                <a:avLst>
                  <a:gd name="adj1" fmla="val -34815"/>
                  <a:gd name="adj2" fmla="val 99192"/>
                </a:avLst>
              </a:pr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27" name="제목 170">
                <a:extLst>
                  <a:ext uri="{FF2B5EF4-FFF2-40B4-BE49-F238E27FC236}">
                    <a16:creationId xmlns:a16="http://schemas.microsoft.com/office/drawing/2014/main" id="{60DD9298-725D-4C2E-8412-FB326B9FFAF6}"/>
                  </a:ext>
                </a:extLst>
              </p:cNvPr>
              <p:cNvSpPr txBox="1">
                <a:spLocks/>
              </p:cNvSpPr>
              <p:nvPr/>
            </p:nvSpPr>
            <p:spPr bwMode="auto">
              <a:xfrm>
                <a:off x="2868037" y="3816199"/>
                <a:ext cx="2425252" cy="658658"/>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Core Hub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부하분산</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플랫폼 비즈니스 대응</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61550" defTabSz="475934" eaLnBrk="0" hangingPunct="0">
                  <a:buSzPct val="80000"/>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탄력적 서버 수평확장성 제공</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SpringBoot</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FWK</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환경</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고속처리를 위한 메모리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DB</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사용</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MSA </a:t>
                </a:r>
                <a:r>
                  <a:rPr lang="ko-KR" altLang="en-US"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 </a:t>
                </a:r>
                <a:r>
                  <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DBMS </a:t>
                </a:r>
                <a:r>
                  <a:rPr lang="ko-KR" altLang="en-US"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및 업무 분리</a:t>
                </a:r>
                <a:endPar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p:txBody>
          </p:sp>
        </p:grpSp>
        <p:grpSp>
          <p:nvGrpSpPr>
            <p:cNvPr id="184" name="그룹 183">
              <a:extLst>
                <a:ext uri="{FF2B5EF4-FFF2-40B4-BE49-F238E27FC236}">
                  <a16:creationId xmlns:a16="http://schemas.microsoft.com/office/drawing/2014/main" id="{6E09BBAF-B6C4-4DEF-887A-D7B58354761B}"/>
                </a:ext>
              </a:extLst>
            </p:cNvPr>
            <p:cNvGrpSpPr/>
            <p:nvPr/>
          </p:nvGrpSpPr>
          <p:grpSpPr>
            <a:xfrm>
              <a:off x="1980486" y="4106946"/>
              <a:ext cx="1650411" cy="507032"/>
              <a:chOff x="2817042" y="3643917"/>
              <a:chExt cx="2574647" cy="551047"/>
            </a:xfrm>
          </p:grpSpPr>
          <p:sp>
            <p:nvSpPr>
              <p:cNvPr id="324" name="TextBox 323">
                <a:extLst>
                  <a:ext uri="{FF2B5EF4-FFF2-40B4-BE49-F238E27FC236}">
                    <a16:creationId xmlns:a16="http://schemas.microsoft.com/office/drawing/2014/main" id="{9F49C581-1A7F-4FF7-B078-706517A0C910}"/>
                  </a:ext>
                </a:extLst>
              </p:cNvPr>
              <p:cNvSpPr txBox="1"/>
              <p:nvPr/>
            </p:nvSpPr>
            <p:spPr>
              <a:xfrm>
                <a:off x="2817042" y="3643917"/>
                <a:ext cx="2574647" cy="551047"/>
              </a:xfrm>
              <a:prstGeom prst="wedgeRectCallout">
                <a:avLst>
                  <a:gd name="adj1" fmla="val 45106"/>
                  <a:gd name="adj2" fmla="val -139573"/>
                </a:avLst>
              </a:pr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25" name="제목 170">
                <a:extLst>
                  <a:ext uri="{FF2B5EF4-FFF2-40B4-BE49-F238E27FC236}">
                    <a16:creationId xmlns:a16="http://schemas.microsoft.com/office/drawing/2014/main" id="{7A1CF51C-9AD7-40E5-8C20-03DB6E350F84}"/>
                  </a:ext>
                </a:extLst>
              </p:cNvPr>
              <p:cNvSpPr txBox="1">
                <a:spLocks/>
              </p:cNvSpPr>
              <p:nvPr/>
            </p:nvSpPr>
            <p:spPr bwMode="auto">
              <a:xfrm>
                <a:off x="2817042" y="3651030"/>
                <a:ext cx="2567100" cy="513226"/>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Biz Hub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서비스 연동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API</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추가</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전문 →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JSON protocol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변경</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Url</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 서비스 분기</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Rest</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API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p>
            </p:txBody>
          </p:sp>
        </p:grpSp>
        <p:sp>
          <p:nvSpPr>
            <p:cNvPr id="185" name="TextBox 184">
              <a:extLst>
                <a:ext uri="{FF2B5EF4-FFF2-40B4-BE49-F238E27FC236}">
                  <a16:creationId xmlns:a16="http://schemas.microsoft.com/office/drawing/2014/main" id="{774D9FA5-29A0-4A7C-9950-348D9B1B6098}"/>
                </a:ext>
              </a:extLst>
            </p:cNvPr>
            <p:cNvSpPr txBox="1"/>
            <p:nvPr/>
          </p:nvSpPr>
          <p:spPr>
            <a:xfrm>
              <a:off x="7949324" y="4136060"/>
              <a:ext cx="1692754" cy="1359959"/>
            </a:xfrm>
            <a:custGeom>
              <a:avLst/>
              <a:gdLst>
                <a:gd name="connsiteX0" fmla="*/ 0 w 1866340"/>
                <a:gd name="connsiteY0" fmla="*/ 0 h 496980"/>
                <a:gd name="connsiteX1" fmla="*/ 311057 w 1866340"/>
                <a:gd name="connsiteY1" fmla="*/ 0 h 496980"/>
                <a:gd name="connsiteX2" fmla="*/ 183144 w 1866340"/>
                <a:gd name="connsiteY2" fmla="*/ -1002438 h 496980"/>
                <a:gd name="connsiteX3" fmla="*/ 777642 w 1866340"/>
                <a:gd name="connsiteY3" fmla="*/ 0 h 496980"/>
                <a:gd name="connsiteX4" fmla="*/ 1866340 w 1866340"/>
                <a:gd name="connsiteY4" fmla="*/ 0 h 496980"/>
                <a:gd name="connsiteX5" fmla="*/ 1866340 w 1866340"/>
                <a:gd name="connsiteY5" fmla="*/ 82830 h 496980"/>
                <a:gd name="connsiteX6" fmla="*/ 1866340 w 1866340"/>
                <a:gd name="connsiteY6" fmla="*/ 82830 h 496980"/>
                <a:gd name="connsiteX7" fmla="*/ 1866340 w 1866340"/>
                <a:gd name="connsiteY7" fmla="*/ 207075 h 496980"/>
                <a:gd name="connsiteX8" fmla="*/ 1866340 w 1866340"/>
                <a:gd name="connsiteY8" fmla="*/ 496980 h 496980"/>
                <a:gd name="connsiteX9" fmla="*/ 777642 w 1866340"/>
                <a:gd name="connsiteY9" fmla="*/ 496980 h 496980"/>
                <a:gd name="connsiteX10" fmla="*/ 311057 w 1866340"/>
                <a:gd name="connsiteY10" fmla="*/ 496980 h 496980"/>
                <a:gd name="connsiteX11" fmla="*/ 311057 w 1866340"/>
                <a:gd name="connsiteY11" fmla="*/ 496980 h 496980"/>
                <a:gd name="connsiteX12" fmla="*/ 0 w 1866340"/>
                <a:gd name="connsiteY12" fmla="*/ 496980 h 496980"/>
                <a:gd name="connsiteX13" fmla="*/ 0 w 1866340"/>
                <a:gd name="connsiteY13" fmla="*/ 207075 h 496980"/>
                <a:gd name="connsiteX14" fmla="*/ 0 w 1866340"/>
                <a:gd name="connsiteY14" fmla="*/ 82830 h 496980"/>
                <a:gd name="connsiteX15" fmla="*/ 0 w 1866340"/>
                <a:gd name="connsiteY15" fmla="*/ 82830 h 496980"/>
                <a:gd name="connsiteX16" fmla="*/ 0 w 1866340"/>
                <a:gd name="connsiteY16" fmla="*/ 0 h 496980"/>
                <a:gd name="connsiteX0" fmla="*/ 0 w 1866340"/>
                <a:gd name="connsiteY0" fmla="*/ 1002438 h 1499418"/>
                <a:gd name="connsiteX1" fmla="*/ 311057 w 1866340"/>
                <a:gd name="connsiteY1" fmla="*/ 1002438 h 1499418"/>
                <a:gd name="connsiteX2" fmla="*/ 183144 w 1866340"/>
                <a:gd name="connsiteY2" fmla="*/ 0 h 1499418"/>
                <a:gd name="connsiteX3" fmla="*/ 497724 w 1866340"/>
                <a:gd name="connsiteY3" fmla="*/ 1011769 h 1499418"/>
                <a:gd name="connsiteX4" fmla="*/ 1866340 w 1866340"/>
                <a:gd name="connsiteY4" fmla="*/ 1002438 h 1499418"/>
                <a:gd name="connsiteX5" fmla="*/ 1866340 w 1866340"/>
                <a:gd name="connsiteY5" fmla="*/ 1085268 h 1499418"/>
                <a:gd name="connsiteX6" fmla="*/ 1866340 w 1866340"/>
                <a:gd name="connsiteY6" fmla="*/ 1085268 h 1499418"/>
                <a:gd name="connsiteX7" fmla="*/ 1866340 w 1866340"/>
                <a:gd name="connsiteY7" fmla="*/ 1209513 h 1499418"/>
                <a:gd name="connsiteX8" fmla="*/ 1866340 w 1866340"/>
                <a:gd name="connsiteY8" fmla="*/ 1499418 h 1499418"/>
                <a:gd name="connsiteX9" fmla="*/ 777642 w 1866340"/>
                <a:gd name="connsiteY9" fmla="*/ 1499418 h 1499418"/>
                <a:gd name="connsiteX10" fmla="*/ 311057 w 1866340"/>
                <a:gd name="connsiteY10" fmla="*/ 1499418 h 1499418"/>
                <a:gd name="connsiteX11" fmla="*/ 311057 w 1866340"/>
                <a:gd name="connsiteY11" fmla="*/ 1499418 h 1499418"/>
                <a:gd name="connsiteX12" fmla="*/ 0 w 1866340"/>
                <a:gd name="connsiteY12" fmla="*/ 1499418 h 1499418"/>
                <a:gd name="connsiteX13" fmla="*/ 0 w 1866340"/>
                <a:gd name="connsiteY13" fmla="*/ 1209513 h 1499418"/>
                <a:gd name="connsiteX14" fmla="*/ 0 w 1866340"/>
                <a:gd name="connsiteY14" fmla="*/ 1085268 h 1499418"/>
                <a:gd name="connsiteX15" fmla="*/ 0 w 1866340"/>
                <a:gd name="connsiteY15" fmla="*/ 1085268 h 1499418"/>
                <a:gd name="connsiteX16" fmla="*/ 0 w 1866340"/>
                <a:gd name="connsiteY16" fmla="*/ 1002438 h 149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6340" h="1499418">
                  <a:moveTo>
                    <a:pt x="0" y="1002438"/>
                  </a:moveTo>
                  <a:lnTo>
                    <a:pt x="311057" y="1002438"/>
                  </a:lnTo>
                  <a:lnTo>
                    <a:pt x="183144" y="0"/>
                  </a:lnTo>
                  <a:lnTo>
                    <a:pt x="497724" y="1011769"/>
                  </a:lnTo>
                  <a:lnTo>
                    <a:pt x="1866340" y="1002438"/>
                  </a:lnTo>
                  <a:lnTo>
                    <a:pt x="1866340" y="1085268"/>
                  </a:lnTo>
                  <a:lnTo>
                    <a:pt x="1866340" y="1085268"/>
                  </a:lnTo>
                  <a:lnTo>
                    <a:pt x="1866340" y="1209513"/>
                  </a:lnTo>
                  <a:lnTo>
                    <a:pt x="1866340" y="1499418"/>
                  </a:lnTo>
                  <a:lnTo>
                    <a:pt x="777642" y="1499418"/>
                  </a:lnTo>
                  <a:lnTo>
                    <a:pt x="311057" y="1499418"/>
                  </a:lnTo>
                  <a:lnTo>
                    <a:pt x="311057" y="1499418"/>
                  </a:lnTo>
                  <a:lnTo>
                    <a:pt x="0" y="1499418"/>
                  </a:lnTo>
                  <a:lnTo>
                    <a:pt x="0" y="1209513"/>
                  </a:lnTo>
                  <a:lnTo>
                    <a:pt x="0" y="1085268"/>
                  </a:lnTo>
                  <a:lnTo>
                    <a:pt x="0" y="1085268"/>
                  </a:lnTo>
                  <a:lnTo>
                    <a:pt x="0" y="1002438"/>
                  </a:lnTo>
                  <a:close/>
                </a:path>
              </a:pathLst>
            </a:cu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eaLnBrk="1">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186" name="제목 170">
              <a:extLst>
                <a:ext uri="{FF2B5EF4-FFF2-40B4-BE49-F238E27FC236}">
                  <a16:creationId xmlns:a16="http://schemas.microsoft.com/office/drawing/2014/main" id="{0B16A56C-DEB5-4B82-92D4-5290BFF517B7}"/>
                </a:ext>
              </a:extLst>
            </p:cNvPr>
            <p:cNvSpPr txBox="1">
              <a:spLocks/>
            </p:cNvSpPr>
            <p:nvPr/>
          </p:nvSpPr>
          <p:spPr bwMode="auto">
            <a:xfrm>
              <a:off x="7990458" y="5122671"/>
              <a:ext cx="1643397" cy="295941"/>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hangingPunct="0">
                <a:spcBef>
                  <a:spcPts val="204"/>
                </a:spcBef>
                <a:buSzPct val="80000"/>
                <a:buFont typeface="Arial" pitchFamily="34" charset="0"/>
                <a:buChar char="•"/>
                <a:tabLst>
                  <a:tab pos="3527857" algn="l"/>
                </a:tabLst>
                <a:defRPr/>
              </a:pP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해당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서비스 그대로 사용</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hangingPunct="0">
                <a:buSzPct val="80000"/>
                <a:buFont typeface="Rix고딕 B" panose="02020603020101020101" pitchFamily="18" charset="-127"/>
                <a:buChar char="―"/>
                <a:tabLst>
                  <a:tab pos="3527857" algn="l"/>
                </a:tabLst>
                <a:defRPr/>
              </a:pPr>
              <a:r>
                <a:rPr lang="en-US" altLang="ko-KR"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TP Call </a:t>
              </a:r>
              <a:r>
                <a:rPr lang="ko-KR" altLang="en-US"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전문처리 방식 </a:t>
              </a:r>
              <a:r>
                <a:rPr lang="en-US" altLang="ko-KR"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TR </a:t>
              </a:r>
              <a:r>
                <a:rPr lang="ko-KR" altLang="en-US"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처리</a:t>
              </a:r>
            </a:p>
          </p:txBody>
        </p:sp>
        <p:pic>
          <p:nvPicPr>
            <p:cNvPr id="187" name="그림 186">
              <a:extLst>
                <a:ext uri="{FF2B5EF4-FFF2-40B4-BE49-F238E27FC236}">
                  <a16:creationId xmlns:a16="http://schemas.microsoft.com/office/drawing/2014/main" id="{FF06DC29-A7B8-4A89-8C17-22F284C8C457}"/>
                </a:ext>
              </a:extLst>
            </p:cNvPr>
            <p:cNvPicPr>
              <a:picLocks noChangeAspect="1"/>
            </p:cNvPicPr>
            <p:nvPr/>
          </p:nvPicPr>
          <p:blipFill rotWithShape="1">
            <a:blip r:embed="rId13"/>
            <a:srcRect l="7863" t="13100" r="4985" b="8988"/>
            <a:stretch/>
          </p:blipFill>
          <p:spPr>
            <a:xfrm>
              <a:off x="5943547" y="5464868"/>
              <a:ext cx="352251" cy="350397"/>
            </a:xfrm>
            <a:prstGeom prst="rect">
              <a:avLst/>
            </a:prstGeom>
          </p:spPr>
        </p:pic>
        <p:cxnSp>
          <p:nvCxnSpPr>
            <p:cNvPr id="188" name="연결선: 꺾임 187">
              <a:extLst>
                <a:ext uri="{FF2B5EF4-FFF2-40B4-BE49-F238E27FC236}">
                  <a16:creationId xmlns:a16="http://schemas.microsoft.com/office/drawing/2014/main" id="{62D71292-2F6D-409F-AB50-0699A0D5A702}"/>
                </a:ext>
              </a:extLst>
            </p:cNvPr>
            <p:cNvCxnSpPr>
              <a:cxnSpLocks/>
              <a:stCxn id="189" idx="0"/>
              <a:endCxn id="398" idx="0"/>
            </p:cNvCxnSpPr>
            <p:nvPr/>
          </p:nvCxnSpPr>
          <p:spPr>
            <a:xfrm rot="5400000" flipH="1" flipV="1">
              <a:off x="7061667" y="1238138"/>
              <a:ext cx="747016" cy="3482401"/>
            </a:xfrm>
            <a:prstGeom prst="bentConnector3">
              <a:avLst>
                <a:gd name="adj1" fmla="val 127756"/>
              </a:avLst>
            </a:prstGeom>
            <a:grpFill/>
            <a:ln w="6350">
              <a:solidFill>
                <a:schemeClr val="tx2">
                  <a:lumMod val="60000"/>
                  <a:lumOff val="40000"/>
                </a:schemeClr>
              </a:solidFill>
              <a:headEnd type="triangle" w="sm"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52AAD046-CBFF-4CA9-ACBC-4B375916C5E4}"/>
                </a:ext>
              </a:extLst>
            </p:cNvPr>
            <p:cNvSpPr>
              <a:spLocks/>
            </p:cNvSpPr>
            <p:nvPr/>
          </p:nvSpPr>
          <p:spPr>
            <a:xfrm>
              <a:off x="5660485" y="3352846"/>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90" name="TextBox 189">
              <a:extLst>
                <a:ext uri="{FF2B5EF4-FFF2-40B4-BE49-F238E27FC236}">
                  <a16:creationId xmlns:a16="http://schemas.microsoft.com/office/drawing/2014/main" id="{FDE6E7BB-91A1-43AA-AD72-EDE1286DB78D}"/>
                </a:ext>
              </a:extLst>
            </p:cNvPr>
            <p:cNvSpPr txBox="1"/>
            <p:nvPr/>
          </p:nvSpPr>
          <p:spPr>
            <a:xfrm>
              <a:off x="6698140" y="2287308"/>
              <a:ext cx="560867" cy="90452"/>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ko-KR" altLang="en-US" sz="44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중복청약내역</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1" name="TextBox 190">
              <a:extLst>
                <a:ext uri="{FF2B5EF4-FFF2-40B4-BE49-F238E27FC236}">
                  <a16:creationId xmlns:a16="http://schemas.microsoft.com/office/drawing/2014/main" id="{F9F5C576-63C8-4233-B773-574476B47BBE}"/>
                </a:ext>
              </a:extLst>
            </p:cNvPr>
            <p:cNvSpPr txBox="1"/>
            <p:nvPr/>
          </p:nvSpPr>
          <p:spPr>
            <a:xfrm>
              <a:off x="6193100" y="3792945"/>
              <a:ext cx="366123" cy="211340"/>
            </a:xfrm>
            <a:prstGeom prst="rect">
              <a:avLst/>
            </a:prstGeom>
            <a:noFill/>
          </p:spPr>
          <p:txBody>
            <a:bodyPr wrap="square" lIns="0" tIns="0" rIns="0" bIns="0" rtlCol="0">
              <a:spAutoFit/>
            </a:bodyPr>
            <a:lstStyle/>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Http</a:t>
              </a:r>
            </a:p>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(JSON)</a:t>
              </a:r>
            </a:p>
          </p:txBody>
        </p:sp>
        <p:cxnSp>
          <p:nvCxnSpPr>
            <p:cNvPr id="192" name="연결선: 구부러짐 191">
              <a:extLst>
                <a:ext uri="{FF2B5EF4-FFF2-40B4-BE49-F238E27FC236}">
                  <a16:creationId xmlns:a16="http://schemas.microsoft.com/office/drawing/2014/main" id="{89952891-1EAD-4AAF-A136-3D4D44CBACF7}"/>
                </a:ext>
              </a:extLst>
            </p:cNvPr>
            <p:cNvCxnSpPr>
              <a:cxnSpLocks/>
              <a:stCxn id="128" idx="1"/>
              <a:endCxn id="193" idx="0"/>
            </p:cNvCxnSpPr>
            <p:nvPr/>
          </p:nvCxnSpPr>
          <p:spPr>
            <a:xfrm rot="10800000" flipV="1">
              <a:off x="6011071" y="4694082"/>
              <a:ext cx="967503" cy="295524"/>
            </a:xfrm>
            <a:prstGeom prst="curvedConnector2">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93" name="직사각형 192">
              <a:extLst>
                <a:ext uri="{FF2B5EF4-FFF2-40B4-BE49-F238E27FC236}">
                  <a16:creationId xmlns:a16="http://schemas.microsoft.com/office/drawing/2014/main" id="{6BFE37A5-D900-450A-AFF0-55ADE89BA84A}"/>
                </a:ext>
              </a:extLst>
            </p:cNvPr>
            <p:cNvSpPr/>
            <p:nvPr/>
          </p:nvSpPr>
          <p:spPr>
            <a:xfrm>
              <a:off x="5932660" y="4989607"/>
              <a:ext cx="156820" cy="104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맑은 고딕"/>
                <a:ea typeface="맑은 고딕" panose="020B0503020000020004" pitchFamily="50" charset="-127"/>
              </a:endParaRPr>
            </a:p>
          </p:txBody>
        </p:sp>
        <p:sp>
          <p:nvSpPr>
            <p:cNvPr id="194" name="TextBox 193">
              <a:extLst>
                <a:ext uri="{FF2B5EF4-FFF2-40B4-BE49-F238E27FC236}">
                  <a16:creationId xmlns:a16="http://schemas.microsoft.com/office/drawing/2014/main" id="{8AE0A6F9-9AC9-4E23-99D5-6579B7AEA2C5}"/>
                </a:ext>
              </a:extLst>
            </p:cNvPr>
            <p:cNvSpPr txBox="1"/>
            <p:nvPr/>
          </p:nvSpPr>
          <p:spPr>
            <a:xfrm>
              <a:off x="5302484" y="4831018"/>
              <a:ext cx="328381" cy="90452"/>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Load</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5" name="TextBox 194">
              <a:extLst>
                <a:ext uri="{FF2B5EF4-FFF2-40B4-BE49-F238E27FC236}">
                  <a16:creationId xmlns:a16="http://schemas.microsoft.com/office/drawing/2014/main" id="{5CB0E4D7-70EF-473F-B124-6082060D9F34}"/>
                </a:ext>
              </a:extLst>
            </p:cNvPr>
            <p:cNvSpPr txBox="1"/>
            <p:nvPr/>
          </p:nvSpPr>
          <p:spPr>
            <a:xfrm>
              <a:off x="6477112" y="4511734"/>
              <a:ext cx="328381" cy="90452"/>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Batch Load</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6" name="TextBox 195">
              <a:extLst>
                <a:ext uri="{FF2B5EF4-FFF2-40B4-BE49-F238E27FC236}">
                  <a16:creationId xmlns:a16="http://schemas.microsoft.com/office/drawing/2014/main" id="{5EA07A8A-E274-4C97-8C99-5609E7000BE4}"/>
                </a:ext>
              </a:extLst>
            </p:cNvPr>
            <p:cNvSpPr txBox="1"/>
            <p:nvPr/>
          </p:nvSpPr>
          <p:spPr>
            <a:xfrm>
              <a:off x="4163978" y="4869227"/>
              <a:ext cx="435477"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처리</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처리</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조회</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197" name="연결선: 꺾임 401">
              <a:extLst>
                <a:ext uri="{FF2B5EF4-FFF2-40B4-BE49-F238E27FC236}">
                  <a16:creationId xmlns:a16="http://schemas.microsoft.com/office/drawing/2014/main" id="{04E2DBB5-D14C-4A80-A10F-B4978CEE63DE}"/>
                </a:ext>
              </a:extLst>
            </p:cNvPr>
            <p:cNvCxnSpPr>
              <a:cxnSpLocks/>
              <a:stCxn id="372" idx="3"/>
              <a:endCxn id="128" idx="2"/>
            </p:cNvCxnSpPr>
            <p:nvPr/>
          </p:nvCxnSpPr>
          <p:spPr>
            <a:xfrm flipV="1">
              <a:off x="4872795" y="5044698"/>
              <a:ext cx="2568977" cy="450874"/>
            </a:xfrm>
            <a:prstGeom prst="curvedConnector2">
              <a:avLst/>
            </a:prstGeom>
            <a:noFill/>
            <a:ln w="3175" cap="flat" cmpd="sng" algn="ctr">
              <a:solidFill>
                <a:srgbClr val="FF00FF"/>
              </a:solidFill>
              <a:prstDash val="solid"/>
              <a:tailEnd type="triangle" w="sm" len="sm"/>
            </a:ln>
            <a:effectLst/>
          </p:spPr>
        </p:cxnSp>
        <p:sp>
          <p:nvSpPr>
            <p:cNvPr id="198" name="TextBox 197">
              <a:extLst>
                <a:ext uri="{FF2B5EF4-FFF2-40B4-BE49-F238E27FC236}">
                  <a16:creationId xmlns:a16="http://schemas.microsoft.com/office/drawing/2014/main" id="{CA05F51F-BF50-4030-9040-687F371682C4}"/>
                </a:ext>
              </a:extLst>
            </p:cNvPr>
            <p:cNvSpPr txBox="1"/>
            <p:nvPr/>
          </p:nvSpPr>
          <p:spPr>
            <a:xfrm>
              <a:off x="6503521" y="5159355"/>
              <a:ext cx="354688"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 1</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199" name="연결선: 꺾임 401">
              <a:extLst>
                <a:ext uri="{FF2B5EF4-FFF2-40B4-BE49-F238E27FC236}">
                  <a16:creationId xmlns:a16="http://schemas.microsoft.com/office/drawing/2014/main" id="{CA4FC6F2-D474-4B3C-B74E-3AD0C7547E9D}"/>
                </a:ext>
              </a:extLst>
            </p:cNvPr>
            <p:cNvCxnSpPr>
              <a:cxnSpLocks/>
              <a:stCxn id="187" idx="3"/>
              <a:endCxn id="128" idx="2"/>
            </p:cNvCxnSpPr>
            <p:nvPr/>
          </p:nvCxnSpPr>
          <p:spPr>
            <a:xfrm flipV="1">
              <a:off x="6295797" y="5044699"/>
              <a:ext cx="1145975" cy="595368"/>
            </a:xfrm>
            <a:prstGeom prst="curvedConnector2">
              <a:avLst/>
            </a:prstGeom>
            <a:noFill/>
            <a:ln w="3175" cap="flat" cmpd="sng" algn="ctr">
              <a:solidFill>
                <a:srgbClr val="FF00FF"/>
              </a:solidFill>
              <a:prstDash val="solid"/>
              <a:tailEnd type="triangle" w="sm" len="sm"/>
            </a:ln>
            <a:effectLst/>
          </p:spPr>
        </p:cxnSp>
        <p:sp>
          <p:nvSpPr>
            <p:cNvPr id="322" name="TextBox 321">
              <a:extLst>
                <a:ext uri="{FF2B5EF4-FFF2-40B4-BE49-F238E27FC236}">
                  <a16:creationId xmlns:a16="http://schemas.microsoft.com/office/drawing/2014/main" id="{42A55E62-3AEB-4852-8F08-8A35836BDD01}"/>
                </a:ext>
              </a:extLst>
            </p:cNvPr>
            <p:cNvSpPr txBox="1"/>
            <p:nvPr/>
          </p:nvSpPr>
          <p:spPr>
            <a:xfrm>
              <a:off x="6535050" y="5487412"/>
              <a:ext cx="287351"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 2</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23" name="제목 170">
              <a:extLst>
                <a:ext uri="{FF2B5EF4-FFF2-40B4-BE49-F238E27FC236}">
                  <a16:creationId xmlns:a16="http://schemas.microsoft.com/office/drawing/2014/main" id="{68FC68C1-E491-45D1-BC34-217469B818FE}"/>
                </a:ext>
              </a:extLst>
            </p:cNvPr>
            <p:cNvSpPr txBox="1">
              <a:spLocks/>
            </p:cNvSpPr>
            <p:nvPr/>
          </p:nvSpPr>
          <p:spPr bwMode="auto">
            <a:xfrm>
              <a:off x="1529508" y="4889640"/>
              <a:ext cx="1888693" cy="1282407"/>
            </a:xfrm>
            <a:prstGeom prst="rect">
              <a:avLst/>
            </a:prstGeom>
            <a:solidFill>
              <a:schemeClr val="accent2">
                <a:lumMod val="20000"/>
                <a:lumOff val="80000"/>
              </a:schemeClr>
            </a:solid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OSS </a:t>
              </a:r>
              <a:r>
                <a:rPr lang="ko-KR" altLang="en-US"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r>
                <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주요 적용 기술</a:t>
              </a:r>
              <a:endPar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x86</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Linux</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환경</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680"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SpringBoot</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프레임워크</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Java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언어</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In-Memory DB(NoSQL)</a:t>
              </a: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RDBMS(PostgreSQL)</a:t>
              </a: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MSA</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기반 업무 분리</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(AP/DB)</a:t>
              </a:r>
            </a:p>
            <a:p>
              <a:pPr marL="123101" indent="-61550" defTabSz="475934" eaLnBrk="0" hangingPunct="0">
                <a:buSzPct val="80000"/>
                <a:buFont typeface="Rix고딕 B" panose="02020603020101020101" pitchFamily="18" charset="-127"/>
                <a:buChar char="―"/>
                <a:tabLst>
                  <a:tab pos="3527857" algn="l"/>
                </a:tabLst>
                <a:defRPr/>
              </a:pP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탄력적 서버 확장</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(CI/CD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t>
              </a:r>
              <a:endPar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p:txBody>
        </p:sp>
      </p:grpSp>
    </p:spTree>
    <p:extLst>
      <p:ext uri="{BB962C8B-B14F-4D97-AF65-F5344CB8AC3E}">
        <p14:creationId xmlns:p14="http://schemas.microsoft.com/office/powerpoint/2010/main" val="52540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818521"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819472" y="789554"/>
            <a:ext cx="7570316"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공모주 청약 업무는</a:t>
            </a:r>
            <a:r>
              <a:rPr lang="en-US" altLang="ko-KR" sz="1050" dirty="0"/>
              <a:t> </a:t>
            </a:r>
            <a:r>
              <a:rPr lang="ko-KR" altLang="en-US" sz="1050" dirty="0"/>
              <a:t> 청약기간의 가중되는 계정계 부하를 경감하고</a:t>
            </a:r>
            <a:r>
              <a:rPr lang="en-US" altLang="ko-KR" sz="1050" dirty="0"/>
              <a:t>,</a:t>
            </a:r>
            <a:r>
              <a:rPr lang="ko-KR" altLang="en-US" sz="1050" dirty="0"/>
              <a:t> 관련 업무의 </a:t>
            </a:r>
            <a:r>
              <a:rPr lang="en-US" altLang="ko-KR" sz="1050" dirty="0"/>
              <a:t>Traffic </a:t>
            </a:r>
            <a:r>
              <a:rPr lang="ko-KR" altLang="en-US" sz="1050" dirty="0"/>
              <a:t>증감에 따라 </a:t>
            </a:r>
            <a:r>
              <a:rPr lang="en-US" altLang="ko-KR" sz="1050" dirty="0"/>
              <a:t>Scale-In/Out</a:t>
            </a:r>
            <a:r>
              <a:rPr lang="ko-KR" altLang="en-US" sz="1050" dirty="0"/>
              <a:t>을 통해 원활한 업무 수행이 가능하도록 </a:t>
            </a:r>
            <a:r>
              <a:rPr lang="en-US" altLang="ko-KR" sz="1050" dirty="0"/>
              <a:t>MSA Biz</a:t>
            </a:r>
            <a:r>
              <a:rPr lang="ko-KR" altLang="en-US" sz="1050" dirty="0"/>
              <a:t>환경으로 적용 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751889" y="318584"/>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공모주 청약 상세 흐름도</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200" name="그룹 199">
            <a:extLst>
              <a:ext uri="{FF2B5EF4-FFF2-40B4-BE49-F238E27FC236}">
                <a16:creationId xmlns:a16="http://schemas.microsoft.com/office/drawing/2014/main" id="{4ABAAC35-4E4D-4FCF-9567-284B4D28CE38}"/>
              </a:ext>
            </a:extLst>
          </p:cNvPr>
          <p:cNvGrpSpPr/>
          <p:nvPr/>
        </p:nvGrpSpPr>
        <p:grpSpPr>
          <a:xfrm>
            <a:off x="-819471" y="1175735"/>
            <a:ext cx="7739464" cy="3641414"/>
            <a:chOff x="284486" y="1567647"/>
            <a:chExt cx="9323169" cy="4855218"/>
          </a:xfrm>
        </p:grpSpPr>
        <p:sp>
          <p:nvSpPr>
            <p:cNvPr id="201" name="Rectangle 56">
              <a:extLst>
                <a:ext uri="{FF2B5EF4-FFF2-40B4-BE49-F238E27FC236}">
                  <a16:creationId xmlns:a16="http://schemas.microsoft.com/office/drawing/2014/main" id="{625217CD-C6C8-4421-86DE-2C797C9D5050}"/>
                </a:ext>
              </a:extLst>
            </p:cNvPr>
            <p:cNvSpPr>
              <a:spLocks noChangeArrowheads="1"/>
            </p:cNvSpPr>
            <p:nvPr/>
          </p:nvSpPr>
          <p:spPr bwMode="auto">
            <a:xfrm>
              <a:off x="1524446" y="5469610"/>
              <a:ext cx="3613625" cy="699990"/>
            </a:xfrm>
            <a:prstGeom prst="rect">
              <a:avLst/>
            </a:prstGeom>
            <a:solidFill>
              <a:schemeClr val="bg1">
                <a:lumMod val="85000"/>
              </a:schemeClr>
            </a:solidFill>
            <a:ln w="9525">
              <a:solidFill>
                <a:schemeClr val="bg1">
                  <a:lumMod val="65000"/>
                </a:schemeClr>
              </a:solidFill>
            </a:ln>
          </p:spPr>
          <p:txBody>
            <a:bodyPr wrap="square" lIns="0" tIns="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DBMS(PostgreSQL)</a:t>
              </a:r>
            </a:p>
          </p:txBody>
        </p:sp>
        <p:sp>
          <p:nvSpPr>
            <p:cNvPr id="202" name="Rectangle 56">
              <a:extLst>
                <a:ext uri="{FF2B5EF4-FFF2-40B4-BE49-F238E27FC236}">
                  <a16:creationId xmlns:a16="http://schemas.microsoft.com/office/drawing/2014/main" id="{FAF9ED26-6F14-42C2-8414-BED8E710AC34}"/>
                </a:ext>
              </a:extLst>
            </p:cNvPr>
            <p:cNvSpPr>
              <a:spLocks noChangeArrowheads="1"/>
            </p:cNvSpPr>
            <p:nvPr/>
          </p:nvSpPr>
          <p:spPr bwMode="auto">
            <a:xfrm>
              <a:off x="5323603" y="2098311"/>
              <a:ext cx="1515565" cy="3259663"/>
            </a:xfrm>
            <a:prstGeom prst="rect">
              <a:avLst/>
            </a:prstGeom>
            <a:solidFill>
              <a:schemeClr val="bg1">
                <a:lumMod val="85000"/>
              </a:schemeClr>
            </a:solidFill>
            <a:ln w="9525">
              <a:solidFill>
                <a:schemeClr val="bg1">
                  <a:lumMod val="65000"/>
                </a:schemeClr>
              </a:solidFill>
            </a:ln>
          </p:spPr>
          <p:txBody>
            <a:bodyPr wrap="square" lIns="0" tIns="2644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03" name="TextBox 202">
              <a:extLst>
                <a:ext uri="{FF2B5EF4-FFF2-40B4-BE49-F238E27FC236}">
                  <a16:creationId xmlns:a16="http://schemas.microsoft.com/office/drawing/2014/main" id="{6D2E4D9C-4BEC-4B62-9ADC-B84480A763E9}"/>
                </a:ext>
              </a:extLst>
            </p:cNvPr>
            <p:cNvSpPr txBox="1"/>
            <p:nvPr/>
          </p:nvSpPr>
          <p:spPr>
            <a:xfrm>
              <a:off x="6989867" y="1663746"/>
              <a:ext cx="2538196" cy="4759119"/>
            </a:xfrm>
            <a:prstGeom prst="round2DiagRect">
              <a:avLst>
                <a:gd name="adj1" fmla="val 6003"/>
                <a:gd name="adj2" fmla="val 0"/>
              </a:avLst>
            </a:prstGeom>
            <a:solidFill>
              <a:schemeClr val="bg1"/>
            </a:solidFill>
            <a:ln w="38100">
              <a:solidFill>
                <a:srgbClr val="F15C22"/>
              </a:solidFill>
            </a:ln>
            <a:effectLst/>
            <a:sp3d/>
          </p:spPr>
          <p:txBody>
            <a:bodyPr wrap="square" lIns="61666" tIns="30833" rIns="61666" bIns="30833" rtlCol="0">
              <a:noAutofit/>
            </a:bodyPr>
            <a:lstStyle>
              <a:defPPr>
                <a:defRPr lang="ko-KR"/>
              </a:defPPr>
              <a:lvl1pPr algn="ctr" latinLnBrk="0">
                <a:defRPr>
                  <a:ln>
                    <a:solidFill>
                      <a:schemeClr val="tx1">
                        <a:alpha val="0"/>
                      </a:schemeClr>
                    </a:solidFill>
                  </a:ln>
                  <a:solidFill>
                    <a:schemeClr val="tx2">
                      <a:lumMod val="75000"/>
                    </a:schemeClr>
                  </a:solidFill>
                  <a:latin typeface="KoPub돋움체 Bold" panose="02020603020101020101" pitchFamily="18" charset="-127"/>
                  <a:ea typeface="KoPub돋움체 Bold" panose="02020603020101020101" pitchFamily="18" charset="-127"/>
                </a:defRPr>
              </a:lvl1pPr>
            </a:lstStyle>
            <a:p>
              <a:pPr defTabSz="676143"/>
              <a:endParaRPr lang="ko-KR" altLang="en-US" sz="1225" dirty="0">
                <a:ln>
                  <a:solidFill>
                    <a:prstClr val="black">
                      <a:alpha val="0"/>
                    </a:prstClr>
                  </a:solidFill>
                </a:ln>
                <a:solidFill>
                  <a:srgbClr val="1F497D">
                    <a:lumMod val="75000"/>
                  </a:srgbClr>
                </a:solidFill>
                <a:latin typeface="나눔고딕 Bold" panose="020D0804000000000000" pitchFamily="50" charset="-127"/>
                <a:ea typeface="나눔고딕 Bold" panose="020D0804000000000000" pitchFamily="50" charset="-127"/>
              </a:endParaRPr>
            </a:p>
          </p:txBody>
        </p:sp>
        <p:sp>
          <p:nvSpPr>
            <p:cNvPr id="204" name="TextBox 203">
              <a:extLst>
                <a:ext uri="{FF2B5EF4-FFF2-40B4-BE49-F238E27FC236}">
                  <a16:creationId xmlns:a16="http://schemas.microsoft.com/office/drawing/2014/main" id="{B893AA7A-9907-4B11-8192-F79D7B1FA1F6}"/>
                </a:ext>
              </a:extLst>
            </p:cNvPr>
            <p:cNvSpPr txBox="1"/>
            <p:nvPr/>
          </p:nvSpPr>
          <p:spPr>
            <a:xfrm>
              <a:off x="7016306" y="2124504"/>
              <a:ext cx="2502943" cy="281956"/>
            </a:xfrm>
            <a:prstGeom prst="rect">
              <a:avLst/>
            </a:prstGeom>
            <a:solidFill>
              <a:srgbClr val="F0D5A9"/>
            </a:solidFill>
            <a:effectLst/>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200" b="0"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88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구현방안</a:t>
              </a:r>
            </a:p>
          </p:txBody>
        </p:sp>
        <p:sp>
          <p:nvSpPr>
            <p:cNvPr id="205" name="TextBox 204">
              <a:extLst>
                <a:ext uri="{FF2B5EF4-FFF2-40B4-BE49-F238E27FC236}">
                  <a16:creationId xmlns:a16="http://schemas.microsoft.com/office/drawing/2014/main" id="{2B2A5E7C-6F4A-43BD-A85A-F6340BFE28C5}"/>
                </a:ext>
              </a:extLst>
            </p:cNvPr>
            <p:cNvSpPr txBox="1"/>
            <p:nvPr/>
          </p:nvSpPr>
          <p:spPr>
            <a:xfrm>
              <a:off x="7016306" y="5169075"/>
              <a:ext cx="2502943" cy="281956"/>
            </a:xfrm>
            <a:prstGeom prst="rect">
              <a:avLst/>
            </a:prstGeom>
            <a:solidFill>
              <a:srgbClr val="F0D5A9"/>
            </a:solidFill>
            <a:effectLst/>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200" b="0"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88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기대효과</a:t>
              </a:r>
            </a:p>
          </p:txBody>
        </p:sp>
        <p:sp>
          <p:nvSpPr>
            <p:cNvPr id="206" name="TextBox 205">
              <a:extLst>
                <a:ext uri="{FF2B5EF4-FFF2-40B4-BE49-F238E27FC236}">
                  <a16:creationId xmlns:a16="http://schemas.microsoft.com/office/drawing/2014/main" id="{94ADD5B1-DE0D-4BDA-9C0B-C67DEBBB4480}"/>
                </a:ext>
              </a:extLst>
            </p:cNvPr>
            <p:cNvSpPr txBox="1"/>
            <p:nvPr/>
          </p:nvSpPr>
          <p:spPr>
            <a:xfrm>
              <a:off x="7077997" y="1751457"/>
              <a:ext cx="2361933" cy="317201"/>
            </a:xfrm>
            <a:prstGeom prst="round2DiagRect">
              <a:avLst>
                <a:gd name="adj1" fmla="val 25935"/>
                <a:gd name="adj2" fmla="val 0"/>
              </a:avLst>
            </a:prstGeom>
            <a:solidFill>
              <a:srgbClr val="F15C22"/>
            </a:solidFill>
            <a:effectLst/>
            <a:sp3d/>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500" b="0" spc="0">
                  <a:ln>
                    <a:solidFill>
                      <a:schemeClr val="tx1">
                        <a:alpha val="0"/>
                      </a:schemeClr>
                    </a:solidFill>
                  </a:ln>
                  <a:solidFill>
                    <a:schemeClr val="bg1"/>
                  </a:solidFill>
                  <a:latin typeface="KoPub돋움체 Bold" panose="02020603020101020101" pitchFamily="18" charset="-127"/>
                  <a:ea typeface="KoPub돋움체 Bold" panose="02020603020101020101" pitchFamily="18" charset="-127"/>
                </a:defRPr>
              </a:lvl2pPr>
            </a:lstStyle>
            <a:p>
              <a:pPr lvl="1" indent="1176" defTabSz="676143">
                <a:spcAft>
                  <a:spcPts val="375"/>
                </a:spcAft>
                <a:buClr>
                  <a:prstClr val="black">
                    <a:lumMod val="65000"/>
                    <a:lumOff val="35000"/>
                  </a:prstClr>
                </a:buClr>
              </a:pPr>
              <a:r>
                <a:rPr lang="ko-KR" altLang="en-US" sz="1102"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구현방안 및 기대효과</a:t>
              </a:r>
            </a:p>
          </p:txBody>
        </p:sp>
        <p:sp>
          <p:nvSpPr>
            <p:cNvPr id="207" name="제목 170">
              <a:extLst>
                <a:ext uri="{FF2B5EF4-FFF2-40B4-BE49-F238E27FC236}">
                  <a16:creationId xmlns:a16="http://schemas.microsoft.com/office/drawing/2014/main" id="{EC3A62B5-3437-4CA0-8F8E-A57622A0109F}"/>
                </a:ext>
              </a:extLst>
            </p:cNvPr>
            <p:cNvSpPr txBox="1">
              <a:spLocks/>
            </p:cNvSpPr>
            <p:nvPr/>
          </p:nvSpPr>
          <p:spPr bwMode="auto">
            <a:xfrm>
              <a:off x="7016307" y="2418812"/>
              <a:ext cx="2485317" cy="406779"/>
            </a:xfrm>
            <a:prstGeom prst="rect">
              <a:avLst/>
            </a:prstGeom>
            <a:noFill/>
            <a:effectLst/>
          </p:spPr>
          <p:txBody>
            <a:bodyPr wrap="square" lIns="66098" tIns="66098" rIns="66098" bIns="66098" rtlCol="0" anchor="t" anchorCtr="0">
              <a:noAutofit/>
            </a:bodyPr>
            <a:lstStyle>
              <a:defPPr>
                <a:defRPr lang="ko-KR"/>
              </a:defPPr>
              <a:lvl1pPr marL="177800" indent="-88900" defTabSz="699690" eaLnBrk="0" fontAlgn="auto" latinLnBrk="0" hangingPunct="0">
                <a:spcBef>
                  <a:spcPts val="0"/>
                </a:spcBef>
                <a:spcAft>
                  <a:spcPts val="0"/>
                </a:spcAft>
                <a:buFont typeface="Arial" panose="020B0604020202020204" pitchFamily="34" charset="0"/>
                <a:buChar char="•"/>
                <a:tabLst>
                  <a:tab pos="5186445" algn="l"/>
                </a:tabLst>
                <a:defRPr sz="13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66456" indent="-66456" defTabSz="475964">
                <a:spcBef>
                  <a:spcPts val="74"/>
                </a:spcBef>
                <a:buSzPct val="80000"/>
                <a:tabLst>
                  <a:tab pos="3528080"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부하 감소를 위해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청약 시스템 구축</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독립수행 가능한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대상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적용</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Scale-In/Out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용이한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Archi.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적용</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66456" indent="-66456" defTabSz="475964">
                <a:spcBef>
                  <a:spcPts val="74"/>
                </a:spcBef>
                <a:buSzPct val="80000"/>
                <a:tabLst>
                  <a:tab pos="3528080"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연계</a:t>
              </a: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계정계에서 공모주 관련 계좌 및 종목정보를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Daily Batch</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로 수신하여 자체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에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Update</a:t>
              </a: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당일 개설 계좌 실시간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Update</a:t>
              </a:r>
              <a:endPar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청약 시 </a:t>
              </a: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공모주 증거금 처리 모듈 호출</a:t>
              </a:r>
              <a:r>
                <a:rPr lang="en-US" altLang="ko-KR"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증거금 처리 수행 여부는 협의 사항</a:t>
              </a:r>
              <a:r>
                <a:rPr lang="en-US" altLang="ko-KR"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a:t>
              </a:r>
              <a:endParaRPr lang="ko-KR" altLang="en-US"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endParaRP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입금</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출금</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입고는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API</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를 통해 계정계에서 처리</a:t>
              </a:r>
            </a:p>
            <a:p>
              <a:pPr marL="66456" indent="-66456" defTabSz="475964">
                <a:spcBef>
                  <a:spcPts val="74"/>
                </a:spcBef>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대외기관 연계</a:t>
              </a: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중복청약 체크를 위해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를 통해 증권금융 자료 수신</a:t>
              </a:r>
            </a:p>
          </p:txBody>
        </p:sp>
        <p:sp>
          <p:nvSpPr>
            <p:cNvPr id="208" name="제목 170">
              <a:extLst>
                <a:ext uri="{FF2B5EF4-FFF2-40B4-BE49-F238E27FC236}">
                  <a16:creationId xmlns:a16="http://schemas.microsoft.com/office/drawing/2014/main" id="{0AEB15B7-EBAA-46EB-9114-9FFD863F8DDC}"/>
                </a:ext>
              </a:extLst>
            </p:cNvPr>
            <p:cNvSpPr txBox="1">
              <a:spLocks/>
            </p:cNvSpPr>
            <p:nvPr/>
          </p:nvSpPr>
          <p:spPr bwMode="auto">
            <a:xfrm>
              <a:off x="7016307" y="5454930"/>
              <a:ext cx="2485317" cy="406779"/>
            </a:xfrm>
            <a:prstGeom prst="rect">
              <a:avLst/>
            </a:prstGeom>
            <a:noFill/>
            <a:effectLst/>
          </p:spPr>
          <p:txBody>
            <a:bodyPr wrap="square" lIns="66098" tIns="66098" rIns="66098" bIns="66098" rtlCol="0" anchor="t" anchorCtr="0">
              <a:noAutofit/>
            </a:bodyPr>
            <a:lstStyle>
              <a:defPPr>
                <a:defRPr lang="ko-KR"/>
              </a:defPPr>
              <a:lvl1pPr marL="90488" indent="-90488" defTabSz="699690" eaLnBrk="0" fontAlgn="auto" latinLnBrk="0" hangingPunct="0">
                <a:spcBef>
                  <a:spcPts val="0"/>
                </a:spcBef>
                <a:spcAft>
                  <a:spcPts val="800"/>
                </a:spcAft>
                <a:buFont typeface="Arial" panose="020B0604020202020204" pitchFamily="34" charset="0"/>
                <a:buChar char="•"/>
                <a:tabLst>
                  <a:tab pos="5186445" algn="l"/>
                </a:tabLst>
                <a:defRPr sz="10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66456" indent="-66456" defTabSz="475964">
                <a:spcBef>
                  <a:spcPts val="74"/>
                </a:spcBef>
                <a:spcAft>
                  <a:spcPts val="368"/>
                </a:spcAft>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계정계에서 처리하던 공모주 업무를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에서 처리하므로 </a:t>
              </a: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부하 경감</a:t>
              </a:r>
            </a:p>
            <a:p>
              <a:pPr marL="66456" indent="-66456" defTabSz="475964">
                <a:spcBef>
                  <a:spcPts val="74"/>
                </a:spcBef>
                <a:spcAft>
                  <a:spcPts val="368"/>
                </a:spcAft>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기간과 유휴기간의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Traffic</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상황에 따라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Scale-In/Out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을 통해 서버자원 활용 극대화</a:t>
              </a:r>
            </a:p>
          </p:txBody>
        </p:sp>
        <p:pic>
          <p:nvPicPr>
            <p:cNvPr id="209" name="Picture 2" descr="D:\문서관리\img\gra_bar.png">
              <a:extLst>
                <a:ext uri="{FF2B5EF4-FFF2-40B4-BE49-F238E27FC236}">
                  <a16:creationId xmlns:a16="http://schemas.microsoft.com/office/drawing/2014/main" id="{41324644-492E-4906-B65C-140B55D2F8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9"/>
            <a:stretch/>
          </p:blipFill>
          <p:spPr bwMode="auto">
            <a:xfrm>
              <a:off x="6849349" y="1997303"/>
              <a:ext cx="2758306" cy="149280"/>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10" name="그룹 209">
              <a:extLst>
                <a:ext uri="{FF2B5EF4-FFF2-40B4-BE49-F238E27FC236}">
                  <a16:creationId xmlns:a16="http://schemas.microsoft.com/office/drawing/2014/main" id="{BFD5FB69-B25F-450F-9EFA-FB9CAACB500E}"/>
                </a:ext>
              </a:extLst>
            </p:cNvPr>
            <p:cNvGrpSpPr/>
            <p:nvPr/>
          </p:nvGrpSpPr>
          <p:grpSpPr>
            <a:xfrm>
              <a:off x="385641" y="1567647"/>
              <a:ext cx="6345491" cy="317201"/>
              <a:chOff x="288030" y="1627121"/>
              <a:chExt cx="6480000" cy="323925"/>
            </a:xfrm>
          </p:grpSpPr>
          <p:sp>
            <p:nvSpPr>
              <p:cNvPr id="320" name="TextBox 319">
                <a:extLst>
                  <a:ext uri="{FF2B5EF4-FFF2-40B4-BE49-F238E27FC236}">
                    <a16:creationId xmlns:a16="http://schemas.microsoft.com/office/drawing/2014/main" id="{2C38DCE9-58FC-4861-9FDB-38DD30A8C620}"/>
                  </a:ext>
                </a:extLst>
              </p:cNvPr>
              <p:cNvSpPr txBox="1"/>
              <p:nvPr/>
            </p:nvSpPr>
            <p:spPr>
              <a:xfrm>
                <a:off x="288030" y="1627121"/>
                <a:ext cx="6480000" cy="323925"/>
              </a:xfrm>
              <a:prstGeom prst="rect">
                <a:avLst/>
              </a:prstGeom>
              <a:solidFill>
                <a:schemeClr val="bg1"/>
              </a:solidFill>
              <a:effectLst/>
            </p:spPr>
            <p:txBody>
              <a:bodyPr wrap="square" lIns="66098" tIns="66098" rIns="66098" bIns="66098"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400" b="1"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구성업무 상세</a:t>
                </a:r>
                <a:r>
                  <a:rPr lang="en-US" altLang="ko-KR"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r>
                  <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공모주 청약</a:t>
                </a:r>
                <a:r>
                  <a:rPr lang="en-US" altLang="ko-KR"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cxnSp>
            <p:nvCxnSpPr>
              <p:cNvPr id="321" name="직선 연결선 320">
                <a:extLst>
                  <a:ext uri="{FF2B5EF4-FFF2-40B4-BE49-F238E27FC236}">
                    <a16:creationId xmlns:a16="http://schemas.microsoft.com/office/drawing/2014/main" id="{E8549017-7F1D-45F7-9F09-A365609D903A}"/>
                  </a:ext>
                </a:extLst>
              </p:cNvPr>
              <p:cNvCxnSpPr/>
              <p:nvPr/>
            </p:nvCxnSpPr>
            <p:spPr>
              <a:xfrm>
                <a:off x="288030" y="1951046"/>
                <a:ext cx="6478553" cy="0"/>
              </a:xfrm>
              <a:prstGeom prst="line">
                <a:avLst/>
              </a:prstGeom>
              <a:ln w="3810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211" name="AutoShape 119">
              <a:extLst>
                <a:ext uri="{FF2B5EF4-FFF2-40B4-BE49-F238E27FC236}">
                  <a16:creationId xmlns:a16="http://schemas.microsoft.com/office/drawing/2014/main" id="{168DDF11-FCE4-4939-A7F8-A1F2D1844065}"/>
                </a:ext>
              </a:extLst>
            </p:cNvPr>
            <p:cNvSpPr>
              <a:spLocks noChangeArrowheads="1"/>
            </p:cNvSpPr>
            <p:nvPr/>
          </p:nvSpPr>
          <p:spPr bwMode="auto">
            <a:xfrm>
              <a:off x="439963" y="1962850"/>
              <a:ext cx="572859" cy="1664696"/>
            </a:xfrm>
            <a:prstGeom prst="rect">
              <a:avLst/>
            </a:prstGeom>
            <a:solidFill>
              <a:schemeClr val="bg1"/>
            </a:solidFill>
            <a:ln w="9525">
              <a:solidFill>
                <a:schemeClr val="bg1">
                  <a:lumMod val="65000"/>
                </a:schemeClr>
              </a:solidFill>
            </a:ln>
          </p:spPr>
          <p:txBody>
            <a:bodyPr wrap="square" lIns="0" tIns="0" rIns="0" bIns="0" rtlCol="0" anchor="ctr">
              <a:noAutofit/>
            </a:bodyPr>
            <a:lstStyle/>
            <a:p>
              <a:pPr lvl="1" indent="1176" algn="ctr" defTabSz="678480">
                <a:buClr>
                  <a:prstClr val="black">
                    <a:lumMod val="65000"/>
                    <a:lumOff val="35000"/>
                  </a:prstClr>
                </a:buClr>
                <a:buSzPct val="90000"/>
              </a:pPr>
              <a:endParaRPr lang="ko-KR"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12" name="Rectangle 107">
              <a:extLst>
                <a:ext uri="{FF2B5EF4-FFF2-40B4-BE49-F238E27FC236}">
                  <a16:creationId xmlns:a16="http://schemas.microsoft.com/office/drawing/2014/main" id="{414F371D-B19A-4F25-B07A-98848EB8E921}"/>
                </a:ext>
              </a:extLst>
            </p:cNvPr>
            <p:cNvSpPr>
              <a:spLocks noChangeArrowheads="1"/>
            </p:cNvSpPr>
            <p:nvPr/>
          </p:nvSpPr>
          <p:spPr bwMode="auto">
            <a:xfrm>
              <a:off x="600875" y="2011098"/>
              <a:ext cx="251032" cy="182615"/>
            </a:xfrm>
            <a:prstGeom prst="rect">
              <a:avLst/>
            </a:prstGeom>
            <a:noFill/>
          </p:spPr>
          <p:txBody>
            <a:bodyPr wrap="none" lIns="0" tIns="0" rIns="0" bIns="0" rtlCol="0">
              <a:sp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고객</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213" name="그룹 212">
              <a:extLst>
                <a:ext uri="{FF2B5EF4-FFF2-40B4-BE49-F238E27FC236}">
                  <a16:creationId xmlns:a16="http://schemas.microsoft.com/office/drawing/2014/main" id="{7A0A9863-1ECF-420A-8842-FAFC4F387C85}"/>
                </a:ext>
              </a:extLst>
            </p:cNvPr>
            <p:cNvGrpSpPr/>
            <p:nvPr/>
          </p:nvGrpSpPr>
          <p:grpSpPr>
            <a:xfrm>
              <a:off x="540840" y="2274429"/>
              <a:ext cx="430322" cy="1036301"/>
              <a:chOff x="889513" y="4341874"/>
              <a:chExt cx="439444" cy="1058268"/>
            </a:xfrm>
          </p:grpSpPr>
          <p:sp>
            <p:nvSpPr>
              <p:cNvPr id="314" name="Rectangle 78">
                <a:extLst>
                  <a:ext uri="{FF2B5EF4-FFF2-40B4-BE49-F238E27FC236}">
                    <a16:creationId xmlns:a16="http://schemas.microsoft.com/office/drawing/2014/main" id="{1B8B045A-36C4-475A-A5E1-22B284C9D8A4}"/>
                  </a:ext>
                </a:extLst>
              </p:cNvPr>
              <p:cNvSpPr>
                <a:spLocks noChangeArrowheads="1"/>
              </p:cNvSpPr>
              <p:nvPr/>
            </p:nvSpPr>
            <p:spPr bwMode="auto">
              <a:xfrm>
                <a:off x="924910" y="4595576"/>
                <a:ext cx="349036" cy="169373"/>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인터넷</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sp>
            <p:nvSpPr>
              <p:cNvPr id="315" name="Rectangle 78">
                <a:extLst>
                  <a:ext uri="{FF2B5EF4-FFF2-40B4-BE49-F238E27FC236}">
                    <a16:creationId xmlns:a16="http://schemas.microsoft.com/office/drawing/2014/main" id="{C6D6EA09-1966-41C2-BF09-7FEE4516F9A8}"/>
                  </a:ext>
                </a:extLst>
              </p:cNvPr>
              <p:cNvSpPr>
                <a:spLocks noChangeArrowheads="1"/>
              </p:cNvSpPr>
              <p:nvPr/>
            </p:nvSpPr>
            <p:spPr bwMode="auto">
              <a:xfrm>
                <a:off x="924910" y="5230769"/>
                <a:ext cx="349036" cy="169373"/>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모바일</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grpSp>
            <p:nvGrpSpPr>
              <p:cNvPr id="316" name="그룹 315">
                <a:extLst>
                  <a:ext uri="{FF2B5EF4-FFF2-40B4-BE49-F238E27FC236}">
                    <a16:creationId xmlns:a16="http://schemas.microsoft.com/office/drawing/2014/main" id="{2DCF6A88-AF8A-497C-A672-65028080A77B}"/>
                  </a:ext>
                </a:extLst>
              </p:cNvPr>
              <p:cNvGrpSpPr/>
              <p:nvPr/>
            </p:nvGrpSpPr>
            <p:grpSpPr>
              <a:xfrm>
                <a:off x="889513" y="4341874"/>
                <a:ext cx="439444" cy="263889"/>
                <a:chOff x="875683" y="2438428"/>
                <a:chExt cx="439444" cy="263889"/>
              </a:xfrm>
            </p:grpSpPr>
            <p:pic>
              <p:nvPicPr>
                <p:cNvPr id="318" name="Picture 12" descr="D:\Documents and Settings\jp\바탕 화면\아이콘 준호대리님작업\png\94.png">
                  <a:extLst>
                    <a:ext uri="{FF2B5EF4-FFF2-40B4-BE49-F238E27FC236}">
                      <a16:creationId xmlns:a16="http://schemas.microsoft.com/office/drawing/2014/main" id="{6305789D-19C2-44A1-A8CD-4EE112E380D9}"/>
                    </a:ext>
                  </a:extLst>
                </p:cNvPr>
                <p:cNvPicPr>
                  <a:picLocks noChangeAspect="1" noChangeArrowheads="1"/>
                </p:cNvPicPr>
                <p:nvPr/>
              </p:nvPicPr>
              <p:blipFill>
                <a:blip r:embed="rId3" cstate="print"/>
                <a:srcRect/>
                <a:stretch>
                  <a:fillRect/>
                </a:stretch>
              </p:blipFill>
              <p:spPr bwMode="auto">
                <a:xfrm>
                  <a:off x="875683" y="2438428"/>
                  <a:ext cx="320547" cy="263889"/>
                </a:xfrm>
                <a:prstGeom prst="rect">
                  <a:avLst/>
                </a:prstGeom>
                <a:noFill/>
              </p:spPr>
            </p:pic>
            <p:pic>
              <p:nvPicPr>
                <p:cNvPr id="319" name="Picture 10" descr="D:\Documents and Settings\jp\바탕 화면\아이콘 준호대리님작업\png\99.png">
                  <a:extLst>
                    <a:ext uri="{FF2B5EF4-FFF2-40B4-BE49-F238E27FC236}">
                      <a16:creationId xmlns:a16="http://schemas.microsoft.com/office/drawing/2014/main" id="{F678479D-B699-42A7-B7F9-1A0F0F76AFCB}"/>
                    </a:ext>
                  </a:extLst>
                </p:cNvPr>
                <p:cNvPicPr>
                  <a:picLocks noChangeAspect="1" noChangeArrowheads="1"/>
                </p:cNvPicPr>
                <p:nvPr/>
              </p:nvPicPr>
              <p:blipFill>
                <a:blip r:embed="rId4" cstate="print"/>
                <a:srcRect/>
                <a:stretch>
                  <a:fillRect/>
                </a:stretch>
              </p:blipFill>
              <p:spPr bwMode="auto">
                <a:xfrm>
                  <a:off x="1096755" y="2444497"/>
                  <a:ext cx="218372" cy="241845"/>
                </a:xfrm>
                <a:prstGeom prst="rect">
                  <a:avLst/>
                </a:prstGeom>
                <a:noFill/>
              </p:spPr>
            </p:pic>
          </p:grpSp>
          <p:pic>
            <p:nvPicPr>
              <p:cNvPr id="317" name="Picture 2" descr="\\10.250.98.101\d\백업\### Design Library ###\400. 제안설명회작업 Library\470. 제안설명회 PD작업\[20_12_09] 한국투자증권 IT고도화 추진 방안 수립\05_PD소스\아이폰.png">
                <a:extLst>
                  <a:ext uri="{FF2B5EF4-FFF2-40B4-BE49-F238E27FC236}">
                    <a16:creationId xmlns:a16="http://schemas.microsoft.com/office/drawing/2014/main" id="{0053629F-5F44-451D-8A18-D06858195B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12" y="4817904"/>
                <a:ext cx="227585" cy="404038"/>
              </a:xfrm>
              <a:prstGeom prst="rect">
                <a:avLst/>
              </a:prstGeom>
              <a:noFill/>
              <a:extLst>
                <a:ext uri="{909E8E84-426E-40DD-AFC4-6F175D3DCCD1}">
                  <a14:hiddenFill xmlns:a14="http://schemas.microsoft.com/office/drawing/2010/main">
                    <a:solidFill>
                      <a:srgbClr val="FFFFFF"/>
                    </a:solidFill>
                  </a14:hiddenFill>
                </a:ext>
              </a:extLst>
            </p:spPr>
          </p:pic>
        </p:grpSp>
        <p:sp>
          <p:nvSpPr>
            <p:cNvPr id="214" name="TextBox 213">
              <a:extLst>
                <a:ext uri="{FF2B5EF4-FFF2-40B4-BE49-F238E27FC236}">
                  <a16:creationId xmlns:a16="http://schemas.microsoft.com/office/drawing/2014/main" id="{F3A1122F-B5E9-45C9-BB55-B650A6D56D2D}"/>
                </a:ext>
              </a:extLst>
            </p:cNvPr>
            <p:cNvSpPr txBox="1"/>
            <p:nvPr/>
          </p:nvSpPr>
          <p:spPr>
            <a:xfrm>
              <a:off x="665487" y="3377485"/>
              <a:ext cx="136253" cy="150695"/>
            </a:xfrm>
            <a:prstGeom prst="rect">
              <a:avLst/>
            </a:prstGeom>
            <a:noFill/>
          </p:spPr>
          <p:txBody>
            <a:bodyPr vert="eaVert" wrap="square" lIns="0" tIns="0" rIns="0" bIns="0" rtlCol="0">
              <a:spAutoFit/>
            </a:bodyPr>
            <a:lstStyle>
              <a:defPPr>
                <a:defRPr lang="ko-KR"/>
              </a:defPPr>
              <a:lvl1pPr indent="-101600" algn="ctr" fontAlgn="auto" latinLnBrk="0">
                <a:lnSpc>
                  <a:spcPct val="110000"/>
                </a:lnSpc>
                <a:spcBef>
                  <a:spcPts val="0"/>
                </a:spcBef>
                <a:spcAft>
                  <a:spcPts val="0"/>
                </a:spcAft>
                <a:buClr>
                  <a:srgbClr val="0000FF"/>
                </a:buClr>
                <a:buSzPct val="140000"/>
                <a:tabLst>
                  <a:tab pos="5648325" algn="l"/>
                </a:tabLst>
                <a:defRPr kumimoji="0" sz="900">
                  <a:solidFill>
                    <a:schemeClr val="tx1">
                      <a:lumMod val="85000"/>
                      <a:lumOff val="15000"/>
                    </a:schemeClr>
                  </a:solidFill>
                  <a:latin typeface="-윤고딕320" panose="02030504000101010101" pitchFamily="18" charset="-127"/>
                  <a:ea typeface="-윤고딕320" panose="02030504000101010101" pitchFamily="18" charset="-127"/>
                </a:defRPr>
              </a:lvl1pPr>
            </a:lstStyle>
            <a:p>
              <a:pPr lvl="1" indent="-104921" algn="ctr" defTabSz="976939" eaLnBrk="0" hangingPunct="0">
                <a:buClr>
                  <a:sysClr val="windowText" lastClr="000000"/>
                </a:buClr>
                <a:buSzPct val="140000"/>
                <a:tabLst>
                  <a:tab pos="4147910" algn="l"/>
                </a:tabLst>
                <a:defRPr/>
              </a:pPr>
              <a:r>
                <a:rPr lang="en-US"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p>
          </p:txBody>
        </p:sp>
        <p:sp>
          <p:nvSpPr>
            <p:cNvPr id="215" name="Rectangle 56">
              <a:extLst>
                <a:ext uri="{FF2B5EF4-FFF2-40B4-BE49-F238E27FC236}">
                  <a16:creationId xmlns:a16="http://schemas.microsoft.com/office/drawing/2014/main" id="{455B3AF2-0EF5-4F2F-841D-F775865B1CEA}"/>
                </a:ext>
              </a:extLst>
            </p:cNvPr>
            <p:cNvSpPr>
              <a:spLocks noChangeArrowheads="1"/>
            </p:cNvSpPr>
            <p:nvPr/>
          </p:nvSpPr>
          <p:spPr bwMode="auto">
            <a:xfrm>
              <a:off x="1527249" y="2084932"/>
              <a:ext cx="3613625" cy="3273044"/>
            </a:xfrm>
            <a:prstGeom prst="rect">
              <a:avLst/>
            </a:prstGeom>
            <a:solidFill>
              <a:schemeClr val="bg1">
                <a:lumMod val="85000"/>
              </a:schemeClr>
            </a:solidFill>
            <a:ln w="9525">
              <a:solidFill>
                <a:schemeClr val="bg1">
                  <a:lumMod val="65000"/>
                </a:schemeClr>
              </a:solidFill>
            </a:ln>
          </p:spPr>
          <p:txBody>
            <a:bodyPr wrap="square" lIns="0" tIns="2644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 / </a:t>
              </a: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청약 시스템</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16" name="순서도: 자기 디스크 215">
              <a:extLst>
                <a:ext uri="{FF2B5EF4-FFF2-40B4-BE49-F238E27FC236}">
                  <a16:creationId xmlns:a16="http://schemas.microsoft.com/office/drawing/2014/main" id="{CA0DD782-F16B-4FFE-84F6-35EFCF8701B5}"/>
                </a:ext>
              </a:extLst>
            </p:cNvPr>
            <p:cNvSpPr/>
            <p:nvPr/>
          </p:nvSpPr>
          <p:spPr>
            <a:xfrm>
              <a:off x="2302965"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한도</a:t>
              </a:r>
            </a:p>
          </p:txBody>
        </p:sp>
        <p:sp>
          <p:nvSpPr>
            <p:cNvPr id="217" name="순서도: 자기 디스크 216">
              <a:extLst>
                <a:ext uri="{FF2B5EF4-FFF2-40B4-BE49-F238E27FC236}">
                  <a16:creationId xmlns:a16="http://schemas.microsoft.com/office/drawing/2014/main" id="{54751044-E545-4279-B366-FAB3B8C5081E}"/>
                </a:ext>
              </a:extLst>
            </p:cNvPr>
            <p:cNvSpPr/>
            <p:nvPr/>
          </p:nvSpPr>
          <p:spPr>
            <a:xfrm>
              <a:off x="3016117"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계좌</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등급</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체크</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p>
          </p:txBody>
        </p:sp>
        <p:sp>
          <p:nvSpPr>
            <p:cNvPr id="218" name="직사각형 217">
              <a:extLst>
                <a:ext uri="{FF2B5EF4-FFF2-40B4-BE49-F238E27FC236}">
                  <a16:creationId xmlns:a16="http://schemas.microsoft.com/office/drawing/2014/main" id="{AC75DDA0-0D48-4230-A27E-0ACA317743DA}"/>
                </a:ext>
              </a:extLst>
            </p:cNvPr>
            <p:cNvSpPr/>
            <p:nvPr/>
          </p:nvSpPr>
          <p:spPr>
            <a:xfrm>
              <a:off x="6152122" y="4373551"/>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환불</a:t>
              </a:r>
            </a:p>
          </p:txBody>
        </p:sp>
        <p:sp>
          <p:nvSpPr>
            <p:cNvPr id="219" name="직사각형 218">
              <a:extLst>
                <a:ext uri="{FF2B5EF4-FFF2-40B4-BE49-F238E27FC236}">
                  <a16:creationId xmlns:a16="http://schemas.microsoft.com/office/drawing/2014/main" id="{555BA2B7-F507-403E-9BC4-5935479CE714}"/>
                </a:ext>
              </a:extLst>
            </p:cNvPr>
            <p:cNvSpPr/>
            <p:nvPr/>
          </p:nvSpPr>
          <p:spPr>
            <a:xfrm>
              <a:off x="6152122" y="4126754"/>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납입</a:t>
              </a:r>
            </a:p>
          </p:txBody>
        </p:sp>
        <p:sp>
          <p:nvSpPr>
            <p:cNvPr id="220" name="직사각형 219">
              <a:extLst>
                <a:ext uri="{FF2B5EF4-FFF2-40B4-BE49-F238E27FC236}">
                  <a16:creationId xmlns:a16="http://schemas.microsoft.com/office/drawing/2014/main" id="{A82579FC-E3EC-4307-9DC7-7E523A90732A}"/>
                </a:ext>
              </a:extLst>
            </p:cNvPr>
            <p:cNvSpPr/>
            <p:nvPr/>
          </p:nvSpPr>
          <p:spPr>
            <a:xfrm>
              <a:off x="6152122" y="4620347"/>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입고</a:t>
              </a:r>
            </a:p>
          </p:txBody>
        </p:sp>
        <p:sp>
          <p:nvSpPr>
            <p:cNvPr id="221" name="순서도: 자기 디스크 220">
              <a:extLst>
                <a:ext uri="{FF2B5EF4-FFF2-40B4-BE49-F238E27FC236}">
                  <a16:creationId xmlns:a16="http://schemas.microsoft.com/office/drawing/2014/main" id="{C9091C7C-C139-4E1A-91B1-DE5379DC559A}"/>
                </a:ext>
              </a:extLst>
            </p:cNvPr>
            <p:cNvSpPr/>
            <p:nvPr/>
          </p:nvSpPr>
          <p:spPr>
            <a:xfrm>
              <a:off x="1589813"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공모주</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종목정보</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2" name="순서도: 자기 디스크 221">
              <a:extLst>
                <a:ext uri="{FF2B5EF4-FFF2-40B4-BE49-F238E27FC236}">
                  <a16:creationId xmlns:a16="http://schemas.microsoft.com/office/drawing/2014/main" id="{DCA3BBD8-8F0B-4B7F-AF5C-9BB4FAFFC1D8}"/>
                </a:ext>
              </a:extLst>
            </p:cNvPr>
            <p:cNvSpPr/>
            <p:nvPr/>
          </p:nvSpPr>
          <p:spPr>
            <a:xfrm>
              <a:off x="3729269"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청약</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배정</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내역</a:t>
              </a:r>
            </a:p>
          </p:txBody>
        </p:sp>
        <p:sp>
          <p:nvSpPr>
            <p:cNvPr id="223" name="순서도: 자기 디스크 222">
              <a:extLst>
                <a:ext uri="{FF2B5EF4-FFF2-40B4-BE49-F238E27FC236}">
                  <a16:creationId xmlns:a16="http://schemas.microsoft.com/office/drawing/2014/main" id="{F13A9CDB-6425-47A0-B985-CF55C9637AC1}"/>
                </a:ext>
              </a:extLst>
            </p:cNvPr>
            <p:cNvSpPr/>
            <p:nvPr/>
          </p:nvSpPr>
          <p:spPr>
            <a:xfrm>
              <a:off x="4442421"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en-US" altLang="ko-KR" sz="953"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endParaRPr lang="ko-KR" altLang="en-US" sz="953"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4" name="AutoShape 119">
              <a:extLst>
                <a:ext uri="{FF2B5EF4-FFF2-40B4-BE49-F238E27FC236}">
                  <a16:creationId xmlns:a16="http://schemas.microsoft.com/office/drawing/2014/main" id="{A7B27421-26B9-41E4-918A-908C826A4877}"/>
                </a:ext>
              </a:extLst>
            </p:cNvPr>
            <p:cNvSpPr>
              <a:spLocks noChangeArrowheads="1"/>
            </p:cNvSpPr>
            <p:nvPr/>
          </p:nvSpPr>
          <p:spPr bwMode="auto">
            <a:xfrm>
              <a:off x="443792" y="3815455"/>
              <a:ext cx="572859" cy="1664696"/>
            </a:xfrm>
            <a:prstGeom prst="rect">
              <a:avLst/>
            </a:prstGeom>
            <a:solidFill>
              <a:schemeClr val="bg1"/>
            </a:solidFill>
            <a:ln w="9525">
              <a:solidFill>
                <a:schemeClr val="bg1">
                  <a:lumMod val="65000"/>
                </a:schemeClr>
              </a:solidFill>
            </a:ln>
          </p:spPr>
          <p:txBody>
            <a:bodyPr wrap="square" lIns="0" tIns="0" rIns="0" bIns="0" rtlCol="0" anchor="ctr">
              <a:noAutofit/>
            </a:bodyPr>
            <a:lstStyle/>
            <a:p>
              <a:pPr lvl="1" indent="1176" algn="ctr" defTabSz="678480">
                <a:buClr>
                  <a:prstClr val="black">
                    <a:lumMod val="65000"/>
                    <a:lumOff val="35000"/>
                  </a:prstClr>
                </a:buClr>
                <a:buSzPct val="90000"/>
              </a:pPr>
              <a:endParaRPr lang="ko-KR"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25" name="Rectangle 107">
              <a:extLst>
                <a:ext uri="{FF2B5EF4-FFF2-40B4-BE49-F238E27FC236}">
                  <a16:creationId xmlns:a16="http://schemas.microsoft.com/office/drawing/2014/main" id="{1A0FAFEB-DD9E-468D-8DB6-DDE37D1AE875}"/>
                </a:ext>
              </a:extLst>
            </p:cNvPr>
            <p:cNvSpPr>
              <a:spLocks noChangeArrowheads="1"/>
            </p:cNvSpPr>
            <p:nvPr/>
          </p:nvSpPr>
          <p:spPr bwMode="auto">
            <a:xfrm>
              <a:off x="479191" y="3797740"/>
              <a:ext cx="502066" cy="182615"/>
            </a:xfrm>
            <a:prstGeom prst="rect">
              <a:avLst/>
            </a:prstGeom>
            <a:noFill/>
          </p:spPr>
          <p:txBody>
            <a:bodyPr wrap="none" lIns="0" tIns="0" rIns="0" bIns="0" rtlCol="0">
              <a:sp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대외기관</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26" name="Rectangle 78">
              <a:extLst>
                <a:ext uri="{FF2B5EF4-FFF2-40B4-BE49-F238E27FC236}">
                  <a16:creationId xmlns:a16="http://schemas.microsoft.com/office/drawing/2014/main" id="{3CD7215B-8F14-4A60-B803-1E7D8AC4468F}"/>
                </a:ext>
              </a:extLst>
            </p:cNvPr>
            <p:cNvSpPr>
              <a:spLocks noChangeArrowheads="1"/>
            </p:cNvSpPr>
            <p:nvPr/>
          </p:nvSpPr>
          <p:spPr bwMode="auto">
            <a:xfrm>
              <a:off x="522366" y="4778424"/>
              <a:ext cx="455721" cy="165857"/>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증권금융</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sp>
          <p:nvSpPr>
            <p:cNvPr id="227" name="Rectangle 56">
              <a:extLst>
                <a:ext uri="{FF2B5EF4-FFF2-40B4-BE49-F238E27FC236}">
                  <a16:creationId xmlns:a16="http://schemas.microsoft.com/office/drawing/2014/main" id="{F4640D8D-69AC-463A-84EF-EF5C5CE2CA69}"/>
                </a:ext>
              </a:extLst>
            </p:cNvPr>
            <p:cNvSpPr>
              <a:spLocks noChangeArrowheads="1"/>
            </p:cNvSpPr>
            <p:nvPr/>
          </p:nvSpPr>
          <p:spPr bwMode="auto">
            <a:xfrm>
              <a:off x="5328010" y="5469609"/>
              <a:ext cx="1515565" cy="699990"/>
            </a:xfrm>
            <a:prstGeom prst="rect">
              <a:avLst/>
            </a:prstGeom>
            <a:solidFill>
              <a:schemeClr val="bg1">
                <a:lumMod val="85000"/>
              </a:schemeClr>
            </a:solidFill>
            <a:ln w="9525">
              <a:solidFill>
                <a:schemeClr val="bg1">
                  <a:lumMod val="65000"/>
                </a:schemeClr>
              </a:solidFill>
            </a:ln>
          </p:spPr>
          <p:txBody>
            <a:bodyPr wrap="square" lIns="0" tIns="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DBMS(Oracle)</a:t>
              </a:r>
            </a:p>
          </p:txBody>
        </p:sp>
        <p:sp>
          <p:nvSpPr>
            <p:cNvPr id="228" name="순서도: 자기 디스크 227">
              <a:extLst>
                <a:ext uri="{FF2B5EF4-FFF2-40B4-BE49-F238E27FC236}">
                  <a16:creationId xmlns:a16="http://schemas.microsoft.com/office/drawing/2014/main" id="{BF1EFF01-7FAA-487E-8A0C-77CE00466E34}"/>
                </a:ext>
              </a:extLst>
            </p:cNvPr>
            <p:cNvSpPr/>
            <p:nvPr/>
          </p:nvSpPr>
          <p:spPr>
            <a:xfrm>
              <a:off x="5376080"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예수금</a:t>
              </a:r>
              <a:endPar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9" name="순서도: 자기 디스크 228">
              <a:extLst>
                <a:ext uri="{FF2B5EF4-FFF2-40B4-BE49-F238E27FC236}">
                  <a16:creationId xmlns:a16="http://schemas.microsoft.com/office/drawing/2014/main" id="{EEA10175-C9C4-403B-970B-5F0EAF65EF8B}"/>
                </a:ext>
              </a:extLst>
            </p:cNvPr>
            <p:cNvSpPr/>
            <p:nvPr/>
          </p:nvSpPr>
          <p:spPr>
            <a:xfrm>
              <a:off x="5818536"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입출금</a:t>
              </a:r>
              <a:endPar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30" name="순서도: 자기 디스크 229">
              <a:extLst>
                <a:ext uri="{FF2B5EF4-FFF2-40B4-BE49-F238E27FC236}">
                  <a16:creationId xmlns:a16="http://schemas.microsoft.com/office/drawing/2014/main" id="{56D66F47-C284-4B9F-B59F-09A2C7F58D7B}"/>
                </a:ext>
              </a:extLst>
            </p:cNvPr>
            <p:cNvSpPr/>
            <p:nvPr/>
          </p:nvSpPr>
          <p:spPr>
            <a:xfrm>
              <a:off x="6260992"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입출고</a:t>
              </a:r>
            </a:p>
          </p:txBody>
        </p:sp>
        <p:sp>
          <p:nvSpPr>
            <p:cNvPr id="231" name="직사각형 230">
              <a:extLst>
                <a:ext uri="{FF2B5EF4-FFF2-40B4-BE49-F238E27FC236}">
                  <a16:creationId xmlns:a16="http://schemas.microsoft.com/office/drawing/2014/main" id="{0C574629-B082-4DC9-ABC3-79AD6532CDF8}"/>
                </a:ext>
              </a:extLst>
            </p:cNvPr>
            <p:cNvSpPr/>
            <p:nvPr/>
          </p:nvSpPr>
          <p:spPr>
            <a:xfrm>
              <a:off x="5552825" y="3587457"/>
              <a:ext cx="1163340"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증거금 처리</a:t>
              </a:r>
            </a:p>
          </p:txBody>
        </p:sp>
        <p:sp>
          <p:nvSpPr>
            <p:cNvPr id="232" name="직사각형 231">
              <a:extLst>
                <a:ext uri="{FF2B5EF4-FFF2-40B4-BE49-F238E27FC236}">
                  <a16:creationId xmlns:a16="http://schemas.microsoft.com/office/drawing/2014/main" id="{91C89BDD-B820-414E-9351-A88091376AC4}"/>
                </a:ext>
              </a:extLst>
            </p:cNvPr>
            <p:cNvSpPr/>
            <p:nvPr/>
          </p:nvSpPr>
          <p:spPr>
            <a:xfrm>
              <a:off x="759821" y="5646819"/>
              <a:ext cx="634549"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Online</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33" name="직사각형 232">
              <a:extLst>
                <a:ext uri="{FF2B5EF4-FFF2-40B4-BE49-F238E27FC236}">
                  <a16:creationId xmlns:a16="http://schemas.microsoft.com/office/drawing/2014/main" id="{F327B531-59D7-4E15-8ACD-4A2A27AE65EE}"/>
                </a:ext>
              </a:extLst>
            </p:cNvPr>
            <p:cNvSpPr/>
            <p:nvPr/>
          </p:nvSpPr>
          <p:spPr>
            <a:xfrm>
              <a:off x="759821" y="5901476"/>
              <a:ext cx="634549"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Batch</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34" name="직사각형 233">
              <a:extLst>
                <a:ext uri="{FF2B5EF4-FFF2-40B4-BE49-F238E27FC236}">
                  <a16:creationId xmlns:a16="http://schemas.microsoft.com/office/drawing/2014/main" id="{4D642DA8-CE11-4822-A7A1-E5220BA07EC9}"/>
                </a:ext>
              </a:extLst>
            </p:cNvPr>
            <p:cNvSpPr/>
            <p:nvPr/>
          </p:nvSpPr>
          <p:spPr>
            <a:xfrm>
              <a:off x="5552825" y="2377672"/>
              <a:ext cx="1163340"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정보</a:t>
              </a:r>
            </a:p>
          </p:txBody>
        </p:sp>
        <p:sp>
          <p:nvSpPr>
            <p:cNvPr id="235" name="직사각형 234">
              <a:extLst>
                <a:ext uri="{FF2B5EF4-FFF2-40B4-BE49-F238E27FC236}">
                  <a16:creationId xmlns:a16="http://schemas.microsoft.com/office/drawing/2014/main" id="{F86D5516-C6A8-4CD2-940D-B4931646A691}"/>
                </a:ext>
              </a:extLst>
            </p:cNvPr>
            <p:cNvSpPr/>
            <p:nvPr/>
          </p:nvSpPr>
          <p:spPr>
            <a:xfrm>
              <a:off x="284486" y="5626271"/>
              <a:ext cx="493538" cy="193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en-US" altLang="ko-KR" sz="662" dirty="0">
                  <a:solidFill>
                    <a:prstClr val="black"/>
                  </a:solidFill>
                  <a:latin typeface="나눔고딕 Bold" panose="020D0804000000000000" pitchFamily="50" charset="-127"/>
                  <a:ea typeface="나눔고딕 Bold" panose="020D0804000000000000" pitchFamily="50" charset="-127"/>
                </a:rPr>
                <a:t>※ </a:t>
              </a:r>
              <a:r>
                <a:rPr lang="ko-KR" altLang="en-US" sz="662" dirty="0">
                  <a:solidFill>
                    <a:prstClr val="black"/>
                  </a:solidFill>
                  <a:latin typeface="나눔고딕 Bold" panose="020D0804000000000000" pitchFamily="50" charset="-127"/>
                  <a:ea typeface="나눔고딕 Bold" panose="020D0804000000000000" pitchFamily="50" charset="-127"/>
                </a:rPr>
                <a:t>범례</a:t>
              </a:r>
            </a:p>
          </p:txBody>
        </p:sp>
        <p:pic>
          <p:nvPicPr>
            <p:cNvPr id="236" name="Picture 7" descr="D:\Documents and Settings\jp\바탕 화면\아이콘 준호대리님작업\png\86.png">
              <a:extLst>
                <a:ext uri="{FF2B5EF4-FFF2-40B4-BE49-F238E27FC236}">
                  <a16:creationId xmlns:a16="http://schemas.microsoft.com/office/drawing/2014/main" id="{AC0FC079-62A8-4C5C-BC3E-75D223D1747B}"/>
                </a:ext>
              </a:extLst>
            </p:cNvPr>
            <p:cNvPicPr preferRelativeResize="0">
              <a:picLocks noChangeArrowheads="1"/>
            </p:cNvPicPr>
            <p:nvPr/>
          </p:nvPicPr>
          <p:blipFill>
            <a:blip r:embed="rId6" cstate="print"/>
            <a:srcRect/>
            <a:stretch>
              <a:fillRect/>
            </a:stretch>
          </p:blipFill>
          <p:spPr bwMode="auto">
            <a:xfrm>
              <a:off x="639660" y="4446301"/>
              <a:ext cx="201381" cy="211517"/>
            </a:xfrm>
            <a:prstGeom prst="rect">
              <a:avLst/>
            </a:prstGeom>
            <a:noFill/>
          </p:spPr>
        </p:pic>
        <p:grpSp>
          <p:nvGrpSpPr>
            <p:cNvPr id="237" name="그룹 236">
              <a:extLst>
                <a:ext uri="{FF2B5EF4-FFF2-40B4-BE49-F238E27FC236}">
                  <a16:creationId xmlns:a16="http://schemas.microsoft.com/office/drawing/2014/main" id="{B353F7F3-6788-4055-80D2-6E3A1D064930}"/>
                </a:ext>
              </a:extLst>
            </p:cNvPr>
            <p:cNvGrpSpPr/>
            <p:nvPr/>
          </p:nvGrpSpPr>
          <p:grpSpPr>
            <a:xfrm>
              <a:off x="1709389" y="2406424"/>
              <a:ext cx="1463044" cy="874165"/>
              <a:chOff x="1711426" y="2690930"/>
              <a:chExt cx="1494057" cy="892695"/>
            </a:xfrm>
          </p:grpSpPr>
          <p:sp>
            <p:nvSpPr>
              <p:cNvPr id="312" name="직사각형 311">
                <a:extLst>
                  <a:ext uri="{FF2B5EF4-FFF2-40B4-BE49-F238E27FC236}">
                    <a16:creationId xmlns:a16="http://schemas.microsoft.com/office/drawing/2014/main" id="{21D4FCBF-DE6F-47AE-9808-949142FE285E}"/>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공모주 정보 조회</a:t>
                </a:r>
              </a:p>
            </p:txBody>
          </p:sp>
          <p:sp>
            <p:nvSpPr>
              <p:cNvPr id="313" name="직사각형 312">
                <a:extLst>
                  <a:ext uri="{FF2B5EF4-FFF2-40B4-BE49-F238E27FC236}">
                    <a16:creationId xmlns:a16="http://schemas.microsoft.com/office/drawing/2014/main" id="{EF50CAFE-2CA3-4D96-AF39-6674601A392F}"/>
                  </a:ext>
                </a:extLst>
              </p:cNvPr>
              <p:cNvSpPr/>
              <p:nvPr/>
            </p:nvSpPr>
            <p:spPr>
              <a:xfrm>
                <a:off x="1711426" y="2899625"/>
                <a:ext cx="1368000" cy="6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공모주 대상종목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종목별 청약일정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종목별 경쟁률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 한도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grpSp>
          <p:nvGrpSpPr>
            <p:cNvPr id="238" name="그룹 237">
              <a:extLst>
                <a:ext uri="{FF2B5EF4-FFF2-40B4-BE49-F238E27FC236}">
                  <a16:creationId xmlns:a16="http://schemas.microsoft.com/office/drawing/2014/main" id="{6323FC0B-24E5-47F8-986D-FB59C63F30BB}"/>
                </a:ext>
              </a:extLst>
            </p:cNvPr>
            <p:cNvGrpSpPr/>
            <p:nvPr/>
          </p:nvGrpSpPr>
          <p:grpSpPr>
            <a:xfrm>
              <a:off x="3542735" y="3862131"/>
              <a:ext cx="1463044" cy="725196"/>
              <a:chOff x="1711426" y="2690930"/>
              <a:chExt cx="1494057" cy="740568"/>
            </a:xfrm>
          </p:grpSpPr>
          <p:sp>
            <p:nvSpPr>
              <p:cNvPr id="310" name="직사각형 309">
                <a:extLst>
                  <a:ext uri="{FF2B5EF4-FFF2-40B4-BE49-F238E27FC236}">
                    <a16:creationId xmlns:a16="http://schemas.microsoft.com/office/drawing/2014/main" id="{262EA733-5BB5-4A5C-916E-4EC32A2822C0}"/>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청약</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취소</a:t>
                </a:r>
              </a:p>
            </p:txBody>
          </p:sp>
          <p:sp>
            <p:nvSpPr>
              <p:cNvPr id="311" name="직사각형 310">
                <a:extLst>
                  <a:ext uri="{FF2B5EF4-FFF2-40B4-BE49-F238E27FC236}">
                    <a16:creationId xmlns:a16="http://schemas.microsoft.com/office/drawing/2014/main" id="{86DAFEBE-CA79-4EE0-AD67-E813AB56E403}"/>
                  </a:ext>
                </a:extLst>
              </p:cNvPr>
              <p:cNvSpPr/>
              <p:nvPr/>
            </p:nvSpPr>
            <p:spPr>
              <a:xfrm>
                <a:off x="1711426" y="2899626"/>
                <a:ext cx="1368000" cy="531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a:t>
                </a:r>
                <a:r>
                  <a:rPr lang="en-US" altLang="ko-KR" sz="662" dirty="0">
                    <a:solidFill>
                      <a:prstClr val="white"/>
                    </a:solidFill>
                    <a:latin typeface="나눔고딕 Bold" panose="020D0804000000000000" pitchFamily="50" charset="-127"/>
                    <a:ea typeface="나눔고딕 Bold" panose="020D0804000000000000" pitchFamily="50" charset="-127"/>
                  </a:rPr>
                  <a:t>/</a:t>
                </a:r>
                <a:r>
                  <a:rPr lang="ko-KR" altLang="en-US" sz="662" dirty="0">
                    <a:solidFill>
                      <a:prstClr val="white"/>
                    </a:solidFill>
                    <a:latin typeface="나눔고딕 Bold" panose="020D0804000000000000" pitchFamily="50" charset="-127"/>
                    <a:ea typeface="나눔고딕 Bold" panose="020D0804000000000000" pitchFamily="50" charset="-127"/>
                  </a:rPr>
                  <a:t>취소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 내역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 내역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sp>
          <p:nvSpPr>
            <p:cNvPr id="239" name="직사각형 238">
              <a:extLst>
                <a:ext uri="{FF2B5EF4-FFF2-40B4-BE49-F238E27FC236}">
                  <a16:creationId xmlns:a16="http://schemas.microsoft.com/office/drawing/2014/main" id="{8D2A6A42-3A5D-4CC0-9F78-C46931773EA9}"/>
                </a:ext>
              </a:extLst>
            </p:cNvPr>
            <p:cNvSpPr/>
            <p:nvPr/>
          </p:nvSpPr>
          <p:spPr>
            <a:xfrm>
              <a:off x="5552825" y="2610718"/>
              <a:ext cx="1163340"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당일 계좌 개설</a:t>
              </a:r>
            </a:p>
          </p:txBody>
        </p:sp>
        <p:sp>
          <p:nvSpPr>
            <p:cNvPr id="240" name="순서도: 문서 239">
              <a:extLst>
                <a:ext uri="{FF2B5EF4-FFF2-40B4-BE49-F238E27FC236}">
                  <a16:creationId xmlns:a16="http://schemas.microsoft.com/office/drawing/2014/main" id="{7197FBC4-AEBD-4A1F-83D1-3B4E193F999A}"/>
                </a:ext>
              </a:extLst>
            </p:cNvPr>
            <p:cNvSpPr/>
            <p:nvPr/>
          </p:nvSpPr>
          <p:spPr>
            <a:xfrm>
              <a:off x="3895300" y="2377672"/>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계좌</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종목</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한도</a:t>
              </a:r>
            </a:p>
          </p:txBody>
        </p:sp>
        <p:cxnSp>
          <p:nvCxnSpPr>
            <p:cNvPr id="241" name="직선 화살표 연결선 4">
              <a:extLst>
                <a:ext uri="{FF2B5EF4-FFF2-40B4-BE49-F238E27FC236}">
                  <a16:creationId xmlns:a16="http://schemas.microsoft.com/office/drawing/2014/main" id="{041522D1-DCEF-4610-8419-BB914D6E5A4F}"/>
                </a:ext>
              </a:extLst>
            </p:cNvPr>
            <p:cNvCxnSpPr>
              <a:stCxn id="234" idx="1"/>
              <a:endCxn id="240" idx="3"/>
            </p:cNvCxnSpPr>
            <p:nvPr/>
          </p:nvCxnSpPr>
          <p:spPr>
            <a:xfrm rot="10800000" flipV="1">
              <a:off x="4704117" y="2474339"/>
              <a:ext cx="848709" cy="84786"/>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2" name="직사각형 241">
              <a:extLst>
                <a:ext uri="{FF2B5EF4-FFF2-40B4-BE49-F238E27FC236}">
                  <a16:creationId xmlns:a16="http://schemas.microsoft.com/office/drawing/2014/main" id="{6B61AFE9-ABD2-4427-8D5B-2A5FA4E1DE0F}"/>
                </a:ext>
              </a:extLst>
            </p:cNvPr>
            <p:cNvSpPr/>
            <p:nvPr/>
          </p:nvSpPr>
          <p:spPr>
            <a:xfrm>
              <a:off x="3366600" y="2980334"/>
              <a:ext cx="1339604" cy="29108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정보 </a:t>
              </a:r>
              <a:r>
                <a:rPr lang="en-US" altLang="ko-KR" sz="662" dirty="0">
                  <a:solidFill>
                    <a:prstClr val="white"/>
                  </a:solidFill>
                  <a:latin typeface="나눔고딕 Bold" panose="020D0804000000000000" pitchFamily="50" charset="-127"/>
                  <a:ea typeface="나눔고딕 Bold" panose="020D0804000000000000" pitchFamily="50" charset="-127"/>
                </a:rPr>
                <a:t>Update</a:t>
              </a:r>
            </a:p>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(Daily Batch)</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cxnSp>
          <p:nvCxnSpPr>
            <p:cNvPr id="243" name="직선 화살표 연결선 4">
              <a:extLst>
                <a:ext uri="{FF2B5EF4-FFF2-40B4-BE49-F238E27FC236}">
                  <a16:creationId xmlns:a16="http://schemas.microsoft.com/office/drawing/2014/main" id="{7C80EED1-D9A4-4725-B9BC-AE6D363AB8A4}"/>
                </a:ext>
              </a:extLst>
            </p:cNvPr>
            <p:cNvCxnSpPr>
              <a:cxnSpLocks/>
              <a:stCxn id="240" idx="2"/>
              <a:endCxn id="242" idx="0"/>
            </p:cNvCxnSpPr>
            <p:nvPr/>
          </p:nvCxnSpPr>
          <p:spPr>
            <a:xfrm rot="5400000">
              <a:off x="4036181" y="2716806"/>
              <a:ext cx="263749" cy="2633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직선 화살표 연결선 4">
              <a:extLst>
                <a:ext uri="{FF2B5EF4-FFF2-40B4-BE49-F238E27FC236}">
                  <a16:creationId xmlns:a16="http://schemas.microsoft.com/office/drawing/2014/main" id="{FA1DDA1D-AD3E-4A94-B46E-4E53CC8AABA5}"/>
                </a:ext>
              </a:extLst>
            </p:cNvPr>
            <p:cNvCxnSpPr>
              <a:cxnSpLocks/>
              <a:stCxn id="242" idx="2"/>
              <a:endCxn id="265" idx="0"/>
            </p:cNvCxnSpPr>
            <p:nvPr/>
          </p:nvCxnSpPr>
          <p:spPr>
            <a:xfrm rot="5400000">
              <a:off x="3733510" y="3185845"/>
              <a:ext cx="217316" cy="388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직선 화살표 연결선 4">
              <a:extLst>
                <a:ext uri="{FF2B5EF4-FFF2-40B4-BE49-F238E27FC236}">
                  <a16:creationId xmlns:a16="http://schemas.microsoft.com/office/drawing/2014/main" id="{B2AFA483-2BE3-4EDD-9DE9-69DC435B7EEE}"/>
                </a:ext>
              </a:extLst>
            </p:cNvPr>
            <p:cNvCxnSpPr>
              <a:cxnSpLocks/>
              <a:stCxn id="242" idx="2"/>
              <a:endCxn id="267" idx="0"/>
            </p:cNvCxnSpPr>
            <p:nvPr/>
          </p:nvCxnSpPr>
          <p:spPr>
            <a:xfrm rot="16200000" flipH="1">
              <a:off x="3928437" y="3379386"/>
              <a:ext cx="220712" cy="47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직선 화살표 연결선 4">
              <a:extLst>
                <a:ext uri="{FF2B5EF4-FFF2-40B4-BE49-F238E27FC236}">
                  <a16:creationId xmlns:a16="http://schemas.microsoft.com/office/drawing/2014/main" id="{31F2C44E-95DE-43B7-8202-535C4C032095}"/>
                </a:ext>
              </a:extLst>
            </p:cNvPr>
            <p:cNvCxnSpPr>
              <a:cxnSpLocks/>
              <a:stCxn id="242" idx="2"/>
              <a:endCxn id="269" idx="0"/>
            </p:cNvCxnSpPr>
            <p:nvPr/>
          </p:nvCxnSpPr>
          <p:spPr>
            <a:xfrm rot="16200000" flipH="1">
              <a:off x="4110857" y="3196967"/>
              <a:ext cx="220360" cy="3692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7" name="타원 246">
              <a:extLst>
                <a:ext uri="{FF2B5EF4-FFF2-40B4-BE49-F238E27FC236}">
                  <a16:creationId xmlns:a16="http://schemas.microsoft.com/office/drawing/2014/main" id="{BAB52012-EBE4-41DC-AFA5-99AA470A5485}"/>
                </a:ext>
              </a:extLst>
            </p:cNvPr>
            <p:cNvSpPr/>
            <p:nvPr/>
          </p:nvSpPr>
          <p:spPr>
            <a:xfrm>
              <a:off x="4778928" y="2980335"/>
              <a:ext cx="279842" cy="2798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en-US" altLang="ko-KR" sz="662" dirty="0" err="1">
                  <a:solidFill>
                    <a:prstClr val="black"/>
                  </a:solidFill>
                  <a:latin typeface="나눔고딕 Bold" panose="020D0804000000000000" pitchFamily="50" charset="-127"/>
                  <a:ea typeface="나눔고딕 Bold" panose="020D0804000000000000" pitchFamily="50" charset="-127"/>
                </a:rPr>
                <a:t>Api</a:t>
              </a:r>
              <a:endParaRPr lang="ko-KR" altLang="en-US" sz="662" dirty="0">
                <a:solidFill>
                  <a:prstClr val="black"/>
                </a:solidFill>
                <a:latin typeface="나눔고딕 Bold" panose="020D0804000000000000" pitchFamily="50" charset="-127"/>
                <a:ea typeface="나눔고딕 Bold" panose="020D0804000000000000" pitchFamily="50" charset="-127"/>
              </a:endParaRPr>
            </a:p>
          </p:txBody>
        </p:sp>
        <p:cxnSp>
          <p:nvCxnSpPr>
            <p:cNvPr id="248" name="직선 화살표 연결선 4">
              <a:extLst>
                <a:ext uri="{FF2B5EF4-FFF2-40B4-BE49-F238E27FC236}">
                  <a16:creationId xmlns:a16="http://schemas.microsoft.com/office/drawing/2014/main" id="{6CDBB71F-A317-4A12-944C-AB84229BB902}"/>
                </a:ext>
              </a:extLst>
            </p:cNvPr>
            <p:cNvCxnSpPr>
              <a:cxnSpLocks/>
              <a:stCxn id="239" idx="1"/>
              <a:endCxn id="247" idx="0"/>
            </p:cNvCxnSpPr>
            <p:nvPr/>
          </p:nvCxnSpPr>
          <p:spPr>
            <a:xfrm rot="10800000" flipV="1">
              <a:off x="4918851" y="2707384"/>
              <a:ext cx="633976" cy="272950"/>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직선 화살표 연결선 4">
              <a:extLst>
                <a:ext uri="{FF2B5EF4-FFF2-40B4-BE49-F238E27FC236}">
                  <a16:creationId xmlns:a16="http://schemas.microsoft.com/office/drawing/2014/main" id="{218A0EB3-8BAF-4DC8-AADD-D482BB8FDE67}"/>
                </a:ext>
              </a:extLst>
            </p:cNvPr>
            <p:cNvCxnSpPr>
              <a:cxnSpLocks/>
              <a:stCxn id="247" idx="4"/>
              <a:endCxn id="269" idx="6"/>
            </p:cNvCxnSpPr>
            <p:nvPr/>
          </p:nvCxnSpPr>
          <p:spPr>
            <a:xfrm rot="5400000">
              <a:off x="4546458" y="3216057"/>
              <a:ext cx="328273" cy="416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0" name="그룹 249">
              <a:extLst>
                <a:ext uri="{FF2B5EF4-FFF2-40B4-BE49-F238E27FC236}">
                  <a16:creationId xmlns:a16="http://schemas.microsoft.com/office/drawing/2014/main" id="{BF194BEF-7F98-42FB-8D9A-623586724157}"/>
                </a:ext>
              </a:extLst>
            </p:cNvPr>
            <p:cNvGrpSpPr/>
            <p:nvPr/>
          </p:nvGrpSpPr>
          <p:grpSpPr>
            <a:xfrm>
              <a:off x="2784824" y="4508492"/>
              <a:ext cx="1463044" cy="665760"/>
              <a:chOff x="1711426" y="2690930"/>
              <a:chExt cx="1494057" cy="679872"/>
            </a:xfrm>
          </p:grpSpPr>
          <p:sp>
            <p:nvSpPr>
              <p:cNvPr id="308" name="직사각형 307">
                <a:extLst>
                  <a:ext uri="{FF2B5EF4-FFF2-40B4-BE49-F238E27FC236}">
                    <a16:creationId xmlns:a16="http://schemas.microsoft.com/office/drawing/2014/main" id="{62FBAB59-E802-4B4E-BD0D-4808BB2EB555}"/>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배정</a:t>
                </a:r>
              </a:p>
            </p:txBody>
          </p:sp>
          <p:sp>
            <p:nvSpPr>
              <p:cNvPr id="309" name="직사각형 308">
                <a:extLst>
                  <a:ext uri="{FF2B5EF4-FFF2-40B4-BE49-F238E27FC236}">
                    <a16:creationId xmlns:a16="http://schemas.microsoft.com/office/drawing/2014/main" id="{AD098A1F-ED7A-4799-A8ED-B5F001941141}"/>
                  </a:ext>
                </a:extLst>
              </p:cNvPr>
              <p:cNvSpPr/>
              <p:nvPr/>
            </p:nvSpPr>
            <p:spPr>
              <a:xfrm>
                <a:off x="1711426" y="2899626"/>
                <a:ext cx="1368000" cy="4711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중복청약 체크</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 내역 송신</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cxnSp>
          <p:nvCxnSpPr>
            <p:cNvPr id="251" name="직선 화살표 연결선 4">
              <a:extLst>
                <a:ext uri="{FF2B5EF4-FFF2-40B4-BE49-F238E27FC236}">
                  <a16:creationId xmlns:a16="http://schemas.microsoft.com/office/drawing/2014/main" id="{FE24085A-861E-4E2D-A5BA-A7E4FAAC144D}"/>
                </a:ext>
              </a:extLst>
            </p:cNvPr>
            <p:cNvCxnSpPr>
              <a:cxnSpLocks/>
              <a:stCxn id="254" idx="1"/>
              <a:endCxn id="224" idx="3"/>
            </p:cNvCxnSpPr>
            <p:nvPr/>
          </p:nvCxnSpPr>
          <p:spPr>
            <a:xfrm rot="10800000">
              <a:off x="1016653" y="4647805"/>
              <a:ext cx="692737" cy="147563"/>
            </a:xfrm>
            <a:prstGeom prst="bentConnector3">
              <a:avLst>
                <a:gd name="adj1" fmla="val 36562"/>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2" name="순서도: 문서 251">
              <a:extLst>
                <a:ext uri="{FF2B5EF4-FFF2-40B4-BE49-F238E27FC236}">
                  <a16:creationId xmlns:a16="http://schemas.microsoft.com/office/drawing/2014/main" id="{C05D530D-36EC-402D-AE7D-EADBC541B4E0}"/>
                </a:ext>
              </a:extLst>
            </p:cNvPr>
            <p:cNvSpPr/>
            <p:nvPr/>
          </p:nvSpPr>
          <p:spPr>
            <a:xfrm>
              <a:off x="5414128" y="4911588"/>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배정내역</a:t>
              </a:r>
            </a:p>
          </p:txBody>
        </p:sp>
        <p:cxnSp>
          <p:nvCxnSpPr>
            <p:cNvPr id="253" name="직선 화살표 연결선 4">
              <a:extLst>
                <a:ext uri="{FF2B5EF4-FFF2-40B4-BE49-F238E27FC236}">
                  <a16:creationId xmlns:a16="http://schemas.microsoft.com/office/drawing/2014/main" id="{C60AA65B-B58E-46E4-A7EE-F7BD8ABE9288}"/>
                </a:ext>
              </a:extLst>
            </p:cNvPr>
            <p:cNvCxnSpPr>
              <a:cxnSpLocks/>
              <a:stCxn id="309" idx="3"/>
              <a:endCxn id="252" idx="1"/>
            </p:cNvCxnSpPr>
            <p:nvPr/>
          </p:nvCxnSpPr>
          <p:spPr>
            <a:xfrm>
              <a:off x="4124428" y="4943554"/>
              <a:ext cx="1289701" cy="14948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4" name="순서도: 문서 253">
              <a:extLst>
                <a:ext uri="{FF2B5EF4-FFF2-40B4-BE49-F238E27FC236}">
                  <a16:creationId xmlns:a16="http://schemas.microsoft.com/office/drawing/2014/main" id="{39614B69-CD0B-4E9B-B501-9268DA09E497}"/>
                </a:ext>
              </a:extLst>
            </p:cNvPr>
            <p:cNvSpPr/>
            <p:nvPr/>
          </p:nvSpPr>
          <p:spPr>
            <a:xfrm>
              <a:off x="1709388" y="4613913"/>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중복청약내역</a:t>
              </a:r>
            </a:p>
          </p:txBody>
        </p:sp>
        <p:cxnSp>
          <p:nvCxnSpPr>
            <p:cNvPr id="255" name="직선 화살표 연결선 4">
              <a:extLst>
                <a:ext uri="{FF2B5EF4-FFF2-40B4-BE49-F238E27FC236}">
                  <a16:creationId xmlns:a16="http://schemas.microsoft.com/office/drawing/2014/main" id="{57FC0C33-2963-4AFA-B977-A5993F896EC0}"/>
                </a:ext>
              </a:extLst>
            </p:cNvPr>
            <p:cNvCxnSpPr>
              <a:cxnSpLocks/>
              <a:stCxn id="309" idx="1"/>
              <a:endCxn id="254" idx="3"/>
            </p:cNvCxnSpPr>
            <p:nvPr/>
          </p:nvCxnSpPr>
          <p:spPr>
            <a:xfrm rot="10800000">
              <a:off x="2518205" y="4795366"/>
              <a:ext cx="266619" cy="148189"/>
            </a:xfrm>
            <a:prstGeom prst="bentConnector3">
              <a:avLst>
                <a:gd name="adj1" fmla="val 500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6" name="직선 화살표 연결선 4">
              <a:extLst>
                <a:ext uri="{FF2B5EF4-FFF2-40B4-BE49-F238E27FC236}">
                  <a16:creationId xmlns:a16="http://schemas.microsoft.com/office/drawing/2014/main" id="{2FCF3488-2781-48E6-86A7-248D846EB698}"/>
                </a:ext>
              </a:extLst>
            </p:cNvPr>
            <p:cNvCxnSpPr>
              <a:cxnSpLocks/>
              <a:stCxn id="231" idx="1"/>
              <a:endCxn id="311" idx="3"/>
            </p:cNvCxnSpPr>
            <p:nvPr/>
          </p:nvCxnSpPr>
          <p:spPr>
            <a:xfrm rot="10800000" flipV="1">
              <a:off x="4882339" y="3684123"/>
              <a:ext cx="670487" cy="642788"/>
            </a:xfrm>
            <a:prstGeom prst="bentConnector3">
              <a:avLst>
                <a:gd name="adj1" fmla="val 50000"/>
              </a:avLst>
            </a:prstGeom>
            <a:ln>
              <a:solidFill>
                <a:schemeClr val="accent6">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7" name="직선 화살표 연결선 4">
              <a:extLst>
                <a:ext uri="{FF2B5EF4-FFF2-40B4-BE49-F238E27FC236}">
                  <a16:creationId xmlns:a16="http://schemas.microsoft.com/office/drawing/2014/main" id="{12D6C5FD-AFC2-4033-A08D-1EF8F58D3177}"/>
                </a:ext>
              </a:extLst>
            </p:cNvPr>
            <p:cNvCxnSpPr>
              <a:cxnSpLocks/>
              <a:stCxn id="252" idx="0"/>
              <a:endCxn id="219" idx="1"/>
            </p:cNvCxnSpPr>
            <p:nvPr/>
          </p:nvCxnSpPr>
          <p:spPr>
            <a:xfrm rot="5400000" flipH="1" flipV="1">
              <a:off x="5641245" y="4400712"/>
              <a:ext cx="688167"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직선 화살표 연결선 4">
              <a:extLst>
                <a:ext uri="{FF2B5EF4-FFF2-40B4-BE49-F238E27FC236}">
                  <a16:creationId xmlns:a16="http://schemas.microsoft.com/office/drawing/2014/main" id="{410A7B9A-B5C5-4EFF-B184-E123317964E6}"/>
                </a:ext>
              </a:extLst>
            </p:cNvPr>
            <p:cNvCxnSpPr>
              <a:cxnSpLocks/>
              <a:stCxn id="252" idx="0"/>
              <a:endCxn id="218" idx="1"/>
            </p:cNvCxnSpPr>
            <p:nvPr/>
          </p:nvCxnSpPr>
          <p:spPr>
            <a:xfrm rot="5400000" flipH="1" flipV="1">
              <a:off x="5764644" y="4524110"/>
              <a:ext cx="441370"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직선 화살표 연결선 4">
              <a:extLst>
                <a:ext uri="{FF2B5EF4-FFF2-40B4-BE49-F238E27FC236}">
                  <a16:creationId xmlns:a16="http://schemas.microsoft.com/office/drawing/2014/main" id="{561FC71D-3612-4278-AE75-5025CFF4DC87}"/>
                </a:ext>
              </a:extLst>
            </p:cNvPr>
            <p:cNvCxnSpPr>
              <a:cxnSpLocks/>
              <a:stCxn id="252" idx="0"/>
              <a:endCxn id="220" idx="1"/>
            </p:cNvCxnSpPr>
            <p:nvPr/>
          </p:nvCxnSpPr>
          <p:spPr>
            <a:xfrm rot="5400000" flipH="1" flipV="1">
              <a:off x="5888042" y="4647508"/>
              <a:ext cx="194573"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직사각형 259">
              <a:extLst>
                <a:ext uri="{FF2B5EF4-FFF2-40B4-BE49-F238E27FC236}">
                  <a16:creationId xmlns:a16="http://schemas.microsoft.com/office/drawing/2014/main" id="{7DB0C407-2455-49D5-919E-4F4ADD8E2404}"/>
                </a:ext>
              </a:extLst>
            </p:cNvPr>
            <p:cNvSpPr/>
            <p:nvPr/>
          </p:nvSpPr>
          <p:spPr>
            <a:xfrm>
              <a:off x="1714915" y="3873160"/>
              <a:ext cx="1339604" cy="29108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err="1">
                  <a:solidFill>
                    <a:prstClr val="white"/>
                  </a:solidFill>
                  <a:latin typeface="나눔고딕 Bold" panose="020D0804000000000000" pitchFamily="50" charset="-127"/>
                  <a:ea typeface="나눔고딕 Bold" panose="020D0804000000000000" pitchFamily="50" charset="-127"/>
                </a:rPr>
                <a:t>경쟁율</a:t>
              </a:r>
              <a:r>
                <a:rPr lang="ko-KR" altLang="en-US" sz="662" dirty="0">
                  <a:solidFill>
                    <a:prstClr val="white"/>
                  </a:solidFill>
                  <a:latin typeface="나눔고딕 Bold" panose="020D0804000000000000" pitchFamily="50" charset="-127"/>
                  <a:ea typeface="나눔고딕 Bold" panose="020D0804000000000000" pitchFamily="50" charset="-127"/>
                </a:rPr>
                <a:t> </a:t>
              </a:r>
              <a:r>
                <a:rPr lang="en-US" altLang="ko-KR" sz="662" dirty="0">
                  <a:solidFill>
                    <a:prstClr val="white"/>
                  </a:solidFill>
                  <a:latin typeface="나눔고딕 Bold" panose="020D0804000000000000" pitchFamily="50" charset="-127"/>
                  <a:ea typeface="나눔고딕 Bold" panose="020D0804000000000000" pitchFamily="50" charset="-127"/>
                </a:rPr>
                <a:t>Update</a:t>
              </a:r>
            </a:p>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(10</a:t>
              </a:r>
              <a:r>
                <a:rPr lang="ko-KR" altLang="en-US" sz="662" dirty="0">
                  <a:solidFill>
                    <a:prstClr val="white"/>
                  </a:solidFill>
                  <a:latin typeface="나눔고딕 Bold" panose="020D0804000000000000" pitchFamily="50" charset="-127"/>
                  <a:ea typeface="나눔고딕 Bold" panose="020D0804000000000000" pitchFamily="50" charset="-127"/>
                </a:rPr>
                <a:t>분마다</a:t>
              </a:r>
              <a:r>
                <a:rPr lang="en-US" altLang="ko-KR" sz="662" dirty="0">
                  <a:solidFill>
                    <a:prstClr val="white"/>
                  </a:solidFill>
                  <a:latin typeface="나눔고딕 Bold" panose="020D0804000000000000" pitchFamily="50" charset="-127"/>
                  <a:ea typeface="나눔고딕 Bold" panose="020D0804000000000000" pitchFamily="50" charset="-127"/>
                </a:rPr>
                <a:t> Batch </a:t>
              </a:r>
              <a:r>
                <a:rPr lang="ko-KR" altLang="en-US" sz="662" dirty="0">
                  <a:solidFill>
                    <a:prstClr val="white"/>
                  </a:solidFill>
                  <a:latin typeface="나눔고딕 Bold" panose="020D0804000000000000" pitchFamily="50" charset="-127"/>
                  <a:ea typeface="나눔고딕 Bold" panose="020D0804000000000000" pitchFamily="50" charset="-127"/>
                </a:rPr>
                <a:t>수행</a:t>
              </a:r>
              <a:r>
                <a:rPr lang="en-US" altLang="ko-KR" sz="662" dirty="0">
                  <a:solidFill>
                    <a:prstClr val="white"/>
                  </a:solidFill>
                  <a:latin typeface="나눔고딕 Bold" panose="020D0804000000000000" pitchFamily="50" charset="-127"/>
                  <a:ea typeface="나눔고딕 Bold" panose="020D0804000000000000" pitchFamily="50" charset="-127"/>
                </a:rPr>
                <a:t>)</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61" name="직사각형 260">
              <a:extLst>
                <a:ext uri="{FF2B5EF4-FFF2-40B4-BE49-F238E27FC236}">
                  <a16:creationId xmlns:a16="http://schemas.microsoft.com/office/drawing/2014/main" id="{C3ED3AFA-56C1-4773-AA07-2A0E5AAFF85E}"/>
                </a:ext>
              </a:extLst>
            </p:cNvPr>
            <p:cNvSpPr/>
            <p:nvPr/>
          </p:nvSpPr>
          <p:spPr>
            <a:xfrm>
              <a:off x="1576004" y="5679802"/>
              <a:ext cx="2061396" cy="4479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262" name="직사각형 261">
              <a:extLst>
                <a:ext uri="{FF2B5EF4-FFF2-40B4-BE49-F238E27FC236}">
                  <a16:creationId xmlns:a16="http://schemas.microsoft.com/office/drawing/2014/main" id="{535901F9-68E4-408E-AD27-F709C04B0A09}"/>
                </a:ext>
              </a:extLst>
            </p:cNvPr>
            <p:cNvSpPr/>
            <p:nvPr/>
          </p:nvSpPr>
          <p:spPr>
            <a:xfrm>
              <a:off x="3736906" y="5679802"/>
              <a:ext cx="613647" cy="4479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263" name="화살표: 위쪽/아래쪽 262">
              <a:extLst>
                <a:ext uri="{FF2B5EF4-FFF2-40B4-BE49-F238E27FC236}">
                  <a16:creationId xmlns:a16="http://schemas.microsoft.com/office/drawing/2014/main" id="{B457E44E-BD8B-4B6D-B243-CE678BFEB5CB}"/>
                </a:ext>
              </a:extLst>
            </p:cNvPr>
            <p:cNvSpPr/>
            <p:nvPr/>
          </p:nvSpPr>
          <p:spPr>
            <a:xfrm>
              <a:off x="6064329" y="5329347"/>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cxnSp>
          <p:nvCxnSpPr>
            <p:cNvPr id="264" name="직선 화살표 연결선 4">
              <a:extLst>
                <a:ext uri="{FF2B5EF4-FFF2-40B4-BE49-F238E27FC236}">
                  <a16:creationId xmlns:a16="http://schemas.microsoft.com/office/drawing/2014/main" id="{AC7874DD-AE8F-4DDE-B24D-E19B7A10862F}"/>
                </a:ext>
              </a:extLst>
            </p:cNvPr>
            <p:cNvCxnSpPr>
              <a:cxnSpLocks/>
              <a:stCxn id="313" idx="1"/>
              <a:endCxn id="211" idx="3"/>
            </p:cNvCxnSpPr>
            <p:nvPr/>
          </p:nvCxnSpPr>
          <p:spPr>
            <a:xfrm rot="10800000">
              <a:off x="1012822" y="2795199"/>
              <a:ext cx="696567" cy="150489"/>
            </a:xfrm>
            <a:prstGeom prst="bentConnector3">
              <a:avLst>
                <a:gd name="adj1" fmla="val 37757"/>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5" name="타원 264">
              <a:extLst>
                <a:ext uri="{FF2B5EF4-FFF2-40B4-BE49-F238E27FC236}">
                  <a16:creationId xmlns:a16="http://schemas.microsoft.com/office/drawing/2014/main" id="{870028AD-CE3B-455A-A70A-693DAD7751CD}"/>
                </a:ext>
              </a:extLst>
            </p:cNvPr>
            <p:cNvSpPr/>
            <p:nvPr/>
          </p:nvSpPr>
          <p:spPr>
            <a:xfrm>
              <a:off x="3551264" y="3488739"/>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6" name="타원 265">
              <a:extLst>
                <a:ext uri="{FF2B5EF4-FFF2-40B4-BE49-F238E27FC236}">
                  <a16:creationId xmlns:a16="http://schemas.microsoft.com/office/drawing/2014/main" id="{905944E3-760B-4473-9DC9-7ECD2AD5974D}"/>
                </a:ext>
              </a:extLst>
            </p:cNvPr>
            <p:cNvSpPr/>
            <p:nvPr/>
          </p:nvSpPr>
          <p:spPr>
            <a:xfrm>
              <a:off x="1806637"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7" name="타원 266">
              <a:extLst>
                <a:ext uri="{FF2B5EF4-FFF2-40B4-BE49-F238E27FC236}">
                  <a16:creationId xmlns:a16="http://schemas.microsoft.com/office/drawing/2014/main" id="{CB8EDD90-E177-4174-9EE0-DD4C9DF5EC35}"/>
                </a:ext>
              </a:extLst>
            </p:cNvPr>
            <p:cNvSpPr/>
            <p:nvPr/>
          </p:nvSpPr>
          <p:spPr>
            <a:xfrm>
              <a:off x="3944517" y="3492134"/>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8" name="타원 267">
              <a:extLst>
                <a:ext uri="{FF2B5EF4-FFF2-40B4-BE49-F238E27FC236}">
                  <a16:creationId xmlns:a16="http://schemas.microsoft.com/office/drawing/2014/main" id="{C7FF871B-2DC3-4F62-8C0F-844E8BFBF3DC}"/>
                </a:ext>
              </a:extLst>
            </p:cNvPr>
            <p:cNvSpPr/>
            <p:nvPr/>
          </p:nvSpPr>
          <p:spPr>
            <a:xfrm>
              <a:off x="2519264"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9" name="타원 268">
              <a:extLst>
                <a:ext uri="{FF2B5EF4-FFF2-40B4-BE49-F238E27FC236}">
                  <a16:creationId xmlns:a16="http://schemas.microsoft.com/office/drawing/2014/main" id="{156EF99C-424B-4F5D-87DE-865A2F94B2BB}"/>
                </a:ext>
              </a:extLst>
            </p:cNvPr>
            <p:cNvSpPr/>
            <p:nvPr/>
          </p:nvSpPr>
          <p:spPr>
            <a:xfrm>
              <a:off x="4309004" y="3491783"/>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0" name="타원 269">
              <a:extLst>
                <a:ext uri="{FF2B5EF4-FFF2-40B4-BE49-F238E27FC236}">
                  <a16:creationId xmlns:a16="http://schemas.microsoft.com/office/drawing/2014/main" id="{EA8D3878-8224-4BC7-9CC1-9001AF4DCFFC}"/>
                </a:ext>
              </a:extLst>
            </p:cNvPr>
            <p:cNvSpPr/>
            <p:nvPr/>
          </p:nvSpPr>
          <p:spPr>
            <a:xfrm>
              <a:off x="3231891"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2" name="타원 271">
              <a:extLst>
                <a:ext uri="{FF2B5EF4-FFF2-40B4-BE49-F238E27FC236}">
                  <a16:creationId xmlns:a16="http://schemas.microsoft.com/office/drawing/2014/main" id="{3EA1048C-2970-49D7-91AF-125ED7A4DAC2}"/>
                </a:ext>
              </a:extLst>
            </p:cNvPr>
            <p:cNvSpPr/>
            <p:nvPr/>
          </p:nvSpPr>
          <p:spPr>
            <a:xfrm>
              <a:off x="3944517"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4</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3" name="타원 272">
              <a:extLst>
                <a:ext uri="{FF2B5EF4-FFF2-40B4-BE49-F238E27FC236}">
                  <a16:creationId xmlns:a16="http://schemas.microsoft.com/office/drawing/2014/main" id="{EAF93CFB-254B-4007-8395-9B0999971E22}"/>
                </a:ext>
              </a:extLst>
            </p:cNvPr>
            <p:cNvSpPr/>
            <p:nvPr/>
          </p:nvSpPr>
          <p:spPr>
            <a:xfrm>
              <a:off x="2643638"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4" name="타원 273">
              <a:extLst>
                <a:ext uri="{FF2B5EF4-FFF2-40B4-BE49-F238E27FC236}">
                  <a16:creationId xmlns:a16="http://schemas.microsoft.com/office/drawing/2014/main" id="{94B45868-9EEF-40D2-B526-40749A4BE6AC}"/>
                </a:ext>
              </a:extLst>
            </p:cNvPr>
            <p:cNvSpPr/>
            <p:nvPr/>
          </p:nvSpPr>
          <p:spPr>
            <a:xfrm>
              <a:off x="2282524" y="4306430"/>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4</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5" name="타원 274">
              <a:extLst>
                <a:ext uri="{FF2B5EF4-FFF2-40B4-BE49-F238E27FC236}">
                  <a16:creationId xmlns:a16="http://schemas.microsoft.com/office/drawing/2014/main" id="{0D079C40-CA2F-42BA-8854-67A0E12438E8}"/>
                </a:ext>
              </a:extLst>
            </p:cNvPr>
            <p:cNvSpPr/>
            <p:nvPr/>
          </p:nvSpPr>
          <p:spPr>
            <a:xfrm>
              <a:off x="1924444"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cxnSp>
          <p:nvCxnSpPr>
            <p:cNvPr id="276" name="직선 화살표 연결선 4">
              <a:extLst>
                <a:ext uri="{FF2B5EF4-FFF2-40B4-BE49-F238E27FC236}">
                  <a16:creationId xmlns:a16="http://schemas.microsoft.com/office/drawing/2014/main" id="{0412CC7E-863D-492B-A2F4-0087E6014842}"/>
                </a:ext>
              </a:extLst>
            </p:cNvPr>
            <p:cNvCxnSpPr>
              <a:cxnSpLocks/>
              <a:stCxn id="311" idx="1"/>
              <a:endCxn id="274" idx="6"/>
            </p:cNvCxnSpPr>
            <p:nvPr/>
          </p:nvCxnSpPr>
          <p:spPr>
            <a:xfrm rot="10800000" flipV="1">
              <a:off x="2475857" y="4326912"/>
              <a:ext cx="1066877" cy="7618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직선 화살표 연결선 4">
              <a:extLst>
                <a:ext uri="{FF2B5EF4-FFF2-40B4-BE49-F238E27FC236}">
                  <a16:creationId xmlns:a16="http://schemas.microsoft.com/office/drawing/2014/main" id="{CD4BC4BE-275C-46CC-A587-5C06C076AF83}"/>
                </a:ext>
              </a:extLst>
            </p:cNvPr>
            <p:cNvCxnSpPr>
              <a:cxnSpLocks/>
              <a:endCxn id="311" idx="0"/>
            </p:cNvCxnSpPr>
            <p:nvPr/>
          </p:nvCxnSpPr>
          <p:spPr>
            <a:xfrm rot="16200000" flipH="1">
              <a:off x="3677731" y="3531689"/>
              <a:ext cx="505006" cy="5646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8" name="타원 277">
              <a:extLst>
                <a:ext uri="{FF2B5EF4-FFF2-40B4-BE49-F238E27FC236}">
                  <a16:creationId xmlns:a16="http://schemas.microsoft.com/office/drawing/2014/main" id="{B056E554-F596-44F4-BC44-8D28A2E7D090}"/>
                </a:ext>
              </a:extLst>
            </p:cNvPr>
            <p:cNvSpPr/>
            <p:nvPr/>
          </p:nvSpPr>
          <p:spPr>
            <a:xfrm>
              <a:off x="2284042"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cxnSp>
          <p:nvCxnSpPr>
            <p:cNvPr id="279" name="직선 화살표 연결선 4">
              <a:extLst>
                <a:ext uri="{FF2B5EF4-FFF2-40B4-BE49-F238E27FC236}">
                  <a16:creationId xmlns:a16="http://schemas.microsoft.com/office/drawing/2014/main" id="{20A755A5-A079-4E1C-8F81-3617E0882DE2}"/>
                </a:ext>
              </a:extLst>
            </p:cNvPr>
            <p:cNvCxnSpPr>
              <a:cxnSpLocks/>
              <a:endCxn id="311" idx="0"/>
            </p:cNvCxnSpPr>
            <p:nvPr/>
          </p:nvCxnSpPr>
          <p:spPr>
            <a:xfrm rot="16200000" flipH="1">
              <a:off x="3876054" y="3730014"/>
              <a:ext cx="501611" cy="1713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직선 화살표 연결선 4">
              <a:extLst>
                <a:ext uri="{FF2B5EF4-FFF2-40B4-BE49-F238E27FC236}">
                  <a16:creationId xmlns:a16="http://schemas.microsoft.com/office/drawing/2014/main" id="{871C802C-B1B6-4A12-A78C-9DF7D7471A45}"/>
                </a:ext>
              </a:extLst>
            </p:cNvPr>
            <p:cNvCxnSpPr>
              <a:cxnSpLocks/>
              <a:endCxn id="311" idx="0"/>
            </p:cNvCxnSpPr>
            <p:nvPr/>
          </p:nvCxnSpPr>
          <p:spPr>
            <a:xfrm rot="5400000">
              <a:off x="4058123" y="3718947"/>
              <a:ext cx="501963" cy="193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직선 화살표 연결선 4">
              <a:extLst>
                <a:ext uri="{FF2B5EF4-FFF2-40B4-BE49-F238E27FC236}">
                  <a16:creationId xmlns:a16="http://schemas.microsoft.com/office/drawing/2014/main" id="{85082038-D2AF-4FB6-9822-D3F071D1B329}"/>
                </a:ext>
              </a:extLst>
            </p:cNvPr>
            <p:cNvCxnSpPr>
              <a:cxnSpLocks/>
              <a:endCxn id="274" idx="6"/>
            </p:cNvCxnSpPr>
            <p:nvPr/>
          </p:nvCxnSpPr>
          <p:spPr>
            <a:xfrm rot="16200000" flipV="1">
              <a:off x="2809984" y="4068970"/>
              <a:ext cx="310514" cy="9787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직선 화살표 연결선 83">
              <a:extLst>
                <a:ext uri="{FF2B5EF4-FFF2-40B4-BE49-F238E27FC236}">
                  <a16:creationId xmlns:a16="http://schemas.microsoft.com/office/drawing/2014/main" id="{E629CB50-09EB-499B-94DD-D7EECAC1F0A7}"/>
                </a:ext>
              </a:extLst>
            </p:cNvPr>
            <p:cNvCxnSpPr>
              <a:cxnSpLocks/>
              <a:stCxn id="260" idx="0"/>
              <a:endCxn id="275" idx="4"/>
            </p:cNvCxnSpPr>
            <p:nvPr/>
          </p:nvCxnSpPr>
          <p:spPr>
            <a:xfrm rot="16200000" flipV="1">
              <a:off x="2126696" y="3615138"/>
              <a:ext cx="152436" cy="3636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직선 화살표 연결선 282">
              <a:extLst>
                <a:ext uri="{FF2B5EF4-FFF2-40B4-BE49-F238E27FC236}">
                  <a16:creationId xmlns:a16="http://schemas.microsoft.com/office/drawing/2014/main" id="{13360E0A-CD80-4222-9713-1E6C03EB2917}"/>
                </a:ext>
              </a:extLst>
            </p:cNvPr>
            <p:cNvCxnSpPr>
              <a:cxnSpLocks/>
              <a:stCxn id="274" idx="0"/>
              <a:endCxn id="260" idx="2"/>
            </p:cNvCxnSpPr>
            <p:nvPr/>
          </p:nvCxnSpPr>
          <p:spPr>
            <a:xfrm flipV="1">
              <a:off x="2379191" y="4164247"/>
              <a:ext cx="5526" cy="1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4" name="화살표: 위쪽/아래쪽 283">
              <a:extLst>
                <a:ext uri="{FF2B5EF4-FFF2-40B4-BE49-F238E27FC236}">
                  <a16:creationId xmlns:a16="http://schemas.microsoft.com/office/drawing/2014/main" id="{8DB0943B-8772-4D1E-8662-846852BA9DDA}"/>
                </a:ext>
              </a:extLst>
            </p:cNvPr>
            <p:cNvSpPr/>
            <p:nvPr/>
          </p:nvSpPr>
          <p:spPr>
            <a:xfrm>
              <a:off x="3389856" y="5342052"/>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cxnSp>
          <p:nvCxnSpPr>
            <p:cNvPr id="285" name="직선 화살표 연결선 83">
              <a:extLst>
                <a:ext uri="{FF2B5EF4-FFF2-40B4-BE49-F238E27FC236}">
                  <a16:creationId xmlns:a16="http://schemas.microsoft.com/office/drawing/2014/main" id="{F337826D-0787-4A4A-BBEB-9891758903C8}"/>
                </a:ext>
              </a:extLst>
            </p:cNvPr>
            <p:cNvCxnSpPr>
              <a:cxnSpLocks/>
              <a:stCxn id="275" idx="0"/>
              <a:endCxn id="313" idx="2"/>
            </p:cNvCxnSpPr>
            <p:nvPr/>
          </p:nvCxnSpPr>
          <p:spPr>
            <a:xfrm rot="5400000" flipH="1" flipV="1">
              <a:off x="2076749" y="3224950"/>
              <a:ext cx="246802" cy="3580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직선 화살표 연결선 83">
              <a:extLst>
                <a:ext uri="{FF2B5EF4-FFF2-40B4-BE49-F238E27FC236}">
                  <a16:creationId xmlns:a16="http://schemas.microsoft.com/office/drawing/2014/main" id="{A7A344C6-4572-4255-B06A-30F81F3489B7}"/>
                </a:ext>
              </a:extLst>
            </p:cNvPr>
            <p:cNvCxnSpPr>
              <a:cxnSpLocks/>
              <a:stCxn id="278" idx="0"/>
              <a:endCxn id="313" idx="2"/>
            </p:cNvCxnSpPr>
            <p:nvPr/>
          </p:nvCxnSpPr>
          <p:spPr>
            <a:xfrm rot="16200000" flipV="1">
              <a:off x="2256549" y="3403231"/>
              <a:ext cx="246802" cy="1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직선 화살표 연결선 83">
              <a:extLst>
                <a:ext uri="{FF2B5EF4-FFF2-40B4-BE49-F238E27FC236}">
                  <a16:creationId xmlns:a16="http://schemas.microsoft.com/office/drawing/2014/main" id="{99C2286C-9FCC-4EB9-87D8-3EE28996F31C}"/>
                </a:ext>
              </a:extLst>
            </p:cNvPr>
            <p:cNvCxnSpPr>
              <a:cxnSpLocks/>
              <a:stCxn id="273" idx="0"/>
              <a:endCxn id="313" idx="2"/>
            </p:cNvCxnSpPr>
            <p:nvPr/>
          </p:nvCxnSpPr>
          <p:spPr>
            <a:xfrm rot="16200000" flipV="1">
              <a:off x="2436347" y="3223432"/>
              <a:ext cx="246802" cy="3611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8" name="제목 170">
              <a:extLst>
                <a:ext uri="{FF2B5EF4-FFF2-40B4-BE49-F238E27FC236}">
                  <a16:creationId xmlns:a16="http://schemas.microsoft.com/office/drawing/2014/main" id="{2640CD66-B7D9-427D-87E1-FA4BD9B42DAD}"/>
                </a:ext>
              </a:extLst>
            </p:cNvPr>
            <p:cNvSpPr txBox="1">
              <a:spLocks/>
            </p:cNvSpPr>
            <p:nvPr/>
          </p:nvSpPr>
          <p:spPr bwMode="auto">
            <a:xfrm>
              <a:off x="348397" y="6216354"/>
              <a:ext cx="5041141" cy="185468"/>
            </a:xfrm>
            <a:prstGeom prst="rect">
              <a:avLst/>
            </a:prstGeom>
            <a:noFill/>
            <a:effectLst/>
          </p:spPr>
          <p:txBody>
            <a:bodyPr wrap="square" lIns="0" tIns="0" rIns="0" bIns="0" rtlCol="0" anchor="t" anchorCtr="0">
              <a:noAutofit/>
            </a:bodyPr>
            <a:lstStyle>
              <a:defPPr>
                <a:defRPr lang="ko-KR"/>
              </a:defPPr>
              <a:lvl1pPr marL="177800" indent="-88900" defTabSz="699690" eaLnBrk="0" fontAlgn="auto" latinLnBrk="0" hangingPunct="0">
                <a:spcBef>
                  <a:spcPts val="0"/>
                </a:spcBef>
                <a:spcAft>
                  <a:spcPts val="0"/>
                </a:spcAft>
                <a:buFont typeface="Arial" panose="020B0604020202020204" pitchFamily="34" charset="0"/>
                <a:buChar char="•"/>
                <a:tabLst>
                  <a:tab pos="5186445" algn="l"/>
                </a:tabLst>
                <a:defRPr sz="13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0" indent="0" defTabSz="475964">
                <a:spcBef>
                  <a:spcPts val="74"/>
                </a:spcBef>
                <a:buSzPct val="80000"/>
                <a:buNone/>
                <a:tabLst>
                  <a:tab pos="3528080" algn="l"/>
                </a:tabLst>
              </a:pP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위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적용을 위한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Group</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은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사례</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이며 상세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설계 시 업무적 연관성을 고려하여 구성</a:t>
              </a:r>
            </a:p>
          </p:txBody>
        </p:sp>
        <p:cxnSp>
          <p:nvCxnSpPr>
            <p:cNvPr id="289" name="직선 화살표 연결선 4">
              <a:extLst>
                <a:ext uri="{FF2B5EF4-FFF2-40B4-BE49-F238E27FC236}">
                  <a16:creationId xmlns:a16="http://schemas.microsoft.com/office/drawing/2014/main" id="{74C35FC5-6D48-4F61-9AA8-73EB2C127262}"/>
                </a:ext>
              </a:extLst>
            </p:cNvPr>
            <p:cNvCxnSpPr>
              <a:cxnSpLocks/>
              <a:stCxn id="290" idx="2"/>
              <a:endCxn id="211" idx="3"/>
            </p:cNvCxnSpPr>
            <p:nvPr/>
          </p:nvCxnSpPr>
          <p:spPr>
            <a:xfrm rot="10800000">
              <a:off x="1012824" y="2795198"/>
              <a:ext cx="2529916" cy="1440707"/>
            </a:xfrm>
            <a:prstGeom prst="bentConnector3">
              <a:avLst>
                <a:gd name="adj1" fmla="val 82782"/>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0" name="타원 289">
              <a:extLst>
                <a:ext uri="{FF2B5EF4-FFF2-40B4-BE49-F238E27FC236}">
                  <a16:creationId xmlns:a16="http://schemas.microsoft.com/office/drawing/2014/main" id="{6417EF4F-88E5-414D-B9E0-110874F40DCB}"/>
                </a:ext>
              </a:extLst>
            </p:cNvPr>
            <p:cNvSpPr>
              <a:spLocks noChangeAspect="1"/>
            </p:cNvSpPr>
            <p:nvPr/>
          </p:nvSpPr>
          <p:spPr>
            <a:xfrm>
              <a:off x="3542738" y="4200652"/>
              <a:ext cx="70506" cy="70506"/>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91" name="AutoShape 119">
              <a:extLst>
                <a:ext uri="{FF2B5EF4-FFF2-40B4-BE49-F238E27FC236}">
                  <a16:creationId xmlns:a16="http://schemas.microsoft.com/office/drawing/2014/main" id="{4DBAA0FE-C971-4D30-AFF5-CB48E796907A}"/>
                </a:ext>
              </a:extLst>
            </p:cNvPr>
            <p:cNvSpPr>
              <a:spLocks noChangeArrowheads="1"/>
            </p:cNvSpPr>
            <p:nvPr/>
          </p:nvSpPr>
          <p:spPr bwMode="auto">
            <a:xfrm>
              <a:off x="1173781" y="3815455"/>
              <a:ext cx="219762" cy="1664696"/>
            </a:xfrm>
            <a:prstGeom prst="rect">
              <a:avLst/>
            </a:prstGeom>
            <a:solidFill>
              <a:schemeClr val="bg1">
                <a:alpha val="0"/>
              </a:schemeClr>
            </a:solidFill>
            <a:ln w="9525">
              <a:solidFill>
                <a:schemeClr val="bg1">
                  <a:lumMod val="65000"/>
                </a:schemeClr>
              </a:solidFill>
            </a:ln>
          </p:spPr>
          <p:txBody>
            <a:bodyPr vert="eaVert" wrap="square" lIns="0" tIns="0" rIns="0" bIns="0" rtlCol="0" anchor="ctr">
              <a:noAutofit/>
            </a:bodyPr>
            <a:lstStyle/>
            <a:p>
              <a:pPr lvl="1" indent="1176" algn="ctr" defTabSz="678480">
                <a:buClr>
                  <a:prstClr val="black">
                    <a:lumMod val="65000"/>
                    <a:lumOff val="35000"/>
                  </a:prstClr>
                </a:buClr>
                <a:buSzPct val="90000"/>
              </a:pPr>
              <a:r>
                <a:rPr lang="en-US"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FEP</a:t>
              </a:r>
              <a:endParaRPr lang="ko-KR"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92" name="AutoShape 119">
              <a:extLst>
                <a:ext uri="{FF2B5EF4-FFF2-40B4-BE49-F238E27FC236}">
                  <a16:creationId xmlns:a16="http://schemas.microsoft.com/office/drawing/2014/main" id="{A5FAF90A-9EAF-4120-9D75-D8CD32E0A067}"/>
                </a:ext>
              </a:extLst>
            </p:cNvPr>
            <p:cNvSpPr>
              <a:spLocks noChangeArrowheads="1"/>
            </p:cNvSpPr>
            <p:nvPr/>
          </p:nvSpPr>
          <p:spPr bwMode="auto">
            <a:xfrm>
              <a:off x="1173781" y="1961367"/>
              <a:ext cx="219762" cy="1664696"/>
            </a:xfrm>
            <a:prstGeom prst="rect">
              <a:avLst/>
            </a:prstGeom>
            <a:solidFill>
              <a:schemeClr val="bg1">
                <a:alpha val="0"/>
              </a:schemeClr>
            </a:solidFill>
            <a:ln w="9525">
              <a:solidFill>
                <a:schemeClr val="bg1">
                  <a:lumMod val="65000"/>
                </a:schemeClr>
              </a:solidFill>
            </a:ln>
          </p:spPr>
          <p:txBody>
            <a:bodyPr vert="eaVert" wrap="square" lIns="0" tIns="0" rIns="0" bIns="0" rtlCol="0" anchor="ctr">
              <a:noAutofit/>
            </a:bodyPr>
            <a:lstStyle/>
            <a:p>
              <a:pPr lvl="1" indent="1176" algn="ctr" defTabSz="678480">
                <a:buClr>
                  <a:prstClr val="black">
                    <a:lumMod val="65000"/>
                    <a:lumOff val="35000"/>
                  </a:prstClr>
                </a:buClr>
                <a:buSzPct val="90000"/>
              </a:pPr>
              <a:r>
                <a:rPr lang="en-US"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MCI</a:t>
              </a:r>
              <a:endParaRPr lang="ko-KR"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pic>
          <p:nvPicPr>
            <p:cNvPr id="293" name="그림 292">
              <a:extLst>
                <a:ext uri="{FF2B5EF4-FFF2-40B4-BE49-F238E27FC236}">
                  <a16:creationId xmlns:a16="http://schemas.microsoft.com/office/drawing/2014/main" id="{E42CCC32-365D-4B2A-9D49-E3096AE0BDE0}"/>
                </a:ext>
              </a:extLst>
            </p:cNvPr>
            <p:cNvPicPr>
              <a:picLocks noChangeAspect="1"/>
            </p:cNvPicPr>
            <p:nvPr/>
          </p:nvPicPr>
          <p:blipFill rotWithShape="1">
            <a:blip r:embed="rId7"/>
            <a:srcRect l="7863" t="13100" r="4985" b="8988"/>
            <a:stretch/>
          </p:blipFill>
          <p:spPr>
            <a:xfrm>
              <a:off x="4769822" y="5506235"/>
              <a:ext cx="352251" cy="350397"/>
            </a:xfrm>
            <a:prstGeom prst="rect">
              <a:avLst/>
            </a:prstGeom>
          </p:spPr>
        </p:pic>
        <p:grpSp>
          <p:nvGrpSpPr>
            <p:cNvPr id="294" name="그룹 293">
              <a:extLst>
                <a:ext uri="{FF2B5EF4-FFF2-40B4-BE49-F238E27FC236}">
                  <a16:creationId xmlns:a16="http://schemas.microsoft.com/office/drawing/2014/main" id="{3B229A77-EE14-4249-B5C4-8FD523E57243}"/>
                </a:ext>
              </a:extLst>
            </p:cNvPr>
            <p:cNvGrpSpPr/>
            <p:nvPr/>
          </p:nvGrpSpPr>
          <p:grpSpPr>
            <a:xfrm>
              <a:off x="1648623" y="5126217"/>
              <a:ext cx="1079888" cy="414792"/>
              <a:chOff x="-1771651" y="2833784"/>
              <a:chExt cx="1190627" cy="457327"/>
            </a:xfrm>
          </p:grpSpPr>
          <p:sp>
            <p:nvSpPr>
              <p:cNvPr id="296" name="직사각형 295">
                <a:extLst>
                  <a:ext uri="{FF2B5EF4-FFF2-40B4-BE49-F238E27FC236}">
                    <a16:creationId xmlns:a16="http://schemas.microsoft.com/office/drawing/2014/main" id="{7D4DFEDE-A4A5-4B97-86DB-D2F93CC0D34C}"/>
                  </a:ext>
                </a:extLst>
              </p:cNvPr>
              <p:cNvSpPr/>
              <p:nvPr/>
            </p:nvSpPr>
            <p:spPr>
              <a:xfrm>
                <a:off x="-1771651" y="2833784"/>
                <a:ext cx="1190627" cy="457327"/>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In-Memory(NoSQL)</a:t>
                </a:r>
              </a:p>
            </p:txBody>
          </p:sp>
          <p:pic>
            <p:nvPicPr>
              <p:cNvPr id="297" name="Picture 8" descr="Apache Ignite vs Redis - GridGain Systems">
                <a:extLst>
                  <a:ext uri="{FF2B5EF4-FFF2-40B4-BE49-F238E27FC236}">
                    <a16:creationId xmlns:a16="http://schemas.microsoft.com/office/drawing/2014/main" id="{711AE95A-256B-4156-B3E1-9DF475AD50B5}"/>
                  </a:ext>
                </a:extLst>
              </p:cNvPr>
              <p:cNvPicPr>
                <a:picLocks noChangeAspect="1" noChangeArrowheads="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32115" y="3025783"/>
                <a:ext cx="1104451" cy="243669"/>
              </a:xfrm>
              <a:prstGeom prst="rect">
                <a:avLst/>
              </a:prstGeom>
              <a:noFill/>
              <a:extLst>
                <a:ext uri="{909E8E84-426E-40DD-AFC4-6F175D3DCCD1}">
                  <a14:hiddenFill xmlns:a14="http://schemas.microsoft.com/office/drawing/2010/main">
                    <a:solidFill>
                      <a:srgbClr val="FFFFFF"/>
                    </a:solidFill>
                  </a14:hiddenFill>
                </a:ext>
              </a:extLst>
            </p:spPr>
          </p:pic>
          <p:sp>
            <p:nvSpPr>
              <p:cNvPr id="298" name="순서도: 자기 디스크 297">
                <a:extLst>
                  <a:ext uri="{FF2B5EF4-FFF2-40B4-BE49-F238E27FC236}">
                    <a16:creationId xmlns:a16="http://schemas.microsoft.com/office/drawing/2014/main" id="{B08A07E6-F94B-4FAE-8EBE-12856452B606}"/>
                  </a:ext>
                </a:extLst>
              </p:cNvPr>
              <p:cNvSpPr/>
              <p:nvPr/>
            </p:nvSpPr>
            <p:spPr>
              <a:xfrm>
                <a:off x="-1631698" y="3008068"/>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299" name="타원 298">
                <a:extLst>
                  <a:ext uri="{FF2B5EF4-FFF2-40B4-BE49-F238E27FC236}">
                    <a16:creationId xmlns:a16="http://schemas.microsoft.com/office/drawing/2014/main" id="{2C78C102-EF09-4C1A-A787-2FD7EC24026E}"/>
                  </a:ext>
                </a:extLst>
              </p:cNvPr>
              <p:cNvSpPr/>
              <p:nvPr/>
            </p:nvSpPr>
            <p:spPr>
              <a:xfrm>
                <a:off x="-1619985" y="3053110"/>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0" name="AutoShape 114">
                <a:extLst>
                  <a:ext uri="{FF2B5EF4-FFF2-40B4-BE49-F238E27FC236}">
                    <a16:creationId xmlns:a16="http://schemas.microsoft.com/office/drawing/2014/main" id="{1CB9FEDC-F3FB-40E8-B19D-D795E30D612A}"/>
                  </a:ext>
                </a:extLst>
              </p:cNvPr>
              <p:cNvSpPr>
                <a:spLocks noChangeArrowheads="1"/>
              </p:cNvSpPr>
              <p:nvPr/>
            </p:nvSpPr>
            <p:spPr bwMode="auto">
              <a:xfrm>
                <a:off x="-1595416" y="3068833"/>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1" name="순서도: 자기 디스크 300">
                <a:extLst>
                  <a:ext uri="{FF2B5EF4-FFF2-40B4-BE49-F238E27FC236}">
                    <a16:creationId xmlns:a16="http://schemas.microsoft.com/office/drawing/2014/main" id="{AAA1DEB8-A795-435F-AFAF-465DEF96C83D}"/>
                  </a:ext>
                </a:extLst>
              </p:cNvPr>
              <p:cNvSpPr/>
              <p:nvPr/>
            </p:nvSpPr>
            <p:spPr>
              <a:xfrm>
                <a:off x="-1500670" y="3073032"/>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2" name="타원 301">
                <a:extLst>
                  <a:ext uri="{FF2B5EF4-FFF2-40B4-BE49-F238E27FC236}">
                    <a16:creationId xmlns:a16="http://schemas.microsoft.com/office/drawing/2014/main" id="{B1F46C67-2F52-416E-95A1-01FC8C890B97}"/>
                  </a:ext>
                </a:extLst>
              </p:cNvPr>
              <p:cNvSpPr/>
              <p:nvPr/>
            </p:nvSpPr>
            <p:spPr>
              <a:xfrm>
                <a:off x="-1488957" y="3076402"/>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3" name="AutoShape 114">
                <a:extLst>
                  <a:ext uri="{FF2B5EF4-FFF2-40B4-BE49-F238E27FC236}">
                    <a16:creationId xmlns:a16="http://schemas.microsoft.com/office/drawing/2014/main" id="{F8C7DEB1-0FE2-4137-928E-8287268E0368}"/>
                  </a:ext>
                </a:extLst>
              </p:cNvPr>
              <p:cNvSpPr>
                <a:spLocks noChangeArrowheads="1"/>
              </p:cNvSpPr>
              <p:nvPr/>
            </p:nvSpPr>
            <p:spPr bwMode="auto">
              <a:xfrm>
                <a:off x="-1464384" y="3092124"/>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4" name="순서도: 자기 디스크 303">
                <a:extLst>
                  <a:ext uri="{FF2B5EF4-FFF2-40B4-BE49-F238E27FC236}">
                    <a16:creationId xmlns:a16="http://schemas.microsoft.com/office/drawing/2014/main" id="{D6B4111A-A05E-46A5-841F-90DDB869C920}"/>
                  </a:ext>
                </a:extLst>
              </p:cNvPr>
              <p:cNvSpPr/>
              <p:nvPr/>
            </p:nvSpPr>
            <p:spPr>
              <a:xfrm>
                <a:off x="-1369642" y="3096323"/>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5" name="타원 304">
                <a:extLst>
                  <a:ext uri="{FF2B5EF4-FFF2-40B4-BE49-F238E27FC236}">
                    <a16:creationId xmlns:a16="http://schemas.microsoft.com/office/drawing/2014/main" id="{F9CAD2AF-1DD3-42FF-A420-E884412AF672}"/>
                  </a:ext>
                </a:extLst>
              </p:cNvPr>
              <p:cNvSpPr/>
              <p:nvPr/>
            </p:nvSpPr>
            <p:spPr>
              <a:xfrm>
                <a:off x="-1357928" y="3099692"/>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6" name="AutoShape 114">
                <a:extLst>
                  <a:ext uri="{FF2B5EF4-FFF2-40B4-BE49-F238E27FC236}">
                    <a16:creationId xmlns:a16="http://schemas.microsoft.com/office/drawing/2014/main" id="{D84D8494-5CA6-4A1C-AF81-C70304C382BD}"/>
                  </a:ext>
                </a:extLst>
              </p:cNvPr>
              <p:cNvSpPr>
                <a:spLocks noChangeArrowheads="1"/>
              </p:cNvSpPr>
              <p:nvPr/>
            </p:nvSpPr>
            <p:spPr bwMode="auto">
              <a:xfrm>
                <a:off x="-1333359" y="3115414"/>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7" name="모서리가 둥근 직사각형 16">
                <a:extLst>
                  <a:ext uri="{FF2B5EF4-FFF2-40B4-BE49-F238E27FC236}">
                    <a16:creationId xmlns:a16="http://schemas.microsoft.com/office/drawing/2014/main" id="{CCE97492-3947-4435-BA4E-C985CBC05C73}"/>
                  </a:ext>
                </a:extLst>
              </p:cNvPr>
              <p:cNvSpPr/>
              <p:nvPr/>
            </p:nvSpPr>
            <p:spPr bwMode="auto">
              <a:xfrm>
                <a:off x="-1320443" y="3176059"/>
                <a:ext cx="522295" cy="55809"/>
              </a:xfrm>
              <a:prstGeom prst="rect">
                <a:avLst/>
              </a:prstGeom>
              <a:noFill/>
              <a:ln w="25400" cap="flat" cmpd="sng" algn="ctr">
                <a:noFill/>
                <a:prstDash val="solid"/>
              </a:ln>
              <a:effectLst/>
            </p:spPr>
            <p:txBody>
              <a:bodyPr wrap="square" lIns="0" tIns="0" rIns="0" bIns="0" rtlCol="0" anchor="ctr">
                <a:noAutofit/>
              </a:bodyPr>
              <a:lstStyle/>
              <a:p>
                <a:pPr lvl="1" indent="-46639" algn="ctr" defTabSz="678480">
                  <a:buClr>
                    <a:prstClr val="black">
                      <a:lumMod val="65000"/>
                      <a:lumOff val="35000"/>
                    </a:prstClr>
                  </a:buClr>
                  <a:buSzPct val="90000"/>
                  <a:tabLst>
                    <a:tab pos="597968" algn="l"/>
                  </a:tabLst>
                  <a:defRPr/>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IMDG</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295" name="화살표: 위쪽/아래쪽 294">
              <a:extLst>
                <a:ext uri="{FF2B5EF4-FFF2-40B4-BE49-F238E27FC236}">
                  <a16:creationId xmlns:a16="http://schemas.microsoft.com/office/drawing/2014/main" id="{7C2A0DA1-9038-4E6B-82BC-5611D5F4622C}"/>
                </a:ext>
              </a:extLst>
            </p:cNvPr>
            <p:cNvSpPr/>
            <p:nvPr/>
          </p:nvSpPr>
          <p:spPr>
            <a:xfrm>
              <a:off x="1687795" y="5461966"/>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spTree>
    <p:extLst>
      <p:ext uri="{BB962C8B-B14F-4D97-AF65-F5344CB8AC3E}">
        <p14:creationId xmlns:p14="http://schemas.microsoft.com/office/powerpoint/2010/main" val="1367866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계좌</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공유  가능한가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2PC</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불가</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분산 트랜잭션 허용하지 않음</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데이터 동기화는 필요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713547" y="1203600"/>
            <a:ext cx="7742947" cy="684591"/>
          </a:xfrm>
          <a:prstGeom prst="rect">
            <a:avLst/>
          </a:prstGeom>
          <a:noFill/>
          <a:ln>
            <a:noFill/>
          </a:ln>
        </p:spPr>
        <p:txBody>
          <a:bodyPr spcFirstLastPara="1" wrap="square" lIns="91425" tIns="45700" rIns="91425" bIns="45700" anchor="t" anchorCtr="0">
            <a:noAutofit/>
          </a:bodyPr>
          <a:lstStyle/>
          <a:p>
            <a:pPr marL="352425" indent="-342900">
              <a:buClr>
                <a:srgbClr val="7F7F7F"/>
              </a:buClr>
              <a:buSzPts val="1320"/>
              <a:buFont typeface="Malgun Gothic"/>
              <a:buAutoNum type="arabicPeriod"/>
            </a:pPr>
            <a:r>
              <a:rPr lang="ko-KR" altLang="en-US" sz="1100" dirty="0">
                <a:latin typeface="Malgun Gothic"/>
                <a:ea typeface="Malgun Gothic"/>
                <a:cs typeface="Malgun Gothic"/>
                <a:sym typeface="Malgun Gothic"/>
              </a:rPr>
              <a:t>재고 수량 확인</a:t>
            </a:r>
            <a:r>
              <a:rPr lang="en-US" altLang="ko-KR" sz="1100" dirty="0">
                <a:latin typeface="Malgun Gothic"/>
                <a:ea typeface="Malgun Gothic"/>
                <a:cs typeface="Malgun Gothic"/>
                <a:sym typeface="Malgun Gothic"/>
              </a:rPr>
              <a:t> </a:t>
            </a:r>
            <a:r>
              <a:rPr lang="en-US" altLang="ko-KR" sz="1100" dirty="0">
                <a:latin typeface="Malgun Gothic"/>
                <a:ea typeface="Malgun Gothic"/>
                <a:cs typeface="Malgun Gothic"/>
                <a:sym typeface="Wingdings" panose="05000000000000000000" pitchFamily="2" charset="2"/>
              </a:rPr>
              <a:t></a:t>
            </a:r>
            <a:r>
              <a:rPr lang="en-US" altLang="ko-KR" sz="1100" dirty="0">
                <a:latin typeface="Malgun Gothic"/>
                <a:ea typeface="Malgun Gothic"/>
                <a:cs typeface="Malgun Gothic"/>
                <a:sym typeface="Malgun Gothic"/>
              </a:rPr>
              <a:t> Lock </a:t>
            </a:r>
            <a:r>
              <a:rPr lang="en-US" altLang="ko-KR" sz="1100" dirty="0">
                <a:latin typeface="Malgun Gothic"/>
                <a:ea typeface="Malgun Gothic"/>
                <a:cs typeface="Malgun Gothic"/>
                <a:sym typeface="Wingdings" panose="05000000000000000000" pitchFamily="2" charset="2"/>
              </a:rPr>
              <a:t></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주문</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처리 </a:t>
            </a:r>
            <a:r>
              <a:rPr lang="en-US" altLang="ko-KR" sz="1100" dirty="0">
                <a:latin typeface="Malgun Gothic"/>
                <a:ea typeface="Malgun Gothic"/>
                <a:cs typeface="Malgun Gothic"/>
                <a:sym typeface="Wingdings" panose="05000000000000000000" pitchFamily="2" charset="2"/>
              </a:rPr>
              <a:t> </a:t>
            </a:r>
            <a:r>
              <a:rPr lang="ko-KR" altLang="en-US" sz="1100" dirty="0">
                <a:latin typeface="Malgun Gothic"/>
                <a:ea typeface="Malgun Gothic"/>
                <a:cs typeface="Malgun Gothic"/>
                <a:sym typeface="Wingdings" panose="05000000000000000000" pitchFamily="2" charset="2"/>
              </a:rPr>
              <a:t>재고 반영</a:t>
            </a:r>
            <a:endParaRPr lang="en-US" altLang="ko-KR" sz="1100" dirty="0">
              <a:latin typeface="Malgun Gothic"/>
              <a:ea typeface="Malgun Gothic"/>
              <a:cs typeface="Malgun Gothic"/>
              <a:sym typeface="Malgun Gothic"/>
            </a:endParaRPr>
          </a:p>
          <a:p>
            <a:pPr marL="352425" indent="-342900">
              <a:buClr>
                <a:srgbClr val="7F7F7F"/>
              </a:buClr>
              <a:buSzPts val="1320"/>
              <a:buFont typeface="Malgun Gothic"/>
              <a:buAutoNum type="arabicPeriod"/>
            </a:pPr>
            <a:r>
              <a:rPr lang="ko-KR" altLang="en-US" sz="1100" dirty="0">
                <a:latin typeface="Malgun Gothic"/>
                <a:ea typeface="Malgun Gothic"/>
                <a:cs typeface="Malgun Gothic"/>
                <a:sym typeface="Malgun Gothic"/>
              </a:rPr>
              <a:t>재고 확인하지 않고</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일단 주문을 받고</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별도의 </a:t>
            </a:r>
            <a:r>
              <a:rPr lang="ko-KR" altLang="en-US" sz="1100" dirty="0" err="1">
                <a:latin typeface="Malgun Gothic"/>
                <a:ea typeface="Malgun Gothic"/>
                <a:cs typeface="Malgun Gothic"/>
                <a:sym typeface="Malgun Gothic"/>
              </a:rPr>
              <a:t>트랜잰션으로</a:t>
            </a:r>
            <a:r>
              <a:rPr lang="ko-KR" altLang="en-US" sz="1100" dirty="0">
                <a:latin typeface="Malgun Gothic"/>
                <a:ea typeface="Malgun Gothic"/>
                <a:cs typeface="Malgun Gothic"/>
                <a:sym typeface="Malgun Gothic"/>
              </a:rPr>
              <a:t> 재고 반영</a:t>
            </a:r>
            <a:endParaRPr lang="en-US" altLang="ko-KR" sz="1100" dirty="0">
              <a:latin typeface="Malgun Gothic"/>
              <a:ea typeface="Malgun Gothic"/>
              <a:cs typeface="Malgun Gothic"/>
              <a:sym typeface="Malgun Gothic"/>
            </a:endParaRPr>
          </a:p>
          <a:p>
            <a:pPr marL="352425" indent="-342900">
              <a:buClr>
                <a:srgbClr val="7F7F7F"/>
              </a:buClr>
              <a:buSzPts val="1320"/>
              <a:buFont typeface="Malgun Gothic"/>
              <a:buAutoNum type="arabicPeriod"/>
            </a:pPr>
            <a:endParaRPr lang="en-US" altLang="ko-KR" sz="1100" dirty="0">
              <a:latin typeface="Malgun Gothic"/>
              <a:ea typeface="Malgun Gothic"/>
              <a:cs typeface="Malgun Gothic"/>
              <a:sym typeface="Malgun Gothic"/>
            </a:endParaRPr>
          </a:p>
          <a:p>
            <a:pPr marL="352425" indent="-342900">
              <a:buClr>
                <a:srgbClr val="7F7F7F"/>
              </a:buClr>
              <a:buSzPts val="1320"/>
              <a:buFont typeface="Malgun Gothic"/>
              <a:buAutoNum type="arabicPeriod"/>
            </a:pPr>
            <a:r>
              <a:rPr lang="ko-KR" altLang="en-US" sz="1100" dirty="0">
                <a:latin typeface="Malgun Gothic"/>
                <a:ea typeface="Malgun Gothic"/>
                <a:cs typeface="Malgun Gothic"/>
                <a:sym typeface="Malgun Gothic"/>
              </a:rPr>
              <a:t>잔고를 읽기만 하고 존재하면 주문을 받고</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별도 </a:t>
            </a:r>
            <a:r>
              <a:rPr lang="ko-KR" altLang="en-US" sz="1100" dirty="0" err="1">
                <a:latin typeface="Malgun Gothic"/>
                <a:ea typeface="Malgun Gothic"/>
                <a:cs typeface="Malgun Gothic"/>
                <a:sym typeface="Malgun Gothic"/>
              </a:rPr>
              <a:t>트랜잰션으로</a:t>
            </a:r>
            <a:r>
              <a:rPr lang="ko-KR" altLang="en-US" sz="1100" dirty="0">
                <a:latin typeface="Malgun Gothic"/>
                <a:ea typeface="Malgun Gothic"/>
                <a:cs typeface="Malgun Gothic"/>
                <a:sym typeface="Malgun Gothic"/>
              </a:rPr>
              <a:t> 잔고를 반영하자</a:t>
            </a:r>
            <a:endParaRPr lang="en-US" altLang="ko-KR" sz="1100" dirty="0">
              <a:latin typeface="Malgun Gothic"/>
              <a:ea typeface="Malgun Gothic"/>
              <a:cs typeface="Malgun Gothic"/>
              <a:sym typeface="Malgun Gothic"/>
            </a:endParaRPr>
          </a:p>
          <a:p>
            <a:pPr marL="352425" indent="-342900">
              <a:buClr>
                <a:srgbClr val="7F7F7F"/>
              </a:buClr>
              <a:buSzPts val="1320"/>
              <a:buFont typeface="Malgun Gothic"/>
              <a:buAutoNum type="arabicPeriod"/>
            </a:pPr>
            <a:endParaRPr dirty="0"/>
          </a:p>
        </p:txBody>
      </p:sp>
      <p:sp>
        <p:nvSpPr>
          <p:cNvPr id="2" name="직사각형 1">
            <a:extLst>
              <a:ext uri="{FF2B5EF4-FFF2-40B4-BE49-F238E27FC236}">
                <a16:creationId xmlns:a16="http://schemas.microsoft.com/office/drawing/2014/main" id="{000723EC-7CB5-DBBE-E7C6-0CF40614B240}"/>
              </a:ext>
            </a:extLst>
          </p:cNvPr>
          <p:cNvSpPr/>
          <p:nvPr/>
        </p:nvSpPr>
        <p:spPr>
          <a:xfrm>
            <a:off x="44624" y="2139702"/>
            <a:ext cx="1296144" cy="360040"/>
          </a:xfrm>
          <a:prstGeom prst="rect">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r>
              <a:rPr lang="ko-KR" altLang="en-US" sz="1200" dirty="0">
                <a:solidFill>
                  <a:schemeClr val="tx1"/>
                </a:solidFill>
                <a:latin typeface="KoPub돋움체 Medium" pitchFamily="50" charset="-127"/>
                <a:ea typeface="KoPub돋움체 Medium" pitchFamily="50" charset="-127"/>
              </a:rPr>
              <a:t>주문</a:t>
            </a:r>
          </a:p>
        </p:txBody>
      </p:sp>
      <p:sp>
        <p:nvSpPr>
          <p:cNvPr id="69" name="원통형 68">
            <a:extLst>
              <a:ext uri="{FF2B5EF4-FFF2-40B4-BE49-F238E27FC236}">
                <a16:creationId xmlns:a16="http://schemas.microsoft.com/office/drawing/2014/main" id="{961FEF64-01C4-7F0A-D672-44D6D524CF92}"/>
              </a:ext>
            </a:extLst>
          </p:cNvPr>
          <p:cNvSpPr/>
          <p:nvPr/>
        </p:nvSpPr>
        <p:spPr>
          <a:xfrm>
            <a:off x="476673" y="2751254"/>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4" name="직선 화살표 연결선 3">
            <a:extLst>
              <a:ext uri="{FF2B5EF4-FFF2-40B4-BE49-F238E27FC236}">
                <a16:creationId xmlns:a16="http://schemas.microsoft.com/office/drawing/2014/main" id="{F67BEDEC-80E7-BDD7-B35D-E252C70BFE9C}"/>
              </a:ext>
            </a:extLst>
          </p:cNvPr>
          <p:cNvCxnSpPr>
            <a:stCxn id="2" idx="2"/>
            <a:endCxn id="69" idx="1"/>
          </p:cNvCxnSpPr>
          <p:nvPr/>
        </p:nvCxnSpPr>
        <p:spPr>
          <a:xfrm flipH="1">
            <a:off x="684940" y="2499742"/>
            <a:ext cx="7756" cy="2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3CF3209E-C459-849B-7F8E-9B296A876F8D}"/>
              </a:ext>
            </a:extLst>
          </p:cNvPr>
          <p:cNvSpPr/>
          <p:nvPr/>
        </p:nvSpPr>
        <p:spPr>
          <a:xfrm>
            <a:off x="2636912" y="2139702"/>
            <a:ext cx="1296144" cy="360040"/>
          </a:xfrm>
          <a:prstGeom prst="rect">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r>
              <a:rPr lang="ko-KR" altLang="en-US" sz="1200">
                <a:solidFill>
                  <a:schemeClr val="tx1"/>
                </a:solidFill>
                <a:latin typeface="KoPub돋움체 Medium" pitchFamily="50" charset="-127"/>
                <a:ea typeface="KoPub돋움체 Medium" pitchFamily="50" charset="-127"/>
              </a:rPr>
              <a:t>재고</a:t>
            </a:r>
            <a:endParaRPr lang="ko-KR" altLang="en-US" sz="1200" dirty="0">
              <a:solidFill>
                <a:schemeClr val="tx1"/>
              </a:solidFill>
              <a:latin typeface="KoPub돋움체 Medium" pitchFamily="50" charset="-127"/>
              <a:ea typeface="KoPub돋움체 Medium" pitchFamily="50" charset="-127"/>
            </a:endParaRPr>
          </a:p>
        </p:txBody>
      </p:sp>
      <p:sp>
        <p:nvSpPr>
          <p:cNvPr id="73" name="원통형 72">
            <a:extLst>
              <a:ext uri="{FF2B5EF4-FFF2-40B4-BE49-F238E27FC236}">
                <a16:creationId xmlns:a16="http://schemas.microsoft.com/office/drawing/2014/main" id="{6FA7D3E7-DF6A-D173-9FC5-95A73757F9FB}"/>
              </a:ext>
            </a:extLst>
          </p:cNvPr>
          <p:cNvSpPr/>
          <p:nvPr/>
        </p:nvSpPr>
        <p:spPr>
          <a:xfrm>
            <a:off x="3068961" y="2751254"/>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74" name="직선 화살표 연결선 73">
            <a:extLst>
              <a:ext uri="{FF2B5EF4-FFF2-40B4-BE49-F238E27FC236}">
                <a16:creationId xmlns:a16="http://schemas.microsoft.com/office/drawing/2014/main" id="{FFCA0F90-E20E-1489-C2F6-A6E9019A8AEB}"/>
              </a:ext>
            </a:extLst>
          </p:cNvPr>
          <p:cNvCxnSpPr>
            <a:stCxn id="72" idx="2"/>
            <a:endCxn id="73" idx="1"/>
          </p:cNvCxnSpPr>
          <p:nvPr/>
        </p:nvCxnSpPr>
        <p:spPr>
          <a:xfrm flipH="1">
            <a:off x="3277228" y="2499742"/>
            <a:ext cx="7756" cy="2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967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성능 </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vs.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확장성</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유연성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클라우드의 풍부한 자원 환경에서 성능과 유연성 중 각각의 고려 요소</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713547" y="1203600"/>
            <a:ext cx="7742947" cy="684591"/>
          </a:xfrm>
          <a:prstGeom prst="rect">
            <a:avLst/>
          </a:prstGeom>
          <a:noFill/>
          <a:ln>
            <a:noFill/>
          </a:ln>
        </p:spPr>
        <p:txBody>
          <a:bodyPr spcFirstLastPara="1" wrap="square" lIns="91425" tIns="45700" rIns="91425" bIns="45700" anchor="t" anchorCtr="0">
            <a:noAutofit/>
          </a:bodyPr>
          <a:lstStyle/>
          <a:p>
            <a:pPr marL="179388" indent="-169863">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클라우드 환경의 최대 장점은 유연성과 확장성</a:t>
            </a:r>
            <a:endParaRPr lang="en-US" altLang="ko-KR" sz="1100" dirty="0">
              <a:latin typeface="Malgun Gothic"/>
              <a:ea typeface="Malgun Gothic"/>
              <a:cs typeface="Malgun Gothic"/>
              <a:sym typeface="Malgun Gothic"/>
            </a:endParaRPr>
          </a:p>
          <a:p>
            <a:pPr marL="179388" indent="-169863">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운영 </a:t>
            </a:r>
            <a:r>
              <a:rPr lang="en-US" altLang="ko-KR" sz="1100" dirty="0">
                <a:latin typeface="Malgun Gothic"/>
                <a:ea typeface="Malgun Gothic"/>
                <a:cs typeface="Malgun Gothic"/>
                <a:sym typeface="Malgun Gothic"/>
              </a:rPr>
              <a:t>/ DR </a:t>
            </a:r>
            <a:r>
              <a:rPr lang="ko-KR" altLang="en-US" sz="1100" dirty="0">
                <a:latin typeface="Malgun Gothic"/>
                <a:ea typeface="Malgun Gothic"/>
                <a:cs typeface="Malgun Gothic"/>
                <a:sym typeface="Malgun Gothic"/>
              </a:rPr>
              <a:t>환경에서 </a:t>
            </a:r>
            <a:r>
              <a:rPr lang="en-US" altLang="ko-KR" sz="1100" dirty="0">
                <a:latin typeface="Malgun Gothic"/>
                <a:ea typeface="Malgun Gothic"/>
                <a:cs typeface="Malgun Gothic"/>
                <a:sym typeface="Malgun Gothic"/>
              </a:rPr>
              <a:t>2</a:t>
            </a:r>
            <a:r>
              <a:rPr lang="ko-KR" altLang="en-US" sz="1100" dirty="0">
                <a:latin typeface="Malgun Gothic"/>
                <a:ea typeface="Malgun Gothic"/>
                <a:cs typeface="Malgun Gothic"/>
                <a:sym typeface="Malgun Gothic"/>
              </a:rPr>
              <a:t>센터가 모두 운영인 시스템으로의 전환 고민</a:t>
            </a:r>
            <a:endParaRPr lang="en-US" altLang="ko-KR" sz="1100" dirty="0">
              <a:latin typeface="Malgun Gothic"/>
              <a:ea typeface="Malgun Gothic"/>
              <a:cs typeface="Malgun Gothic"/>
              <a:sym typeface="Malgun Gothic"/>
            </a:endParaRPr>
          </a:p>
          <a:p>
            <a:pPr marL="179388" lvl="1" indent="-169863">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단 </a:t>
            </a:r>
            <a:r>
              <a:rPr lang="en-US" altLang="ko-KR" sz="1100" dirty="0">
                <a:latin typeface="Malgun Gothic"/>
                <a:ea typeface="Malgun Gothic"/>
                <a:cs typeface="Malgun Gothic"/>
                <a:sym typeface="Malgun Gothic"/>
              </a:rPr>
              <a:t>DB</a:t>
            </a:r>
            <a:r>
              <a:rPr lang="ko-KR" altLang="en-US" sz="1100" dirty="0">
                <a:latin typeface="Malgun Gothic"/>
                <a:ea typeface="Malgun Gothic"/>
                <a:cs typeface="Malgun Gothic"/>
                <a:sym typeface="Malgun Gothic"/>
              </a:rPr>
              <a:t>는 동시에 </a:t>
            </a:r>
            <a:r>
              <a:rPr lang="en-US" altLang="ko-KR" sz="1100" dirty="0">
                <a:latin typeface="Malgun Gothic"/>
                <a:ea typeface="Malgun Gothic"/>
                <a:cs typeface="Malgun Gothic"/>
                <a:sym typeface="Malgun Gothic"/>
              </a:rPr>
              <a:t>2</a:t>
            </a:r>
            <a:r>
              <a:rPr lang="ko-KR" altLang="en-US" sz="1100" dirty="0">
                <a:latin typeface="Malgun Gothic"/>
                <a:ea typeface="Malgun Gothic"/>
                <a:cs typeface="Malgun Gothic"/>
                <a:sym typeface="Malgun Gothic"/>
              </a:rPr>
              <a:t>개의 센터에서 </a:t>
            </a:r>
            <a:r>
              <a:rPr lang="en-US" altLang="ko-KR" sz="1100" dirty="0">
                <a:latin typeface="Malgun Gothic"/>
                <a:ea typeface="Malgun Gothic"/>
                <a:cs typeface="Malgun Gothic"/>
                <a:sym typeface="Malgun Gothic"/>
              </a:rPr>
              <a:t>Sync </a:t>
            </a:r>
            <a:r>
              <a:rPr lang="ko-KR" altLang="en-US" sz="1100" dirty="0">
                <a:latin typeface="Malgun Gothic"/>
                <a:ea typeface="Malgun Gothic"/>
                <a:cs typeface="Malgun Gothic"/>
                <a:sym typeface="Malgun Gothic"/>
              </a:rPr>
              <a:t>방안이 아직 없는 관계로 </a:t>
            </a:r>
            <a:r>
              <a:rPr lang="en-US" altLang="ko-KR" sz="1100" dirty="0">
                <a:latin typeface="Malgun Gothic"/>
                <a:ea typeface="Malgun Gothic"/>
                <a:cs typeface="Malgun Gothic"/>
                <a:sym typeface="Malgun Gothic"/>
              </a:rPr>
              <a:t>Active-Standby</a:t>
            </a:r>
            <a:r>
              <a:rPr lang="ko-KR" altLang="en-US" sz="1100" dirty="0">
                <a:latin typeface="Malgun Gothic"/>
                <a:ea typeface="Malgun Gothic"/>
                <a:cs typeface="Malgun Gothic"/>
                <a:sym typeface="Malgun Gothic"/>
              </a:rPr>
              <a:t> 유지</a:t>
            </a:r>
            <a:endParaRPr lang="en-US" altLang="ko-KR" sz="1100" dirty="0">
              <a:latin typeface="Malgun Gothic"/>
              <a:ea typeface="Malgun Gothic"/>
              <a:cs typeface="Malgun Gothic"/>
              <a:sym typeface="Malgun Gothic"/>
            </a:endParaRPr>
          </a:p>
          <a:p>
            <a:pPr marL="179388" lvl="1" indent="-169863">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이런 변경을 적용할 수 있을까</a:t>
            </a:r>
            <a:r>
              <a:rPr lang="en-US" altLang="ko-KR" sz="1100" dirty="0">
                <a:latin typeface="Malgun Gothic"/>
                <a:ea typeface="Malgun Gothic"/>
                <a:cs typeface="Malgun Gothic"/>
                <a:sym typeface="Malgun Gothic"/>
              </a:rPr>
              <a:t>?</a:t>
            </a:r>
          </a:p>
          <a:p>
            <a:pPr marL="352425" indent="-342900">
              <a:buClr>
                <a:srgbClr val="7F7F7F"/>
              </a:buClr>
              <a:buSzPts val="1320"/>
              <a:buFont typeface="Malgun Gothic"/>
              <a:buAutoNum type="arabicPeriod"/>
            </a:pPr>
            <a:endParaRPr dirty="0"/>
          </a:p>
        </p:txBody>
      </p:sp>
      <p:sp>
        <p:nvSpPr>
          <p:cNvPr id="2" name="직사각형 1">
            <a:extLst>
              <a:ext uri="{FF2B5EF4-FFF2-40B4-BE49-F238E27FC236}">
                <a16:creationId xmlns:a16="http://schemas.microsoft.com/office/drawing/2014/main" id="{000723EC-7CB5-DBBE-E7C6-0CF40614B240}"/>
              </a:ext>
            </a:extLst>
          </p:cNvPr>
          <p:cNvSpPr/>
          <p:nvPr/>
        </p:nvSpPr>
        <p:spPr>
          <a:xfrm>
            <a:off x="-459432" y="2770544"/>
            <a:ext cx="1512168" cy="1673414"/>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endParaRPr lang="ko-KR" altLang="en-US" sz="1200" dirty="0">
              <a:solidFill>
                <a:schemeClr val="tx1"/>
              </a:solidFill>
              <a:latin typeface="KoPub돋움체 Medium" pitchFamily="50" charset="-127"/>
              <a:ea typeface="KoPub돋움체 Medium" pitchFamily="50" charset="-127"/>
            </a:endParaRPr>
          </a:p>
        </p:txBody>
      </p:sp>
      <p:sp>
        <p:nvSpPr>
          <p:cNvPr id="69" name="원통형 68">
            <a:extLst>
              <a:ext uri="{FF2B5EF4-FFF2-40B4-BE49-F238E27FC236}">
                <a16:creationId xmlns:a16="http://schemas.microsoft.com/office/drawing/2014/main" id="{961FEF64-01C4-7F0A-D672-44D6D524CF92}"/>
              </a:ext>
            </a:extLst>
          </p:cNvPr>
          <p:cNvSpPr/>
          <p:nvPr/>
        </p:nvSpPr>
        <p:spPr>
          <a:xfrm>
            <a:off x="116633" y="4011910"/>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4" name="직선 화살표 연결선 3">
            <a:extLst>
              <a:ext uri="{FF2B5EF4-FFF2-40B4-BE49-F238E27FC236}">
                <a16:creationId xmlns:a16="http://schemas.microsoft.com/office/drawing/2014/main" id="{F67BEDEC-80E7-BDD7-B35D-E252C70BFE9C}"/>
              </a:ext>
            </a:extLst>
          </p:cNvPr>
          <p:cNvCxnSpPr>
            <a:cxnSpLocks/>
            <a:stCxn id="18" idx="2"/>
            <a:endCxn id="69" idx="1"/>
          </p:cNvCxnSpPr>
          <p:nvPr/>
        </p:nvCxnSpPr>
        <p:spPr>
          <a:xfrm>
            <a:off x="8620" y="3850662"/>
            <a:ext cx="316280" cy="16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ED8FA4D0-1DCB-C3CA-2D4A-3B7CA6E5DA58}"/>
              </a:ext>
            </a:extLst>
          </p:cNvPr>
          <p:cNvSpPr/>
          <p:nvPr/>
        </p:nvSpPr>
        <p:spPr>
          <a:xfrm>
            <a:off x="-459432" y="2537321"/>
            <a:ext cx="1512168" cy="233223"/>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r>
              <a:rPr lang="en-US" altLang="ko-KR" sz="1200" dirty="0">
                <a:solidFill>
                  <a:schemeClr val="tx1"/>
                </a:solidFill>
                <a:latin typeface="KoPub돋움체 Medium" pitchFamily="50" charset="-127"/>
                <a:ea typeface="KoPub돋움체 Medium" pitchFamily="50" charset="-127"/>
              </a:rPr>
              <a:t>A </a:t>
            </a:r>
            <a:r>
              <a:rPr lang="ko-KR" altLang="en-US" sz="1200" dirty="0">
                <a:solidFill>
                  <a:schemeClr val="tx1"/>
                </a:solidFill>
                <a:latin typeface="KoPub돋움체 Medium" pitchFamily="50" charset="-127"/>
                <a:ea typeface="KoPub돋움체 Medium" pitchFamily="50" charset="-127"/>
              </a:rPr>
              <a:t>센터</a:t>
            </a:r>
          </a:p>
        </p:txBody>
      </p:sp>
      <p:sp>
        <p:nvSpPr>
          <p:cNvPr id="16" name="직사각형 15">
            <a:extLst>
              <a:ext uri="{FF2B5EF4-FFF2-40B4-BE49-F238E27FC236}">
                <a16:creationId xmlns:a16="http://schemas.microsoft.com/office/drawing/2014/main" id="{72ED77CC-BD96-B651-1AE9-099A0ED2A9D9}"/>
              </a:ext>
            </a:extLst>
          </p:cNvPr>
          <p:cNvSpPr/>
          <p:nvPr/>
        </p:nvSpPr>
        <p:spPr>
          <a:xfrm>
            <a:off x="-171400"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7" name="직사각형 16">
            <a:extLst>
              <a:ext uri="{FF2B5EF4-FFF2-40B4-BE49-F238E27FC236}">
                <a16:creationId xmlns:a16="http://schemas.microsoft.com/office/drawing/2014/main" id="{07915BE5-005B-8691-31BF-DE8AD3C4FF65}"/>
              </a:ext>
            </a:extLst>
          </p:cNvPr>
          <p:cNvSpPr/>
          <p:nvPr/>
        </p:nvSpPr>
        <p:spPr>
          <a:xfrm>
            <a:off x="471692"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897B1EA6-915E-77BB-C6BE-35B595E28DDD}"/>
              </a:ext>
            </a:extLst>
          </p:cNvPr>
          <p:cNvSpPr/>
          <p:nvPr/>
        </p:nvSpPr>
        <p:spPr>
          <a:xfrm>
            <a:off x="-171400"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9" name="직사각형 18">
            <a:extLst>
              <a:ext uri="{FF2B5EF4-FFF2-40B4-BE49-F238E27FC236}">
                <a16:creationId xmlns:a16="http://schemas.microsoft.com/office/drawing/2014/main" id="{604B2A55-D606-D6F3-F049-BE4944CBDBFC}"/>
              </a:ext>
            </a:extLst>
          </p:cNvPr>
          <p:cNvSpPr/>
          <p:nvPr/>
        </p:nvSpPr>
        <p:spPr>
          <a:xfrm>
            <a:off x="471692"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24" name="직선 화살표 연결선 23">
            <a:extLst>
              <a:ext uri="{FF2B5EF4-FFF2-40B4-BE49-F238E27FC236}">
                <a16:creationId xmlns:a16="http://schemas.microsoft.com/office/drawing/2014/main" id="{19470349-6619-3FBB-4538-A1FA695F4E0A}"/>
              </a:ext>
            </a:extLst>
          </p:cNvPr>
          <p:cNvCxnSpPr>
            <a:cxnSpLocks/>
            <a:stCxn id="19" idx="2"/>
            <a:endCxn id="69" idx="1"/>
          </p:cNvCxnSpPr>
          <p:nvPr/>
        </p:nvCxnSpPr>
        <p:spPr>
          <a:xfrm flipH="1">
            <a:off x="324900" y="3850662"/>
            <a:ext cx="326812" cy="16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325A676-B805-3EBB-6300-99B11DEF65F5}"/>
              </a:ext>
            </a:extLst>
          </p:cNvPr>
          <p:cNvCxnSpPr>
            <a:cxnSpLocks/>
            <a:stCxn id="16" idx="2"/>
            <a:endCxn id="18" idx="0"/>
          </p:cNvCxnSpPr>
          <p:nvPr/>
        </p:nvCxnSpPr>
        <p:spPr>
          <a:xfrm>
            <a:off x="8620" y="3103162"/>
            <a:ext cx="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B8B12AC-A1DE-7494-48B2-50CA36C6CF52}"/>
              </a:ext>
            </a:extLst>
          </p:cNvPr>
          <p:cNvCxnSpPr>
            <a:cxnSpLocks/>
            <a:stCxn id="17" idx="2"/>
            <a:endCxn id="19" idx="0"/>
          </p:cNvCxnSpPr>
          <p:nvPr/>
        </p:nvCxnSpPr>
        <p:spPr>
          <a:xfrm>
            <a:off x="651712" y="3103162"/>
            <a:ext cx="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701F025-7578-EB28-B070-D02831DB7E30}"/>
              </a:ext>
            </a:extLst>
          </p:cNvPr>
          <p:cNvSpPr/>
          <p:nvPr/>
        </p:nvSpPr>
        <p:spPr>
          <a:xfrm>
            <a:off x="2060848" y="2770544"/>
            <a:ext cx="1512168" cy="1673414"/>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endParaRPr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94837C56-5845-7011-D82B-A12D0FF49CD1}"/>
              </a:ext>
            </a:extLst>
          </p:cNvPr>
          <p:cNvSpPr/>
          <p:nvPr/>
        </p:nvSpPr>
        <p:spPr>
          <a:xfrm>
            <a:off x="2636913" y="4011910"/>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32" name="직선 화살표 연결선 31">
            <a:extLst>
              <a:ext uri="{FF2B5EF4-FFF2-40B4-BE49-F238E27FC236}">
                <a16:creationId xmlns:a16="http://schemas.microsoft.com/office/drawing/2014/main" id="{697A3FCE-DEFB-1234-9138-2E6F835325DB}"/>
              </a:ext>
            </a:extLst>
          </p:cNvPr>
          <p:cNvCxnSpPr>
            <a:cxnSpLocks/>
            <a:stCxn id="36" idx="2"/>
            <a:endCxn id="31" idx="1"/>
          </p:cNvCxnSpPr>
          <p:nvPr/>
        </p:nvCxnSpPr>
        <p:spPr>
          <a:xfrm>
            <a:off x="2528900" y="3850662"/>
            <a:ext cx="316280" cy="16124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7A353AF1-853B-7D48-E76C-58238A905459}"/>
              </a:ext>
            </a:extLst>
          </p:cNvPr>
          <p:cNvSpPr/>
          <p:nvPr/>
        </p:nvSpPr>
        <p:spPr>
          <a:xfrm>
            <a:off x="2060848" y="2537321"/>
            <a:ext cx="1512168" cy="233223"/>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a:r>
              <a:rPr lang="en-US" altLang="ko-KR" sz="1200" dirty="0">
                <a:solidFill>
                  <a:schemeClr val="tx1"/>
                </a:solidFill>
                <a:latin typeface="KoPub돋움체 Medium" pitchFamily="50" charset="-127"/>
                <a:ea typeface="KoPub돋움체 Medium" pitchFamily="50" charset="-127"/>
              </a:rPr>
              <a:t>B </a:t>
            </a:r>
            <a:r>
              <a:rPr lang="ko-KR" altLang="en-US" sz="1200" dirty="0">
                <a:solidFill>
                  <a:schemeClr val="tx1"/>
                </a:solidFill>
                <a:latin typeface="KoPub돋움체 Medium" pitchFamily="50" charset="-127"/>
                <a:ea typeface="KoPub돋움체 Medium" pitchFamily="50" charset="-127"/>
              </a:rPr>
              <a:t>센터</a:t>
            </a:r>
          </a:p>
        </p:txBody>
      </p:sp>
      <p:sp>
        <p:nvSpPr>
          <p:cNvPr id="34" name="직사각형 33">
            <a:extLst>
              <a:ext uri="{FF2B5EF4-FFF2-40B4-BE49-F238E27FC236}">
                <a16:creationId xmlns:a16="http://schemas.microsoft.com/office/drawing/2014/main" id="{0AE67B1B-5FAD-ABBE-46B9-E611312B576F}"/>
              </a:ext>
            </a:extLst>
          </p:cNvPr>
          <p:cNvSpPr/>
          <p:nvPr/>
        </p:nvSpPr>
        <p:spPr>
          <a:xfrm>
            <a:off x="2348880"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5" name="직사각형 34">
            <a:extLst>
              <a:ext uri="{FF2B5EF4-FFF2-40B4-BE49-F238E27FC236}">
                <a16:creationId xmlns:a16="http://schemas.microsoft.com/office/drawing/2014/main" id="{CA1E56DD-E22C-F775-5B5F-BDEB94066FAB}"/>
              </a:ext>
            </a:extLst>
          </p:cNvPr>
          <p:cNvSpPr/>
          <p:nvPr/>
        </p:nvSpPr>
        <p:spPr>
          <a:xfrm>
            <a:off x="2991972"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6094599A-5B98-D87C-902A-6771FFE17DD2}"/>
              </a:ext>
            </a:extLst>
          </p:cNvPr>
          <p:cNvSpPr/>
          <p:nvPr/>
        </p:nvSpPr>
        <p:spPr>
          <a:xfrm>
            <a:off x="2348880"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7" name="직사각형 36">
            <a:extLst>
              <a:ext uri="{FF2B5EF4-FFF2-40B4-BE49-F238E27FC236}">
                <a16:creationId xmlns:a16="http://schemas.microsoft.com/office/drawing/2014/main" id="{479C3FE7-74C1-ED4C-0F88-1EC979F6A3D6}"/>
              </a:ext>
            </a:extLst>
          </p:cNvPr>
          <p:cNvSpPr/>
          <p:nvPr/>
        </p:nvSpPr>
        <p:spPr>
          <a:xfrm>
            <a:off x="2991972"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38" name="직선 화살표 연결선 37">
            <a:extLst>
              <a:ext uri="{FF2B5EF4-FFF2-40B4-BE49-F238E27FC236}">
                <a16:creationId xmlns:a16="http://schemas.microsoft.com/office/drawing/2014/main" id="{D0D24EFD-496A-FD08-A77B-365953B03AE0}"/>
              </a:ext>
            </a:extLst>
          </p:cNvPr>
          <p:cNvCxnSpPr>
            <a:cxnSpLocks/>
            <a:stCxn id="37" idx="2"/>
            <a:endCxn id="31" idx="1"/>
          </p:cNvCxnSpPr>
          <p:nvPr/>
        </p:nvCxnSpPr>
        <p:spPr>
          <a:xfrm flipH="1">
            <a:off x="2845180" y="3850662"/>
            <a:ext cx="326812" cy="16124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1FB967BF-DCE1-C670-7357-A81F08DAA25C}"/>
              </a:ext>
            </a:extLst>
          </p:cNvPr>
          <p:cNvCxnSpPr>
            <a:cxnSpLocks/>
            <a:stCxn id="34" idx="2"/>
            <a:endCxn id="18" idx="0"/>
          </p:cNvCxnSpPr>
          <p:nvPr/>
        </p:nvCxnSpPr>
        <p:spPr>
          <a:xfrm flipH="1">
            <a:off x="8620" y="3103162"/>
            <a:ext cx="252028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4D164FA8-6B68-9A83-111C-C6E9D70DFA5E}"/>
              </a:ext>
            </a:extLst>
          </p:cNvPr>
          <p:cNvCxnSpPr>
            <a:cxnSpLocks/>
            <a:stCxn id="35" idx="2"/>
            <a:endCxn id="19" idx="0"/>
          </p:cNvCxnSpPr>
          <p:nvPr/>
        </p:nvCxnSpPr>
        <p:spPr>
          <a:xfrm flipH="1">
            <a:off x="651712" y="3103162"/>
            <a:ext cx="252028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화살표: 오른쪽 28">
            <a:extLst>
              <a:ext uri="{FF2B5EF4-FFF2-40B4-BE49-F238E27FC236}">
                <a16:creationId xmlns:a16="http://schemas.microsoft.com/office/drawing/2014/main" id="{B75BC5F6-D6B1-BBAE-51CC-3CC3560E3211}"/>
              </a:ext>
            </a:extLst>
          </p:cNvPr>
          <p:cNvSpPr/>
          <p:nvPr/>
        </p:nvSpPr>
        <p:spPr>
          <a:xfrm>
            <a:off x="798611" y="3948116"/>
            <a:ext cx="1584176" cy="350876"/>
          </a:xfrm>
          <a:prstGeom prst="rightArrow">
            <a:avLst/>
          </a:prstGeom>
          <a:solidFill>
            <a:schemeClr val="bg1">
              <a:lumMod val="8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ko-KR" altLang="en-US" sz="1000" dirty="0">
                <a:solidFill>
                  <a:schemeClr val="tx1"/>
                </a:solidFill>
                <a:latin typeface="맑은 고딕" panose="020B0503020000020004" pitchFamily="50" charset="-127"/>
                <a:ea typeface="맑은 고딕" panose="020B0503020000020004" pitchFamily="50" charset="-127"/>
              </a:rPr>
              <a:t>데이터 복제</a:t>
            </a:r>
          </a:p>
        </p:txBody>
      </p:sp>
    </p:spTree>
    <p:extLst>
      <p:ext uri="{BB962C8B-B14F-4D97-AF65-F5344CB8AC3E}">
        <p14:creationId xmlns:p14="http://schemas.microsoft.com/office/powerpoint/2010/main" val="43339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p:nvPr/>
        </p:nvSpPr>
        <p:spPr>
          <a:xfrm>
            <a:off x="-838061" y="1574159"/>
            <a:ext cx="4883921" cy="3236057"/>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a:buClr>
                <a:schemeClr val="dk1"/>
              </a:buClr>
              <a:buSzPts val="1050"/>
            </a:pPr>
            <a:r>
              <a:rPr lang="ko-KR" altLang="en-US" sz="1050" dirty="0" err="1">
                <a:solidFill>
                  <a:schemeClr val="dk1"/>
                </a:solidFill>
              </a:rPr>
              <a:t>모노리틱</a:t>
            </a:r>
            <a:r>
              <a:rPr lang="ko-KR" altLang="en-US" sz="1050" dirty="0">
                <a:solidFill>
                  <a:schemeClr val="dk1"/>
                </a:solidFill>
              </a:rPr>
              <a:t> 애플리케이션</a:t>
            </a:r>
            <a:endParaRPr sz="1050" dirty="0">
              <a:solidFill>
                <a:schemeClr val="dk1"/>
              </a:solidFill>
            </a:endParaRPr>
          </a:p>
        </p:txBody>
      </p:sp>
      <p:sp>
        <p:nvSpPr>
          <p:cNvPr id="509" name="Google Shape;509;p10"/>
          <p:cNvSpPr/>
          <p:nvPr/>
        </p:nvSpPr>
        <p:spPr>
          <a:xfrm rot="-2700000" flipH="1">
            <a:off x="5510746" y="2548115"/>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1"/>
              </a:gs>
              <a:gs pos="48000">
                <a:schemeClr val="accent1"/>
              </a:gs>
              <a:gs pos="100000">
                <a:schemeClr val="lt1"/>
              </a:gs>
            </a:gsLst>
            <a:lin ang="10800000" scaled="0"/>
          </a:gra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10" name="Google Shape;510;p10"/>
          <p:cNvSpPr/>
          <p:nvPr/>
        </p:nvSpPr>
        <p:spPr>
          <a:xfrm rot="2700000">
            <a:off x="6389799" y="2524028"/>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1"/>
              </a:gs>
              <a:gs pos="48000">
                <a:schemeClr val="accent1"/>
              </a:gs>
              <a:gs pos="100000">
                <a:schemeClr val="lt1"/>
              </a:gs>
            </a:gsLst>
            <a:lin ang="10800000" scaled="0"/>
          </a:gra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11" name="Google Shape;511;p10"/>
          <p:cNvSpPr/>
          <p:nvPr/>
        </p:nvSpPr>
        <p:spPr>
          <a:xfrm flipH="1">
            <a:off x="5926687" y="2324657"/>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12" name="Google Shape;512;p10"/>
          <p:cNvSpPr/>
          <p:nvPr/>
        </p:nvSpPr>
        <p:spPr>
          <a:xfrm rot="-5400000" flipH="1">
            <a:off x="5385675" y="2993738"/>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13" name="Google Shape;513;p10"/>
          <p:cNvSpPr/>
          <p:nvPr/>
        </p:nvSpPr>
        <p:spPr>
          <a:xfrm rot="-5400000" flipH="1">
            <a:off x="6564749" y="2995781"/>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14" name="Google Shape;514;p10"/>
          <p:cNvSpPr/>
          <p:nvPr/>
        </p:nvSpPr>
        <p:spPr>
          <a:xfrm>
            <a:off x="-511806" y="1794618"/>
            <a:ext cx="983962"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고객관리</a:t>
            </a:r>
            <a:endParaRPr lang="en-US" sz="900" dirty="0">
              <a:solidFill>
                <a:schemeClr val="dk1"/>
              </a:solidFill>
            </a:endParaRPr>
          </a:p>
          <a:p>
            <a:pPr algn="ctr">
              <a:buClr>
                <a:schemeClr val="dk1"/>
              </a:buClr>
              <a:buSzPts val="900"/>
            </a:pPr>
            <a:r>
              <a:rPr lang="en-US" sz="900" dirty="0">
                <a:solidFill>
                  <a:schemeClr val="accent1"/>
                </a:solidFill>
              </a:rPr>
              <a:t>Customer</a:t>
            </a:r>
            <a:endParaRPr dirty="0">
              <a:solidFill>
                <a:schemeClr val="accent1"/>
              </a:solidFill>
            </a:endParaRPr>
          </a:p>
          <a:p>
            <a:pPr algn="ctr">
              <a:buClr>
                <a:schemeClr val="dk1"/>
              </a:buClr>
              <a:buSzPts val="900"/>
            </a:pPr>
            <a:r>
              <a:rPr lang="en-US" sz="900" dirty="0" err="1">
                <a:solidFill>
                  <a:schemeClr val="accent1"/>
                </a:solidFill>
              </a:rPr>
              <a:t>Mgmt</a:t>
            </a:r>
            <a:endParaRPr sz="900" dirty="0">
              <a:solidFill>
                <a:schemeClr val="accent1"/>
              </a:solidFill>
            </a:endParaRPr>
          </a:p>
        </p:txBody>
      </p:sp>
      <p:sp>
        <p:nvSpPr>
          <p:cNvPr id="515" name="Google Shape;515;p10"/>
          <p:cNvSpPr/>
          <p:nvPr/>
        </p:nvSpPr>
        <p:spPr>
          <a:xfrm>
            <a:off x="1487822" y="1474151"/>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주문접수</a:t>
            </a:r>
            <a:endParaRPr lang="en-US" sz="900" dirty="0">
              <a:solidFill>
                <a:schemeClr val="dk1"/>
              </a:solidFill>
            </a:endParaRPr>
          </a:p>
          <a:p>
            <a:pPr algn="ctr">
              <a:buClr>
                <a:schemeClr val="dk1"/>
              </a:buClr>
              <a:buSzPts val="900"/>
            </a:pPr>
            <a:r>
              <a:rPr lang="en-US" sz="900" dirty="0">
                <a:solidFill>
                  <a:schemeClr val="accent1"/>
                </a:solidFill>
              </a:rPr>
              <a:t>Order</a:t>
            </a:r>
            <a:endParaRPr dirty="0">
              <a:solidFill>
                <a:schemeClr val="accent1"/>
              </a:solidFill>
            </a:endParaRPr>
          </a:p>
          <a:p>
            <a:pPr algn="ctr">
              <a:buClr>
                <a:schemeClr val="dk1"/>
              </a:buClr>
              <a:buSzPts val="900"/>
            </a:pPr>
            <a:r>
              <a:rPr lang="en-US" sz="900" dirty="0">
                <a:solidFill>
                  <a:schemeClr val="accent1"/>
                </a:solidFill>
              </a:rPr>
              <a:t>Capture</a:t>
            </a:r>
            <a:endParaRPr sz="900" dirty="0">
              <a:solidFill>
                <a:schemeClr val="accent1"/>
              </a:solidFill>
            </a:endParaRPr>
          </a:p>
        </p:txBody>
      </p:sp>
      <p:grpSp>
        <p:nvGrpSpPr>
          <p:cNvPr id="516" name="Google Shape;516;p10"/>
          <p:cNvGrpSpPr/>
          <p:nvPr/>
        </p:nvGrpSpPr>
        <p:grpSpPr>
          <a:xfrm>
            <a:off x="-841620" y="447155"/>
            <a:ext cx="5788876" cy="999796"/>
            <a:chOff x="4503706" y="1678585"/>
            <a:chExt cx="3769768" cy="1333062"/>
          </a:xfrm>
        </p:grpSpPr>
        <p:sp>
          <p:nvSpPr>
            <p:cNvPr id="517" name="Google Shape;517;p10"/>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518" name="Google Shape;518;p10"/>
            <p:cNvSpPr txBox="1"/>
            <p:nvPr/>
          </p:nvSpPr>
          <p:spPr>
            <a:xfrm>
              <a:off x="4781474" y="2673092"/>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An Enterprise Application or Suite</a:t>
              </a:r>
              <a:endParaRPr sz="1050" dirty="0">
                <a:solidFill>
                  <a:srgbClr val="3F3F3F"/>
                </a:solidFill>
              </a:endParaRPr>
            </a:p>
          </p:txBody>
        </p:sp>
      </p:grpSp>
      <p:sp>
        <p:nvSpPr>
          <p:cNvPr id="519" name="Google Shape;519;p10"/>
          <p:cNvSpPr/>
          <p:nvPr/>
        </p:nvSpPr>
        <p:spPr>
          <a:xfrm>
            <a:off x="6686739" y="2268249"/>
            <a:ext cx="348850" cy="348442"/>
          </a:xfrm>
          <a:custGeom>
            <a:avLst/>
            <a:gdLst/>
            <a:ahLst/>
            <a:cxnLst/>
            <a:rect l="l" t="t" r="r" b="b"/>
            <a:pathLst>
              <a:path w="3910377" h="3905794" extrusionOk="0">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grpSp>
        <p:nvGrpSpPr>
          <p:cNvPr id="520" name="Google Shape;520;p10"/>
          <p:cNvGrpSpPr/>
          <p:nvPr/>
        </p:nvGrpSpPr>
        <p:grpSpPr>
          <a:xfrm>
            <a:off x="5548446" y="2883943"/>
            <a:ext cx="820126" cy="1306166"/>
            <a:chOff x="6867874" y="3721883"/>
            <a:chExt cx="1093501" cy="1741553"/>
          </a:xfrm>
        </p:grpSpPr>
        <p:sp>
          <p:nvSpPr>
            <p:cNvPr id="521" name="Google Shape;521;p10"/>
            <p:cNvSpPr/>
            <p:nvPr/>
          </p:nvSpPr>
          <p:spPr>
            <a:xfrm>
              <a:off x="6867874" y="3721883"/>
              <a:ext cx="1093501" cy="1741553"/>
            </a:xfrm>
            <a:custGeom>
              <a:avLst/>
              <a:gdLst/>
              <a:ahLst/>
              <a:cxnLst/>
              <a:rect l="l" t="t" r="r" b="b"/>
              <a:pathLst>
                <a:path w="1093501" h="1741553" extrusionOk="0">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rgbClr val="7C4E06"/>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22" name="Google Shape;522;p10"/>
            <p:cNvSpPr/>
            <p:nvPr/>
          </p:nvSpPr>
          <p:spPr>
            <a:xfrm>
              <a:off x="7309131" y="3809649"/>
              <a:ext cx="210986" cy="4572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grpSp>
      <p:sp>
        <p:nvSpPr>
          <p:cNvPr id="523" name="Google Shape;523;p10"/>
          <p:cNvSpPr/>
          <p:nvPr/>
        </p:nvSpPr>
        <p:spPr>
          <a:xfrm>
            <a:off x="5392107" y="3174036"/>
            <a:ext cx="1275936" cy="1729955"/>
          </a:xfrm>
          <a:custGeom>
            <a:avLst/>
            <a:gdLst/>
            <a:ahLst/>
            <a:cxnLst/>
            <a:rect l="l" t="t" r="r" b="b"/>
            <a:pathLst>
              <a:path w="1518129" h="2058325" extrusionOk="0">
                <a:moveTo>
                  <a:pt x="0" y="891306"/>
                </a:moveTo>
                <a:cubicBezTo>
                  <a:pt x="124742" y="1042097"/>
                  <a:pt x="180313" y="1188925"/>
                  <a:pt x="227051" y="1320850"/>
                </a:cubicBezTo>
                <a:cubicBezTo>
                  <a:pt x="283134" y="1440332"/>
                  <a:pt x="360533" y="1558830"/>
                  <a:pt x="462841" y="1707258"/>
                </a:cubicBezTo>
                <a:cubicBezTo>
                  <a:pt x="565096" y="1853074"/>
                  <a:pt x="560763" y="1906764"/>
                  <a:pt x="661537" y="2053119"/>
                </a:cubicBezTo>
                <a:cubicBezTo>
                  <a:pt x="864977" y="2059061"/>
                  <a:pt x="1062335" y="2054157"/>
                  <a:pt x="1358105" y="2058325"/>
                </a:cubicBezTo>
                <a:cubicBezTo>
                  <a:pt x="1487137" y="1727973"/>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D8D8D8"/>
          </a:solidFill>
          <a:ln>
            <a:noFill/>
          </a:ln>
        </p:spPr>
        <p:txBody>
          <a:bodyPr spcFirstLastPara="1" wrap="square" lIns="68575" tIns="34275" rIns="68575" bIns="34275" anchor="ctr" anchorCtr="0">
            <a:noAutofit/>
          </a:bodyPr>
          <a:lstStyle/>
          <a:p>
            <a:pPr algn="ctr">
              <a:buClr>
                <a:srgbClr val="000000"/>
              </a:buClr>
              <a:buSzPts val="2026"/>
            </a:pPr>
            <a:endParaRPr sz="2026">
              <a:solidFill>
                <a:schemeClr val="dk1"/>
              </a:solidFill>
            </a:endParaRPr>
          </a:p>
        </p:txBody>
      </p:sp>
      <p:sp>
        <p:nvSpPr>
          <p:cNvPr id="524" name="Google Shape;524;p10"/>
          <p:cNvSpPr/>
          <p:nvPr/>
        </p:nvSpPr>
        <p:spPr>
          <a:xfrm>
            <a:off x="4588245" y="3186914"/>
            <a:ext cx="264880" cy="315652"/>
          </a:xfrm>
          <a:custGeom>
            <a:avLst/>
            <a:gdLst/>
            <a:ahLst/>
            <a:cxnLst/>
            <a:rect l="l" t="t" r="r" b="b"/>
            <a:pathLst>
              <a:path w="3312367" h="3947283" extrusionOk="0">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25" name="Google Shape;525;p10"/>
          <p:cNvSpPr/>
          <p:nvPr/>
        </p:nvSpPr>
        <p:spPr>
          <a:xfrm>
            <a:off x="5793529" y="1862172"/>
            <a:ext cx="390278" cy="251992"/>
          </a:xfrm>
          <a:custGeom>
            <a:avLst/>
            <a:gdLst/>
            <a:ahLst/>
            <a:cxnLst/>
            <a:rect l="l" t="t" r="r" b="b"/>
            <a:pathLst>
              <a:path w="3903331" h="2520264" extrusionOk="0">
                <a:moveTo>
                  <a:pt x="979557" y="2088232"/>
                </a:moveTo>
                <a:lnTo>
                  <a:pt x="1699637" y="2088232"/>
                </a:lnTo>
                <a:lnTo>
                  <a:pt x="1699637" y="2376264"/>
                </a:lnTo>
                <a:lnTo>
                  <a:pt x="2183836" y="2376264"/>
                </a:lnTo>
                <a:cubicBezTo>
                  <a:pt x="2223601" y="2376264"/>
                  <a:pt x="2255836" y="2408499"/>
                  <a:pt x="2255836" y="2448264"/>
                </a:cubicBezTo>
                <a:lnTo>
                  <a:pt x="2255836" y="2520264"/>
                </a:lnTo>
                <a:lnTo>
                  <a:pt x="423358" y="2520264"/>
                </a:lnTo>
                <a:lnTo>
                  <a:pt x="423358" y="2448264"/>
                </a:lnTo>
                <a:cubicBezTo>
                  <a:pt x="423358" y="2408499"/>
                  <a:pt x="455593" y="2376264"/>
                  <a:pt x="495358" y="2376264"/>
                </a:cubicBezTo>
                <a:lnTo>
                  <a:pt x="979557" y="2376264"/>
                </a:lnTo>
                <a:close/>
                <a:moveTo>
                  <a:pt x="3399275" y="1789990"/>
                </a:moveTo>
                <a:cubicBezTo>
                  <a:pt x="3458928" y="1789990"/>
                  <a:pt x="3507287" y="1838349"/>
                  <a:pt x="3507287" y="1898002"/>
                </a:cubicBezTo>
                <a:cubicBezTo>
                  <a:pt x="3507287" y="1957655"/>
                  <a:pt x="3458928" y="2006014"/>
                  <a:pt x="3399275" y="2006014"/>
                </a:cubicBezTo>
                <a:cubicBezTo>
                  <a:pt x="3339622" y="2006014"/>
                  <a:pt x="3291263" y="1957655"/>
                  <a:pt x="3291263" y="1898002"/>
                </a:cubicBezTo>
                <a:cubicBezTo>
                  <a:pt x="3291263" y="1838349"/>
                  <a:pt x="3339622" y="1789990"/>
                  <a:pt x="3399275" y="1789990"/>
                </a:cubicBezTo>
                <a:close/>
                <a:moveTo>
                  <a:pt x="1339597" y="1746047"/>
                </a:moveTo>
                <a:cubicBezTo>
                  <a:pt x="1279944" y="1746047"/>
                  <a:pt x="1231585" y="1794406"/>
                  <a:pt x="1231585" y="1854059"/>
                </a:cubicBezTo>
                <a:cubicBezTo>
                  <a:pt x="1231585" y="1913712"/>
                  <a:pt x="1279944" y="1962071"/>
                  <a:pt x="1339597" y="1962071"/>
                </a:cubicBezTo>
                <a:cubicBezTo>
                  <a:pt x="1399250" y="1962071"/>
                  <a:pt x="1447609" y="1913712"/>
                  <a:pt x="1447609" y="1854059"/>
                </a:cubicBezTo>
                <a:cubicBezTo>
                  <a:pt x="1447609" y="1794406"/>
                  <a:pt x="1399250" y="1746047"/>
                  <a:pt x="1339597" y="1746047"/>
                </a:cubicBezTo>
                <a:close/>
                <a:moveTo>
                  <a:pt x="3399275" y="1692573"/>
                </a:moveTo>
                <a:cubicBezTo>
                  <a:pt x="3285820" y="1692573"/>
                  <a:pt x="3193846" y="1784547"/>
                  <a:pt x="3193846" y="1898002"/>
                </a:cubicBezTo>
                <a:cubicBezTo>
                  <a:pt x="3193846" y="2011457"/>
                  <a:pt x="3285820" y="2103431"/>
                  <a:pt x="3399275" y="2103431"/>
                </a:cubicBezTo>
                <a:cubicBezTo>
                  <a:pt x="3512730" y="2103431"/>
                  <a:pt x="3604704" y="2011457"/>
                  <a:pt x="3604704" y="1898002"/>
                </a:cubicBezTo>
                <a:cubicBezTo>
                  <a:pt x="3604704" y="1784547"/>
                  <a:pt x="3512730" y="1692573"/>
                  <a:pt x="3399275" y="1692573"/>
                </a:cubicBezTo>
                <a:close/>
                <a:moveTo>
                  <a:pt x="3118980" y="1080112"/>
                </a:moveTo>
                <a:cubicBezTo>
                  <a:pt x="3074938" y="1080112"/>
                  <a:pt x="3039235" y="1115815"/>
                  <a:pt x="3039235" y="1159857"/>
                </a:cubicBezTo>
                <a:lnTo>
                  <a:pt x="3039235" y="1180387"/>
                </a:lnTo>
                <a:cubicBezTo>
                  <a:pt x="3039235" y="1224429"/>
                  <a:pt x="3074938" y="1260132"/>
                  <a:pt x="3118980" y="1260132"/>
                </a:cubicBezTo>
                <a:lnTo>
                  <a:pt x="3679570" y="1260132"/>
                </a:lnTo>
                <a:cubicBezTo>
                  <a:pt x="3723612" y="1260132"/>
                  <a:pt x="3759315" y="1224429"/>
                  <a:pt x="3759315" y="1180387"/>
                </a:cubicBezTo>
                <a:lnTo>
                  <a:pt x="3759315" y="1159857"/>
                </a:lnTo>
                <a:cubicBezTo>
                  <a:pt x="3759315" y="1115815"/>
                  <a:pt x="3723612" y="1080112"/>
                  <a:pt x="3679570" y="1080112"/>
                </a:cubicBezTo>
                <a:close/>
                <a:moveTo>
                  <a:pt x="3118980" y="782689"/>
                </a:moveTo>
                <a:cubicBezTo>
                  <a:pt x="3074938" y="782689"/>
                  <a:pt x="3039235" y="818392"/>
                  <a:pt x="3039235" y="862434"/>
                </a:cubicBezTo>
                <a:lnTo>
                  <a:pt x="3039235" y="882964"/>
                </a:lnTo>
                <a:cubicBezTo>
                  <a:pt x="3039235" y="927006"/>
                  <a:pt x="3074938" y="962709"/>
                  <a:pt x="3118980" y="962709"/>
                </a:cubicBezTo>
                <a:lnTo>
                  <a:pt x="3679570" y="962709"/>
                </a:lnTo>
                <a:cubicBezTo>
                  <a:pt x="3723612" y="962709"/>
                  <a:pt x="3759315" y="927006"/>
                  <a:pt x="3759315" y="882964"/>
                </a:cubicBezTo>
                <a:lnTo>
                  <a:pt x="3759315" y="862434"/>
                </a:lnTo>
                <a:cubicBezTo>
                  <a:pt x="3759315" y="818392"/>
                  <a:pt x="3723612" y="782689"/>
                  <a:pt x="3679570" y="782689"/>
                </a:cubicBezTo>
                <a:close/>
                <a:moveTo>
                  <a:pt x="3118980" y="485267"/>
                </a:moveTo>
                <a:cubicBezTo>
                  <a:pt x="3074938" y="485267"/>
                  <a:pt x="3039235" y="520970"/>
                  <a:pt x="3039235" y="565012"/>
                </a:cubicBezTo>
                <a:lnTo>
                  <a:pt x="3039235" y="585542"/>
                </a:lnTo>
                <a:cubicBezTo>
                  <a:pt x="3039235" y="629584"/>
                  <a:pt x="3074938" y="665287"/>
                  <a:pt x="3118980" y="665287"/>
                </a:cubicBezTo>
                <a:lnTo>
                  <a:pt x="3679570" y="665287"/>
                </a:lnTo>
                <a:cubicBezTo>
                  <a:pt x="3723612" y="665287"/>
                  <a:pt x="3759315" y="629584"/>
                  <a:pt x="3759315" y="585542"/>
                </a:cubicBezTo>
                <a:lnTo>
                  <a:pt x="3759315" y="565012"/>
                </a:lnTo>
                <a:cubicBezTo>
                  <a:pt x="3759315" y="520970"/>
                  <a:pt x="3723612" y="485267"/>
                  <a:pt x="3679570" y="485267"/>
                </a:cubicBezTo>
                <a:close/>
                <a:moveTo>
                  <a:pt x="3118980" y="187845"/>
                </a:moveTo>
                <a:cubicBezTo>
                  <a:pt x="3074938" y="187845"/>
                  <a:pt x="3039235" y="223548"/>
                  <a:pt x="3039235" y="267590"/>
                </a:cubicBezTo>
                <a:lnTo>
                  <a:pt x="3039235" y="288120"/>
                </a:lnTo>
                <a:cubicBezTo>
                  <a:pt x="3039235" y="332162"/>
                  <a:pt x="3074938" y="367865"/>
                  <a:pt x="3118980" y="367865"/>
                </a:cubicBezTo>
                <a:lnTo>
                  <a:pt x="3679570" y="367865"/>
                </a:lnTo>
                <a:cubicBezTo>
                  <a:pt x="3723612" y="367865"/>
                  <a:pt x="3759315" y="332162"/>
                  <a:pt x="3759315" y="288120"/>
                </a:cubicBezTo>
                <a:lnTo>
                  <a:pt x="3759315" y="267590"/>
                </a:lnTo>
                <a:cubicBezTo>
                  <a:pt x="3759315" y="223548"/>
                  <a:pt x="3723612" y="187845"/>
                  <a:pt x="3679570" y="187845"/>
                </a:cubicBezTo>
                <a:close/>
                <a:moveTo>
                  <a:pt x="331244" y="170684"/>
                </a:moveTo>
                <a:cubicBezTo>
                  <a:pt x="243611" y="170684"/>
                  <a:pt x="172570" y="241725"/>
                  <a:pt x="172570" y="329358"/>
                </a:cubicBezTo>
                <a:lnTo>
                  <a:pt x="172570" y="1516738"/>
                </a:lnTo>
                <a:cubicBezTo>
                  <a:pt x="172570" y="1604371"/>
                  <a:pt x="243611" y="1675412"/>
                  <a:pt x="331244" y="1675412"/>
                </a:cubicBezTo>
                <a:lnTo>
                  <a:pt x="2347950" y="1675412"/>
                </a:lnTo>
                <a:cubicBezTo>
                  <a:pt x="2435583" y="1675412"/>
                  <a:pt x="2506624" y="1604371"/>
                  <a:pt x="2506624" y="1516738"/>
                </a:cubicBezTo>
                <a:lnTo>
                  <a:pt x="2506624" y="329358"/>
                </a:lnTo>
                <a:cubicBezTo>
                  <a:pt x="2506624" y="241725"/>
                  <a:pt x="2435583" y="170684"/>
                  <a:pt x="2347950" y="170684"/>
                </a:cubicBezTo>
                <a:close/>
                <a:moveTo>
                  <a:pt x="3020709" y="0"/>
                </a:moveTo>
                <a:lnTo>
                  <a:pt x="3777841" y="0"/>
                </a:lnTo>
                <a:cubicBezTo>
                  <a:pt x="3847147" y="0"/>
                  <a:pt x="3903331" y="56184"/>
                  <a:pt x="3903331" y="125490"/>
                </a:cubicBezTo>
                <a:lnTo>
                  <a:pt x="3903331" y="2394774"/>
                </a:lnTo>
                <a:cubicBezTo>
                  <a:pt x="3903331" y="2464080"/>
                  <a:pt x="3847147" y="2520264"/>
                  <a:pt x="3777841" y="2520264"/>
                </a:cubicBezTo>
                <a:lnTo>
                  <a:pt x="3020709" y="2520264"/>
                </a:lnTo>
                <a:cubicBezTo>
                  <a:pt x="2951403" y="2520264"/>
                  <a:pt x="2895219" y="2464080"/>
                  <a:pt x="2895219" y="2394774"/>
                </a:cubicBezTo>
                <a:lnTo>
                  <a:pt x="2895219" y="125490"/>
                </a:lnTo>
                <a:cubicBezTo>
                  <a:pt x="2895219" y="56184"/>
                  <a:pt x="2951403" y="0"/>
                  <a:pt x="3020709" y="0"/>
                </a:cubicBezTo>
                <a:close/>
                <a:moveTo>
                  <a:pt x="243661" y="0"/>
                </a:moveTo>
                <a:lnTo>
                  <a:pt x="2435534" y="0"/>
                </a:lnTo>
                <a:cubicBezTo>
                  <a:pt x="2570104" y="0"/>
                  <a:pt x="2679195" y="109091"/>
                  <a:pt x="2679195" y="243661"/>
                </a:cubicBezTo>
                <a:lnTo>
                  <a:pt x="2679195" y="1772563"/>
                </a:lnTo>
                <a:cubicBezTo>
                  <a:pt x="2679195" y="1907133"/>
                  <a:pt x="2570104" y="2016224"/>
                  <a:pt x="2435534" y="2016224"/>
                </a:cubicBezTo>
                <a:lnTo>
                  <a:pt x="243661" y="2016224"/>
                </a:lnTo>
                <a:cubicBezTo>
                  <a:pt x="109091" y="2016224"/>
                  <a:pt x="0" y="1907133"/>
                  <a:pt x="0" y="1772563"/>
                </a:cubicBezTo>
                <a:lnTo>
                  <a:pt x="0" y="243661"/>
                </a:lnTo>
                <a:cubicBezTo>
                  <a:pt x="0" y="109091"/>
                  <a:pt x="109091" y="0"/>
                  <a:pt x="243661" y="0"/>
                </a:cubicBezTo>
                <a:close/>
              </a:path>
            </a:pathLst>
          </a:custGeom>
          <a:solidFill>
            <a:schemeClr val="accent2"/>
          </a:solidFill>
          <a:ln>
            <a:noFill/>
          </a:ln>
        </p:spPr>
        <p:txBody>
          <a:bodyPr spcFirstLastPara="1" wrap="square" lIns="68575" tIns="34275" rIns="68575" bIns="34275" anchor="ctr" anchorCtr="0">
            <a:noAutofit/>
          </a:bodyPr>
          <a:lstStyle/>
          <a:p>
            <a:pPr algn="ctr">
              <a:buClr>
                <a:srgbClr val="000000"/>
              </a:buClr>
              <a:buSzPts val="2026"/>
            </a:pPr>
            <a:endParaRPr sz="2026">
              <a:solidFill>
                <a:schemeClr val="dk1"/>
              </a:solidFill>
            </a:endParaRPr>
          </a:p>
        </p:txBody>
      </p:sp>
      <p:sp>
        <p:nvSpPr>
          <p:cNvPr id="526" name="Google Shape;526;p10"/>
          <p:cNvSpPr/>
          <p:nvPr/>
        </p:nvSpPr>
        <p:spPr>
          <a:xfrm>
            <a:off x="7078012" y="3120959"/>
            <a:ext cx="378467" cy="370643"/>
          </a:xfrm>
          <a:custGeom>
            <a:avLst/>
            <a:gdLst/>
            <a:ahLst/>
            <a:cxnLst/>
            <a:rect l="l" t="t" r="r" b="b"/>
            <a:pathLst>
              <a:path w="4018294" h="3935229" extrusionOk="0">
                <a:moveTo>
                  <a:pt x="1686498" y="3459340"/>
                </a:moveTo>
                <a:cubicBezTo>
                  <a:pt x="1659539" y="3459340"/>
                  <a:pt x="1637685" y="3481194"/>
                  <a:pt x="1637685" y="3508153"/>
                </a:cubicBezTo>
                <a:lnTo>
                  <a:pt x="1637685" y="3703399"/>
                </a:lnTo>
                <a:cubicBezTo>
                  <a:pt x="1637685" y="3730358"/>
                  <a:pt x="1659539" y="3752212"/>
                  <a:pt x="1686498" y="3752212"/>
                </a:cubicBezTo>
                <a:lnTo>
                  <a:pt x="2782130" y="3752212"/>
                </a:lnTo>
                <a:cubicBezTo>
                  <a:pt x="2809089" y="3752212"/>
                  <a:pt x="2830943" y="3730358"/>
                  <a:pt x="2830943" y="3703399"/>
                </a:cubicBezTo>
                <a:lnTo>
                  <a:pt x="2830943" y="3508153"/>
                </a:lnTo>
                <a:cubicBezTo>
                  <a:pt x="2830943" y="3481194"/>
                  <a:pt x="2809089" y="3459340"/>
                  <a:pt x="2782130" y="3459340"/>
                </a:cubicBezTo>
                <a:close/>
                <a:moveTo>
                  <a:pt x="1249864" y="3459340"/>
                </a:moveTo>
                <a:cubicBezTo>
                  <a:pt x="1222905" y="3459340"/>
                  <a:pt x="1201051" y="3481194"/>
                  <a:pt x="1201051" y="3508153"/>
                </a:cubicBezTo>
                <a:lnTo>
                  <a:pt x="1201051" y="3703399"/>
                </a:lnTo>
                <a:cubicBezTo>
                  <a:pt x="1201051" y="3730358"/>
                  <a:pt x="1222905" y="3752212"/>
                  <a:pt x="1249864" y="3752212"/>
                </a:cubicBezTo>
                <a:lnTo>
                  <a:pt x="1445110" y="3752212"/>
                </a:lnTo>
                <a:cubicBezTo>
                  <a:pt x="1472069" y="3752212"/>
                  <a:pt x="1493923" y="3730358"/>
                  <a:pt x="1493923" y="3703399"/>
                </a:cubicBezTo>
                <a:lnTo>
                  <a:pt x="1493923" y="3508153"/>
                </a:lnTo>
                <a:cubicBezTo>
                  <a:pt x="1493923" y="3481194"/>
                  <a:pt x="1472069" y="3459340"/>
                  <a:pt x="1445110" y="3459340"/>
                </a:cubicBezTo>
                <a:close/>
                <a:moveTo>
                  <a:pt x="818798" y="3459340"/>
                </a:moveTo>
                <a:cubicBezTo>
                  <a:pt x="791839" y="3459340"/>
                  <a:pt x="769985" y="3481194"/>
                  <a:pt x="769985" y="3508153"/>
                </a:cubicBezTo>
                <a:lnTo>
                  <a:pt x="769985" y="3703399"/>
                </a:lnTo>
                <a:cubicBezTo>
                  <a:pt x="769985" y="3730358"/>
                  <a:pt x="791839" y="3752212"/>
                  <a:pt x="818798" y="3752212"/>
                </a:cubicBezTo>
                <a:lnTo>
                  <a:pt x="1014044" y="3752212"/>
                </a:lnTo>
                <a:cubicBezTo>
                  <a:pt x="1041003" y="3752212"/>
                  <a:pt x="1062857" y="3730358"/>
                  <a:pt x="1062857" y="3703399"/>
                </a:cubicBezTo>
                <a:lnTo>
                  <a:pt x="1062857" y="3508153"/>
                </a:lnTo>
                <a:cubicBezTo>
                  <a:pt x="1062857" y="3481194"/>
                  <a:pt x="1041003" y="3459340"/>
                  <a:pt x="1014044" y="3459340"/>
                </a:cubicBezTo>
                <a:close/>
                <a:moveTo>
                  <a:pt x="370964" y="3459340"/>
                </a:moveTo>
                <a:cubicBezTo>
                  <a:pt x="344005" y="3459340"/>
                  <a:pt x="322151" y="3481194"/>
                  <a:pt x="322151" y="3508153"/>
                </a:cubicBezTo>
                <a:lnTo>
                  <a:pt x="322151" y="3703399"/>
                </a:lnTo>
                <a:cubicBezTo>
                  <a:pt x="322151" y="3730358"/>
                  <a:pt x="344005" y="3752212"/>
                  <a:pt x="370964" y="3752212"/>
                </a:cubicBezTo>
                <a:lnTo>
                  <a:pt x="566210" y="3752212"/>
                </a:lnTo>
                <a:cubicBezTo>
                  <a:pt x="593169" y="3752212"/>
                  <a:pt x="615023" y="3730358"/>
                  <a:pt x="615023" y="3703399"/>
                </a:cubicBezTo>
                <a:lnTo>
                  <a:pt x="615023" y="3508153"/>
                </a:lnTo>
                <a:cubicBezTo>
                  <a:pt x="615023" y="3481194"/>
                  <a:pt x="593169" y="3459340"/>
                  <a:pt x="566210" y="3459340"/>
                </a:cubicBezTo>
                <a:close/>
                <a:moveTo>
                  <a:pt x="3457259" y="3005009"/>
                </a:moveTo>
                <a:cubicBezTo>
                  <a:pt x="3430300" y="3005009"/>
                  <a:pt x="3408446" y="3026863"/>
                  <a:pt x="3408446" y="3053822"/>
                </a:cubicBezTo>
                <a:lnTo>
                  <a:pt x="3408446" y="3459340"/>
                </a:lnTo>
                <a:lnTo>
                  <a:pt x="3034791" y="3459340"/>
                </a:lnTo>
                <a:cubicBezTo>
                  <a:pt x="3007832" y="3459340"/>
                  <a:pt x="2985978" y="3481194"/>
                  <a:pt x="2985978" y="3508153"/>
                </a:cubicBezTo>
                <a:lnTo>
                  <a:pt x="2985978" y="3703399"/>
                </a:lnTo>
                <a:cubicBezTo>
                  <a:pt x="2985978" y="3730358"/>
                  <a:pt x="3007832" y="3752212"/>
                  <a:pt x="3034791" y="3752212"/>
                </a:cubicBezTo>
                <a:lnTo>
                  <a:pt x="3457259" y="3752212"/>
                </a:lnTo>
                <a:lnTo>
                  <a:pt x="3514594" y="3752212"/>
                </a:lnTo>
                <a:lnTo>
                  <a:pt x="3652505" y="3752212"/>
                </a:lnTo>
                <a:cubicBezTo>
                  <a:pt x="3679464" y="3752212"/>
                  <a:pt x="3701318" y="3730358"/>
                  <a:pt x="3701318" y="3703399"/>
                </a:cubicBezTo>
                <a:lnTo>
                  <a:pt x="3701318" y="3556963"/>
                </a:lnTo>
                <a:lnTo>
                  <a:pt x="3701318" y="3508153"/>
                </a:lnTo>
                <a:lnTo>
                  <a:pt x="3701318" y="3053822"/>
                </a:lnTo>
                <a:cubicBezTo>
                  <a:pt x="3701318" y="3026863"/>
                  <a:pt x="3679464" y="3005009"/>
                  <a:pt x="3652505" y="3005009"/>
                </a:cubicBezTo>
                <a:close/>
                <a:moveTo>
                  <a:pt x="3009426" y="3005009"/>
                </a:moveTo>
                <a:cubicBezTo>
                  <a:pt x="2982467" y="3005009"/>
                  <a:pt x="2960613" y="3026863"/>
                  <a:pt x="2960613" y="3053822"/>
                </a:cubicBezTo>
                <a:lnTo>
                  <a:pt x="2960613" y="3249068"/>
                </a:lnTo>
                <a:cubicBezTo>
                  <a:pt x="2960613" y="3276027"/>
                  <a:pt x="2982467" y="3297881"/>
                  <a:pt x="3009426" y="3297881"/>
                </a:cubicBezTo>
                <a:lnTo>
                  <a:pt x="3204672" y="3297881"/>
                </a:lnTo>
                <a:cubicBezTo>
                  <a:pt x="3231631" y="3297881"/>
                  <a:pt x="3253485" y="3276027"/>
                  <a:pt x="3253485" y="3249068"/>
                </a:cubicBezTo>
                <a:lnTo>
                  <a:pt x="3253485" y="3053822"/>
                </a:lnTo>
                <a:cubicBezTo>
                  <a:pt x="3253485" y="3026863"/>
                  <a:pt x="3231631" y="3005009"/>
                  <a:pt x="3204672" y="3005009"/>
                </a:cubicBezTo>
                <a:close/>
                <a:moveTo>
                  <a:pt x="2578359" y="3005009"/>
                </a:moveTo>
                <a:cubicBezTo>
                  <a:pt x="2551400" y="3005009"/>
                  <a:pt x="2529546" y="3026863"/>
                  <a:pt x="2529546" y="3053822"/>
                </a:cubicBezTo>
                <a:lnTo>
                  <a:pt x="2529546" y="3249068"/>
                </a:lnTo>
                <a:cubicBezTo>
                  <a:pt x="2529546" y="3276027"/>
                  <a:pt x="2551400" y="3297881"/>
                  <a:pt x="2578359" y="3297881"/>
                </a:cubicBezTo>
                <a:lnTo>
                  <a:pt x="2773605" y="3297881"/>
                </a:lnTo>
                <a:cubicBezTo>
                  <a:pt x="2800564" y="3297881"/>
                  <a:pt x="2822418" y="3276027"/>
                  <a:pt x="2822418" y="3249068"/>
                </a:cubicBezTo>
                <a:lnTo>
                  <a:pt x="2822418" y="3053822"/>
                </a:lnTo>
                <a:cubicBezTo>
                  <a:pt x="2822418" y="3026863"/>
                  <a:pt x="2800564" y="3005009"/>
                  <a:pt x="2773605" y="3005009"/>
                </a:cubicBezTo>
                <a:close/>
                <a:moveTo>
                  <a:pt x="2130526" y="3005009"/>
                </a:moveTo>
                <a:cubicBezTo>
                  <a:pt x="2103567" y="3005009"/>
                  <a:pt x="2081713" y="3026863"/>
                  <a:pt x="2081713" y="3053822"/>
                </a:cubicBezTo>
                <a:lnTo>
                  <a:pt x="2081713" y="3249068"/>
                </a:lnTo>
                <a:cubicBezTo>
                  <a:pt x="2081713" y="3276027"/>
                  <a:pt x="2103567" y="3297881"/>
                  <a:pt x="2130526" y="3297881"/>
                </a:cubicBezTo>
                <a:lnTo>
                  <a:pt x="2325772" y="3297881"/>
                </a:lnTo>
                <a:cubicBezTo>
                  <a:pt x="2352731" y="3297881"/>
                  <a:pt x="2374585" y="3276027"/>
                  <a:pt x="2374585" y="3249068"/>
                </a:cubicBezTo>
                <a:lnTo>
                  <a:pt x="2374585" y="3053822"/>
                </a:lnTo>
                <a:cubicBezTo>
                  <a:pt x="2374585" y="3026863"/>
                  <a:pt x="2352731" y="3005009"/>
                  <a:pt x="2325772" y="3005009"/>
                </a:cubicBezTo>
                <a:close/>
                <a:moveTo>
                  <a:pt x="1697697" y="3005009"/>
                </a:moveTo>
                <a:cubicBezTo>
                  <a:pt x="1670738" y="3005009"/>
                  <a:pt x="1648884" y="3026863"/>
                  <a:pt x="1648884" y="3053822"/>
                </a:cubicBezTo>
                <a:lnTo>
                  <a:pt x="1648884" y="3249068"/>
                </a:lnTo>
                <a:cubicBezTo>
                  <a:pt x="1648884" y="3276027"/>
                  <a:pt x="1670738" y="3297881"/>
                  <a:pt x="1697697" y="3297881"/>
                </a:cubicBezTo>
                <a:lnTo>
                  <a:pt x="1892943" y="3297881"/>
                </a:lnTo>
                <a:cubicBezTo>
                  <a:pt x="1919902" y="3297881"/>
                  <a:pt x="1941756" y="3276027"/>
                  <a:pt x="1941756" y="3249068"/>
                </a:cubicBezTo>
                <a:lnTo>
                  <a:pt x="1941756" y="3053822"/>
                </a:lnTo>
                <a:cubicBezTo>
                  <a:pt x="1941756" y="3026863"/>
                  <a:pt x="1919902" y="3005009"/>
                  <a:pt x="1892943" y="3005009"/>
                </a:cubicBezTo>
                <a:close/>
                <a:moveTo>
                  <a:pt x="1249864" y="3005009"/>
                </a:moveTo>
                <a:cubicBezTo>
                  <a:pt x="1222905" y="3005009"/>
                  <a:pt x="1201051" y="3026863"/>
                  <a:pt x="1201051" y="3053822"/>
                </a:cubicBezTo>
                <a:lnTo>
                  <a:pt x="1201051" y="3249068"/>
                </a:lnTo>
                <a:cubicBezTo>
                  <a:pt x="1201051" y="3276027"/>
                  <a:pt x="1222905" y="3297881"/>
                  <a:pt x="1249864" y="3297881"/>
                </a:cubicBezTo>
                <a:lnTo>
                  <a:pt x="1445110" y="3297881"/>
                </a:lnTo>
                <a:cubicBezTo>
                  <a:pt x="1472069" y="3297881"/>
                  <a:pt x="1493923" y="3276027"/>
                  <a:pt x="1493923" y="3249068"/>
                </a:cubicBezTo>
                <a:lnTo>
                  <a:pt x="1493923" y="3053822"/>
                </a:lnTo>
                <a:cubicBezTo>
                  <a:pt x="1493923" y="3026863"/>
                  <a:pt x="1472069" y="3005009"/>
                  <a:pt x="1445110" y="3005009"/>
                </a:cubicBezTo>
                <a:close/>
                <a:moveTo>
                  <a:pt x="818798" y="3005009"/>
                </a:moveTo>
                <a:cubicBezTo>
                  <a:pt x="791839" y="3005009"/>
                  <a:pt x="769985" y="3026863"/>
                  <a:pt x="769985" y="3053822"/>
                </a:cubicBezTo>
                <a:lnTo>
                  <a:pt x="769985" y="3249068"/>
                </a:lnTo>
                <a:cubicBezTo>
                  <a:pt x="769985" y="3276027"/>
                  <a:pt x="791839" y="3297881"/>
                  <a:pt x="818798" y="3297881"/>
                </a:cubicBezTo>
                <a:lnTo>
                  <a:pt x="1014044" y="3297881"/>
                </a:lnTo>
                <a:cubicBezTo>
                  <a:pt x="1041003" y="3297881"/>
                  <a:pt x="1062857" y="3276027"/>
                  <a:pt x="1062857" y="3249068"/>
                </a:cubicBezTo>
                <a:lnTo>
                  <a:pt x="1062857" y="3053822"/>
                </a:lnTo>
                <a:cubicBezTo>
                  <a:pt x="1062857" y="3026863"/>
                  <a:pt x="1041003" y="3005009"/>
                  <a:pt x="1014044" y="3005009"/>
                </a:cubicBezTo>
                <a:close/>
                <a:moveTo>
                  <a:pt x="370964" y="3005009"/>
                </a:moveTo>
                <a:cubicBezTo>
                  <a:pt x="344005" y="3005009"/>
                  <a:pt x="322151" y="3026863"/>
                  <a:pt x="322151" y="3053822"/>
                </a:cubicBezTo>
                <a:lnTo>
                  <a:pt x="322151" y="3249068"/>
                </a:lnTo>
                <a:cubicBezTo>
                  <a:pt x="322151" y="3276027"/>
                  <a:pt x="344005" y="3297881"/>
                  <a:pt x="370964" y="3297881"/>
                </a:cubicBezTo>
                <a:lnTo>
                  <a:pt x="566210" y="3297881"/>
                </a:lnTo>
                <a:cubicBezTo>
                  <a:pt x="593169" y="3297881"/>
                  <a:pt x="615023" y="3276027"/>
                  <a:pt x="615023" y="3249068"/>
                </a:cubicBezTo>
                <a:lnTo>
                  <a:pt x="615023" y="3053822"/>
                </a:lnTo>
                <a:cubicBezTo>
                  <a:pt x="615023" y="3026863"/>
                  <a:pt x="593169" y="3005009"/>
                  <a:pt x="566210" y="3005009"/>
                </a:cubicBezTo>
                <a:close/>
                <a:moveTo>
                  <a:pt x="3465784" y="2504205"/>
                </a:moveTo>
                <a:cubicBezTo>
                  <a:pt x="3438825" y="2504205"/>
                  <a:pt x="3416971" y="2526059"/>
                  <a:pt x="3416971" y="2553018"/>
                </a:cubicBezTo>
                <a:lnTo>
                  <a:pt x="3416971" y="2748264"/>
                </a:lnTo>
                <a:cubicBezTo>
                  <a:pt x="3416971" y="2775223"/>
                  <a:pt x="3438825" y="2797077"/>
                  <a:pt x="3465784" y="2797077"/>
                </a:cubicBezTo>
                <a:lnTo>
                  <a:pt x="3661030" y="2797077"/>
                </a:lnTo>
                <a:cubicBezTo>
                  <a:pt x="3687989" y="2797077"/>
                  <a:pt x="3709843" y="2775223"/>
                  <a:pt x="3709843" y="2748264"/>
                </a:cubicBezTo>
                <a:lnTo>
                  <a:pt x="3709843" y="2553018"/>
                </a:lnTo>
                <a:cubicBezTo>
                  <a:pt x="3709843" y="2526059"/>
                  <a:pt x="3687989" y="2504205"/>
                  <a:pt x="3661030" y="2504205"/>
                </a:cubicBezTo>
                <a:close/>
                <a:moveTo>
                  <a:pt x="3017950" y="2504205"/>
                </a:moveTo>
                <a:cubicBezTo>
                  <a:pt x="2990991" y="2504205"/>
                  <a:pt x="2969137" y="2526059"/>
                  <a:pt x="2969137" y="2553018"/>
                </a:cubicBezTo>
                <a:lnTo>
                  <a:pt x="2969137" y="2748264"/>
                </a:lnTo>
                <a:cubicBezTo>
                  <a:pt x="2969137" y="2775223"/>
                  <a:pt x="2990991" y="2797077"/>
                  <a:pt x="3017950" y="2797077"/>
                </a:cubicBezTo>
                <a:lnTo>
                  <a:pt x="3213196" y="2797077"/>
                </a:lnTo>
                <a:cubicBezTo>
                  <a:pt x="3240155" y="2797077"/>
                  <a:pt x="3262009" y="2775223"/>
                  <a:pt x="3262009" y="2748264"/>
                </a:cubicBezTo>
                <a:lnTo>
                  <a:pt x="3262009" y="2553018"/>
                </a:lnTo>
                <a:cubicBezTo>
                  <a:pt x="3262009" y="2526059"/>
                  <a:pt x="3240155" y="2504205"/>
                  <a:pt x="3213196" y="2504205"/>
                </a:cubicBezTo>
                <a:close/>
                <a:moveTo>
                  <a:pt x="2586884" y="2504205"/>
                </a:moveTo>
                <a:cubicBezTo>
                  <a:pt x="2559925" y="2504205"/>
                  <a:pt x="2538071" y="2526059"/>
                  <a:pt x="2538071" y="2553018"/>
                </a:cubicBezTo>
                <a:lnTo>
                  <a:pt x="2538071" y="2748264"/>
                </a:lnTo>
                <a:cubicBezTo>
                  <a:pt x="2538071" y="2775223"/>
                  <a:pt x="2559925" y="2797077"/>
                  <a:pt x="2586884" y="2797077"/>
                </a:cubicBezTo>
                <a:lnTo>
                  <a:pt x="2782130" y="2797077"/>
                </a:lnTo>
                <a:cubicBezTo>
                  <a:pt x="2809089" y="2797077"/>
                  <a:pt x="2830943" y="2775223"/>
                  <a:pt x="2830943" y="2748264"/>
                </a:cubicBezTo>
                <a:lnTo>
                  <a:pt x="2830943" y="2553018"/>
                </a:lnTo>
                <a:cubicBezTo>
                  <a:pt x="2830943" y="2526059"/>
                  <a:pt x="2809089" y="2504205"/>
                  <a:pt x="2782130" y="2504205"/>
                </a:cubicBezTo>
                <a:close/>
                <a:moveTo>
                  <a:pt x="2139051" y="2504205"/>
                </a:moveTo>
                <a:cubicBezTo>
                  <a:pt x="2112092" y="2504205"/>
                  <a:pt x="2090238" y="2526059"/>
                  <a:pt x="2090238" y="2553018"/>
                </a:cubicBezTo>
                <a:lnTo>
                  <a:pt x="2090238" y="2748264"/>
                </a:lnTo>
                <a:cubicBezTo>
                  <a:pt x="2090238" y="2775223"/>
                  <a:pt x="2112092" y="2797077"/>
                  <a:pt x="2139051" y="2797077"/>
                </a:cubicBezTo>
                <a:lnTo>
                  <a:pt x="2334297" y="2797077"/>
                </a:lnTo>
                <a:cubicBezTo>
                  <a:pt x="2361256" y="2797077"/>
                  <a:pt x="2383110" y="2775223"/>
                  <a:pt x="2383110" y="2748264"/>
                </a:cubicBezTo>
                <a:lnTo>
                  <a:pt x="2383110" y="2553018"/>
                </a:lnTo>
                <a:cubicBezTo>
                  <a:pt x="2383110" y="2526059"/>
                  <a:pt x="2361256" y="2504205"/>
                  <a:pt x="2334297" y="2504205"/>
                </a:cubicBezTo>
                <a:close/>
                <a:moveTo>
                  <a:pt x="1706222" y="2504205"/>
                </a:moveTo>
                <a:cubicBezTo>
                  <a:pt x="1679263" y="2504205"/>
                  <a:pt x="1657409" y="2526059"/>
                  <a:pt x="1657409" y="2553018"/>
                </a:cubicBezTo>
                <a:lnTo>
                  <a:pt x="1657409" y="2748264"/>
                </a:lnTo>
                <a:cubicBezTo>
                  <a:pt x="1657409" y="2775223"/>
                  <a:pt x="1679263" y="2797077"/>
                  <a:pt x="1706222" y="2797077"/>
                </a:cubicBezTo>
                <a:lnTo>
                  <a:pt x="1901468" y="2797077"/>
                </a:lnTo>
                <a:cubicBezTo>
                  <a:pt x="1928427" y="2797077"/>
                  <a:pt x="1950281" y="2775223"/>
                  <a:pt x="1950281" y="2748264"/>
                </a:cubicBezTo>
                <a:lnTo>
                  <a:pt x="1950281" y="2553018"/>
                </a:lnTo>
                <a:cubicBezTo>
                  <a:pt x="1950281" y="2526059"/>
                  <a:pt x="1928427" y="2504205"/>
                  <a:pt x="1901468" y="2504205"/>
                </a:cubicBezTo>
                <a:close/>
                <a:moveTo>
                  <a:pt x="1258389" y="2504205"/>
                </a:moveTo>
                <a:cubicBezTo>
                  <a:pt x="1231430" y="2504205"/>
                  <a:pt x="1209576" y="2526059"/>
                  <a:pt x="1209576" y="2553018"/>
                </a:cubicBezTo>
                <a:lnTo>
                  <a:pt x="1209576" y="2748264"/>
                </a:lnTo>
                <a:cubicBezTo>
                  <a:pt x="1209576" y="2775223"/>
                  <a:pt x="1231430" y="2797077"/>
                  <a:pt x="1258389" y="2797077"/>
                </a:cubicBezTo>
                <a:lnTo>
                  <a:pt x="1453635" y="2797077"/>
                </a:lnTo>
                <a:cubicBezTo>
                  <a:pt x="1480594" y="2797077"/>
                  <a:pt x="1502448" y="2775223"/>
                  <a:pt x="1502448" y="2748264"/>
                </a:cubicBezTo>
                <a:lnTo>
                  <a:pt x="1502448" y="2553018"/>
                </a:lnTo>
                <a:cubicBezTo>
                  <a:pt x="1502448" y="2526059"/>
                  <a:pt x="1480594" y="2504205"/>
                  <a:pt x="1453635" y="2504205"/>
                </a:cubicBezTo>
                <a:close/>
                <a:moveTo>
                  <a:pt x="827323" y="2504205"/>
                </a:moveTo>
                <a:cubicBezTo>
                  <a:pt x="800364" y="2504205"/>
                  <a:pt x="778510" y="2526059"/>
                  <a:pt x="778510" y="2553018"/>
                </a:cubicBezTo>
                <a:lnTo>
                  <a:pt x="778510" y="2748264"/>
                </a:lnTo>
                <a:cubicBezTo>
                  <a:pt x="778510" y="2775223"/>
                  <a:pt x="800364" y="2797077"/>
                  <a:pt x="827323" y="2797077"/>
                </a:cubicBezTo>
                <a:lnTo>
                  <a:pt x="1022569" y="2797077"/>
                </a:lnTo>
                <a:cubicBezTo>
                  <a:pt x="1049528" y="2797077"/>
                  <a:pt x="1071382" y="2775223"/>
                  <a:pt x="1071382" y="2748264"/>
                </a:cubicBezTo>
                <a:lnTo>
                  <a:pt x="1071382" y="2553018"/>
                </a:lnTo>
                <a:cubicBezTo>
                  <a:pt x="1071382" y="2526059"/>
                  <a:pt x="1049528" y="2504205"/>
                  <a:pt x="1022569" y="2504205"/>
                </a:cubicBezTo>
                <a:close/>
                <a:moveTo>
                  <a:pt x="379489" y="2504205"/>
                </a:moveTo>
                <a:cubicBezTo>
                  <a:pt x="352530" y="2504205"/>
                  <a:pt x="330676" y="2526059"/>
                  <a:pt x="330676" y="2553018"/>
                </a:cubicBezTo>
                <a:lnTo>
                  <a:pt x="330676" y="2748264"/>
                </a:lnTo>
                <a:cubicBezTo>
                  <a:pt x="330676" y="2775223"/>
                  <a:pt x="352530" y="2797077"/>
                  <a:pt x="379489" y="2797077"/>
                </a:cubicBezTo>
                <a:lnTo>
                  <a:pt x="574735" y="2797077"/>
                </a:lnTo>
                <a:cubicBezTo>
                  <a:pt x="601694" y="2797077"/>
                  <a:pt x="623548" y="2775223"/>
                  <a:pt x="623548" y="2748264"/>
                </a:cubicBezTo>
                <a:lnTo>
                  <a:pt x="623548" y="2553018"/>
                </a:lnTo>
                <a:cubicBezTo>
                  <a:pt x="623548" y="2526059"/>
                  <a:pt x="601694" y="2504205"/>
                  <a:pt x="574735" y="2504205"/>
                </a:cubicBezTo>
                <a:close/>
                <a:moveTo>
                  <a:pt x="3457259" y="2006115"/>
                </a:moveTo>
                <a:cubicBezTo>
                  <a:pt x="3430300" y="2006115"/>
                  <a:pt x="3408446" y="2027969"/>
                  <a:pt x="3408446" y="2054928"/>
                </a:cubicBezTo>
                <a:lnTo>
                  <a:pt x="3408446" y="2250174"/>
                </a:lnTo>
                <a:cubicBezTo>
                  <a:pt x="3408446" y="2277133"/>
                  <a:pt x="3430300" y="2298987"/>
                  <a:pt x="3457259" y="2298987"/>
                </a:cubicBezTo>
                <a:lnTo>
                  <a:pt x="3652505" y="2298987"/>
                </a:lnTo>
                <a:cubicBezTo>
                  <a:pt x="3679464" y="2298987"/>
                  <a:pt x="3701318" y="2277133"/>
                  <a:pt x="3701318" y="2250174"/>
                </a:cubicBezTo>
                <a:lnTo>
                  <a:pt x="3701318" y="2054928"/>
                </a:lnTo>
                <a:cubicBezTo>
                  <a:pt x="3701318" y="2027969"/>
                  <a:pt x="3679464" y="2006115"/>
                  <a:pt x="3652505" y="2006115"/>
                </a:cubicBezTo>
                <a:close/>
                <a:moveTo>
                  <a:pt x="3009426" y="2006115"/>
                </a:moveTo>
                <a:cubicBezTo>
                  <a:pt x="2982467" y="2006115"/>
                  <a:pt x="2960613" y="2027969"/>
                  <a:pt x="2960613" y="2054928"/>
                </a:cubicBezTo>
                <a:lnTo>
                  <a:pt x="2960613" y="2250174"/>
                </a:lnTo>
                <a:cubicBezTo>
                  <a:pt x="2960613" y="2277133"/>
                  <a:pt x="2982467" y="2298987"/>
                  <a:pt x="3009426" y="2298987"/>
                </a:cubicBezTo>
                <a:lnTo>
                  <a:pt x="3204672" y="2298987"/>
                </a:lnTo>
                <a:cubicBezTo>
                  <a:pt x="3231631" y="2298987"/>
                  <a:pt x="3253485" y="2277133"/>
                  <a:pt x="3253485" y="2250174"/>
                </a:cubicBezTo>
                <a:lnTo>
                  <a:pt x="3253485" y="2054928"/>
                </a:lnTo>
                <a:cubicBezTo>
                  <a:pt x="3253485" y="2027969"/>
                  <a:pt x="3231631" y="2006115"/>
                  <a:pt x="3204672" y="2006115"/>
                </a:cubicBezTo>
                <a:close/>
                <a:moveTo>
                  <a:pt x="2578359" y="2006115"/>
                </a:moveTo>
                <a:cubicBezTo>
                  <a:pt x="2551400" y="2006115"/>
                  <a:pt x="2529546" y="2027969"/>
                  <a:pt x="2529546" y="2054928"/>
                </a:cubicBezTo>
                <a:lnTo>
                  <a:pt x="2529546" y="2250174"/>
                </a:lnTo>
                <a:cubicBezTo>
                  <a:pt x="2529546" y="2277133"/>
                  <a:pt x="2551400" y="2298987"/>
                  <a:pt x="2578359" y="2298987"/>
                </a:cubicBezTo>
                <a:lnTo>
                  <a:pt x="2773605" y="2298987"/>
                </a:lnTo>
                <a:cubicBezTo>
                  <a:pt x="2800564" y="2298987"/>
                  <a:pt x="2822418" y="2277133"/>
                  <a:pt x="2822418" y="2250174"/>
                </a:cubicBezTo>
                <a:lnTo>
                  <a:pt x="2822418" y="2054928"/>
                </a:lnTo>
                <a:cubicBezTo>
                  <a:pt x="2822418" y="2027969"/>
                  <a:pt x="2800564" y="2006115"/>
                  <a:pt x="2773605" y="2006115"/>
                </a:cubicBezTo>
                <a:close/>
                <a:moveTo>
                  <a:pt x="2130526" y="2006115"/>
                </a:moveTo>
                <a:cubicBezTo>
                  <a:pt x="2103567" y="2006115"/>
                  <a:pt x="2081713" y="2027969"/>
                  <a:pt x="2081713" y="2054928"/>
                </a:cubicBezTo>
                <a:lnTo>
                  <a:pt x="2081713" y="2250174"/>
                </a:lnTo>
                <a:cubicBezTo>
                  <a:pt x="2081713" y="2277133"/>
                  <a:pt x="2103567" y="2298987"/>
                  <a:pt x="2130526" y="2298987"/>
                </a:cubicBezTo>
                <a:lnTo>
                  <a:pt x="2325772" y="2298987"/>
                </a:lnTo>
                <a:cubicBezTo>
                  <a:pt x="2352731" y="2298987"/>
                  <a:pt x="2374585" y="2277133"/>
                  <a:pt x="2374585" y="2250174"/>
                </a:cubicBezTo>
                <a:lnTo>
                  <a:pt x="2374585" y="2054928"/>
                </a:lnTo>
                <a:cubicBezTo>
                  <a:pt x="2374585" y="2027969"/>
                  <a:pt x="2352731" y="2006115"/>
                  <a:pt x="2325772" y="2006115"/>
                </a:cubicBezTo>
                <a:close/>
                <a:moveTo>
                  <a:pt x="1697697" y="2006115"/>
                </a:moveTo>
                <a:cubicBezTo>
                  <a:pt x="1670738" y="2006115"/>
                  <a:pt x="1648884" y="2027969"/>
                  <a:pt x="1648884" y="2054928"/>
                </a:cubicBezTo>
                <a:lnTo>
                  <a:pt x="1648884" y="2250174"/>
                </a:lnTo>
                <a:cubicBezTo>
                  <a:pt x="1648884" y="2277133"/>
                  <a:pt x="1670738" y="2298987"/>
                  <a:pt x="1697697" y="2298987"/>
                </a:cubicBezTo>
                <a:lnTo>
                  <a:pt x="1892943" y="2298987"/>
                </a:lnTo>
                <a:cubicBezTo>
                  <a:pt x="1919902" y="2298987"/>
                  <a:pt x="1941756" y="2277133"/>
                  <a:pt x="1941756" y="2250174"/>
                </a:cubicBezTo>
                <a:lnTo>
                  <a:pt x="1941756" y="2054928"/>
                </a:lnTo>
                <a:cubicBezTo>
                  <a:pt x="1941756" y="2027969"/>
                  <a:pt x="1919902" y="2006115"/>
                  <a:pt x="1892943" y="2006115"/>
                </a:cubicBezTo>
                <a:close/>
                <a:moveTo>
                  <a:pt x="1249864" y="2006115"/>
                </a:moveTo>
                <a:cubicBezTo>
                  <a:pt x="1222905" y="2006115"/>
                  <a:pt x="1201051" y="2027969"/>
                  <a:pt x="1201051" y="2054928"/>
                </a:cubicBezTo>
                <a:lnTo>
                  <a:pt x="1201051" y="2250174"/>
                </a:lnTo>
                <a:cubicBezTo>
                  <a:pt x="1201051" y="2277133"/>
                  <a:pt x="1222905" y="2298987"/>
                  <a:pt x="1249864" y="2298987"/>
                </a:cubicBezTo>
                <a:lnTo>
                  <a:pt x="1445110" y="2298987"/>
                </a:lnTo>
                <a:cubicBezTo>
                  <a:pt x="1472069" y="2298987"/>
                  <a:pt x="1493923" y="2277133"/>
                  <a:pt x="1493923" y="2250174"/>
                </a:cubicBezTo>
                <a:lnTo>
                  <a:pt x="1493923" y="2054928"/>
                </a:lnTo>
                <a:cubicBezTo>
                  <a:pt x="1493923" y="2027969"/>
                  <a:pt x="1472069" y="2006115"/>
                  <a:pt x="1445110" y="2006115"/>
                </a:cubicBezTo>
                <a:close/>
                <a:moveTo>
                  <a:pt x="818798" y="2006115"/>
                </a:moveTo>
                <a:cubicBezTo>
                  <a:pt x="791839" y="2006115"/>
                  <a:pt x="769985" y="2027969"/>
                  <a:pt x="769985" y="2054928"/>
                </a:cubicBezTo>
                <a:lnTo>
                  <a:pt x="769985" y="2250174"/>
                </a:lnTo>
                <a:cubicBezTo>
                  <a:pt x="769985" y="2277133"/>
                  <a:pt x="791839" y="2298987"/>
                  <a:pt x="818798" y="2298987"/>
                </a:cubicBezTo>
                <a:lnTo>
                  <a:pt x="1014044" y="2298987"/>
                </a:lnTo>
                <a:cubicBezTo>
                  <a:pt x="1041003" y="2298987"/>
                  <a:pt x="1062857" y="2277133"/>
                  <a:pt x="1062857" y="2250174"/>
                </a:cubicBezTo>
                <a:lnTo>
                  <a:pt x="1062857" y="2054928"/>
                </a:lnTo>
                <a:cubicBezTo>
                  <a:pt x="1062857" y="2027969"/>
                  <a:pt x="1041003" y="2006115"/>
                  <a:pt x="1014044" y="2006115"/>
                </a:cubicBezTo>
                <a:close/>
                <a:moveTo>
                  <a:pt x="370964" y="2006115"/>
                </a:moveTo>
                <a:cubicBezTo>
                  <a:pt x="344005" y="2006115"/>
                  <a:pt x="322151" y="2027969"/>
                  <a:pt x="322151" y="2054928"/>
                </a:cubicBezTo>
                <a:lnTo>
                  <a:pt x="322151" y="2250174"/>
                </a:lnTo>
                <a:cubicBezTo>
                  <a:pt x="322151" y="2277133"/>
                  <a:pt x="344005" y="2298987"/>
                  <a:pt x="370964" y="2298987"/>
                </a:cubicBezTo>
                <a:lnTo>
                  <a:pt x="566210" y="2298987"/>
                </a:lnTo>
                <a:cubicBezTo>
                  <a:pt x="593169" y="2298987"/>
                  <a:pt x="615023" y="2277133"/>
                  <a:pt x="615023" y="2250174"/>
                </a:cubicBezTo>
                <a:lnTo>
                  <a:pt x="615023" y="2054928"/>
                </a:lnTo>
                <a:cubicBezTo>
                  <a:pt x="615023" y="2027969"/>
                  <a:pt x="593169" y="2006115"/>
                  <a:pt x="566210" y="2006115"/>
                </a:cubicBezTo>
                <a:close/>
                <a:moveTo>
                  <a:pt x="661014" y="956103"/>
                </a:moveTo>
                <a:lnTo>
                  <a:pt x="1309087" y="956103"/>
                </a:lnTo>
                <a:lnTo>
                  <a:pt x="1309087" y="1251488"/>
                </a:lnTo>
                <a:lnTo>
                  <a:pt x="1308807" y="1251488"/>
                </a:lnTo>
                <a:cubicBezTo>
                  <a:pt x="1309091" y="1366682"/>
                  <a:pt x="1247916" y="1473290"/>
                  <a:pt x="1148320" y="1531386"/>
                </a:cubicBezTo>
                <a:cubicBezTo>
                  <a:pt x="1048099" y="1589847"/>
                  <a:pt x="924270" y="1590261"/>
                  <a:pt x="823660" y="1532473"/>
                </a:cubicBezTo>
                <a:cubicBezTo>
                  <a:pt x="723050" y="1474685"/>
                  <a:pt x="661015" y="1367514"/>
                  <a:pt x="661015" y="1251489"/>
                </a:cubicBezTo>
                <a:lnTo>
                  <a:pt x="661315" y="1251488"/>
                </a:lnTo>
                <a:lnTo>
                  <a:pt x="661014" y="1251488"/>
                </a:lnTo>
                <a:close/>
                <a:moveTo>
                  <a:pt x="2203871" y="14577"/>
                </a:moveTo>
                <a:lnTo>
                  <a:pt x="2361705" y="14577"/>
                </a:lnTo>
                <a:lnTo>
                  <a:pt x="2361705" y="227644"/>
                </a:lnTo>
                <a:lnTo>
                  <a:pt x="2362254" y="227644"/>
                </a:lnTo>
                <a:lnTo>
                  <a:pt x="2362254" y="759406"/>
                </a:lnTo>
                <a:cubicBezTo>
                  <a:pt x="2362254" y="858375"/>
                  <a:pt x="2442485" y="938606"/>
                  <a:pt x="2541454" y="938606"/>
                </a:cubicBezTo>
                <a:lnTo>
                  <a:pt x="3187508" y="938606"/>
                </a:lnTo>
                <a:lnTo>
                  <a:pt x="3187508" y="939163"/>
                </a:lnTo>
                <a:lnTo>
                  <a:pt x="3342076" y="939163"/>
                </a:lnTo>
                <a:cubicBezTo>
                  <a:pt x="3528151" y="939163"/>
                  <a:pt x="3678994" y="1090006"/>
                  <a:pt x="3678994" y="1276081"/>
                </a:cubicBezTo>
                <a:lnTo>
                  <a:pt x="3678994" y="1774989"/>
                </a:lnTo>
                <a:lnTo>
                  <a:pt x="4018294" y="1774989"/>
                </a:lnTo>
                <a:lnTo>
                  <a:pt x="4018294" y="3935229"/>
                </a:lnTo>
                <a:lnTo>
                  <a:pt x="0" y="3935229"/>
                </a:lnTo>
                <a:lnTo>
                  <a:pt x="0" y="1774989"/>
                </a:lnTo>
                <a:lnTo>
                  <a:pt x="3521276" y="1774989"/>
                </a:lnTo>
                <a:lnTo>
                  <a:pt x="3521276" y="1276081"/>
                </a:lnTo>
                <a:cubicBezTo>
                  <a:pt x="3521276" y="1177112"/>
                  <a:pt x="3441045" y="1096881"/>
                  <a:pt x="3342076" y="1096881"/>
                </a:cubicBezTo>
                <a:lnTo>
                  <a:pt x="2696022" y="1096881"/>
                </a:lnTo>
                <a:lnTo>
                  <a:pt x="2696022" y="1096324"/>
                </a:lnTo>
                <a:lnTo>
                  <a:pt x="2541454" y="1096324"/>
                </a:lnTo>
                <a:cubicBezTo>
                  <a:pt x="2355379" y="1096324"/>
                  <a:pt x="2204536" y="945481"/>
                  <a:pt x="2204536" y="759406"/>
                </a:cubicBezTo>
                <a:lnTo>
                  <a:pt x="2204536" y="227645"/>
                </a:lnTo>
                <a:lnTo>
                  <a:pt x="2203871" y="227645"/>
                </a:lnTo>
                <a:close/>
                <a:moveTo>
                  <a:pt x="913050" y="0"/>
                </a:moveTo>
                <a:lnTo>
                  <a:pt x="1057050" y="0"/>
                </a:lnTo>
                <a:lnTo>
                  <a:pt x="1057050" y="569505"/>
                </a:lnTo>
                <a:cubicBezTo>
                  <a:pt x="1088315" y="573585"/>
                  <a:pt x="1118287" y="585198"/>
                  <a:pt x="1146441" y="601369"/>
                </a:cubicBezTo>
                <a:cubicBezTo>
                  <a:pt x="1247051" y="659157"/>
                  <a:pt x="1309086" y="766328"/>
                  <a:pt x="1309086" y="882353"/>
                </a:cubicBezTo>
                <a:lnTo>
                  <a:pt x="1021050" y="883318"/>
                </a:lnTo>
                <a:lnTo>
                  <a:pt x="1021050" y="612000"/>
                </a:lnTo>
                <a:lnTo>
                  <a:pt x="949050" y="612000"/>
                </a:lnTo>
                <a:lnTo>
                  <a:pt x="949050" y="883559"/>
                </a:lnTo>
                <a:cubicBezTo>
                  <a:pt x="853040" y="883880"/>
                  <a:pt x="757031" y="884202"/>
                  <a:pt x="661021" y="884523"/>
                </a:cubicBezTo>
                <a:cubicBezTo>
                  <a:pt x="660244" y="768500"/>
                  <a:pt x="721560" y="660917"/>
                  <a:pt x="821781" y="602456"/>
                </a:cubicBezTo>
                <a:cubicBezTo>
                  <a:pt x="850465" y="585724"/>
                  <a:pt x="881083" y="573747"/>
                  <a:pt x="913050" y="569568"/>
                </a:cubicBezTo>
                <a:close/>
              </a:path>
            </a:pathLst>
          </a:custGeom>
          <a:solidFill>
            <a:schemeClr val="accent2"/>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27" name="Google Shape;527;p10"/>
          <p:cNvSpPr/>
          <p:nvPr/>
        </p:nvSpPr>
        <p:spPr>
          <a:xfrm>
            <a:off x="4947256" y="2313783"/>
            <a:ext cx="284416" cy="284416"/>
          </a:xfrm>
          <a:custGeom>
            <a:avLst/>
            <a:gdLst/>
            <a:ahLst/>
            <a:cxnLst/>
            <a:rect l="l" t="t" r="r" b="b"/>
            <a:pathLst>
              <a:path w="3888432" h="3902714" extrusionOk="0">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1"/>
          </a:solidFill>
          <a:ln>
            <a:noFill/>
          </a:ln>
        </p:spPr>
        <p:txBody>
          <a:bodyPr spcFirstLastPara="1" wrap="square" lIns="91425" tIns="45700" rIns="91425" bIns="45700" anchor="ctr" anchorCtr="0">
            <a:noAutofit/>
          </a:bodyPr>
          <a:lstStyle/>
          <a:p>
            <a:pPr algn="ctr">
              <a:buClr>
                <a:srgbClr val="000000"/>
              </a:buClr>
              <a:buSzPts val="2026"/>
            </a:pPr>
            <a:endParaRPr sz="2026">
              <a:solidFill>
                <a:schemeClr val="lt1"/>
              </a:solidFill>
            </a:endParaRPr>
          </a:p>
        </p:txBody>
      </p:sp>
      <p:sp>
        <p:nvSpPr>
          <p:cNvPr id="528" name="Google Shape;528;p10"/>
          <p:cNvSpPr/>
          <p:nvPr/>
        </p:nvSpPr>
        <p:spPr>
          <a:xfrm>
            <a:off x="716746" y="2405413"/>
            <a:ext cx="1046142" cy="917606"/>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주문배송처리</a:t>
            </a:r>
            <a:endParaRPr lang="en-US" sz="900" dirty="0">
              <a:solidFill>
                <a:schemeClr val="dk1"/>
              </a:solidFill>
            </a:endParaRPr>
          </a:p>
          <a:p>
            <a:pPr algn="ctr">
              <a:buClr>
                <a:schemeClr val="dk1"/>
              </a:buClr>
              <a:buSzPts val="900"/>
            </a:pPr>
            <a:r>
              <a:rPr lang="en-US" sz="900" dirty="0">
                <a:solidFill>
                  <a:schemeClr val="accent1"/>
                </a:solidFill>
              </a:rPr>
              <a:t>Fulfillment</a:t>
            </a:r>
            <a:endParaRPr sz="900" dirty="0">
              <a:solidFill>
                <a:schemeClr val="accent1"/>
              </a:solidFill>
            </a:endParaRPr>
          </a:p>
        </p:txBody>
      </p:sp>
      <p:sp>
        <p:nvSpPr>
          <p:cNvPr id="529" name="Google Shape;529;p10"/>
          <p:cNvSpPr/>
          <p:nvPr/>
        </p:nvSpPr>
        <p:spPr>
          <a:xfrm>
            <a:off x="2894445" y="2593649"/>
            <a:ext cx="927663"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지불</a:t>
            </a:r>
            <a:endParaRPr lang="en-US" sz="900" dirty="0">
              <a:solidFill>
                <a:schemeClr val="dk1"/>
              </a:solidFill>
            </a:endParaRPr>
          </a:p>
          <a:p>
            <a:pPr algn="ctr">
              <a:buClr>
                <a:schemeClr val="dk1"/>
              </a:buClr>
              <a:buSzPts val="900"/>
            </a:pPr>
            <a:r>
              <a:rPr lang="en-US" sz="900" dirty="0">
                <a:solidFill>
                  <a:schemeClr val="accent1"/>
                </a:solidFill>
              </a:rPr>
              <a:t>Payment</a:t>
            </a:r>
            <a:endParaRPr sz="900" dirty="0">
              <a:solidFill>
                <a:schemeClr val="accent1"/>
              </a:solidFill>
            </a:endParaRPr>
          </a:p>
        </p:txBody>
      </p:sp>
      <p:sp>
        <p:nvSpPr>
          <p:cNvPr id="530" name="Google Shape;530;p10"/>
          <p:cNvSpPr/>
          <p:nvPr/>
        </p:nvSpPr>
        <p:spPr>
          <a:xfrm>
            <a:off x="1884650" y="3227270"/>
            <a:ext cx="1126124" cy="992381"/>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영업기회</a:t>
            </a:r>
            <a:r>
              <a:rPr lang="en-US" altLang="ko-KR" sz="900" dirty="0">
                <a:solidFill>
                  <a:schemeClr val="dk1"/>
                </a:solidFill>
              </a:rPr>
              <a:t/>
            </a:r>
            <a:br>
              <a:rPr lang="en-US" altLang="ko-KR" sz="900" dirty="0">
                <a:solidFill>
                  <a:schemeClr val="dk1"/>
                </a:solidFill>
              </a:rPr>
            </a:br>
            <a:r>
              <a:rPr lang="ko-KR" altLang="en-US" sz="900" dirty="0">
                <a:solidFill>
                  <a:schemeClr val="dk1"/>
                </a:solidFill>
              </a:rPr>
              <a:t>관리</a:t>
            </a:r>
            <a:endParaRPr lang="en-US" sz="900" dirty="0">
              <a:solidFill>
                <a:schemeClr val="dk1"/>
              </a:solidFill>
            </a:endParaRPr>
          </a:p>
          <a:p>
            <a:pPr algn="ctr">
              <a:buClr>
                <a:schemeClr val="dk1"/>
              </a:buClr>
              <a:buSzPts val="900"/>
            </a:pPr>
            <a:r>
              <a:rPr lang="en-US" sz="900" dirty="0">
                <a:solidFill>
                  <a:schemeClr val="accent1"/>
                </a:solidFill>
              </a:rPr>
              <a:t>Opportunity</a:t>
            </a:r>
            <a:endParaRPr sz="900" dirty="0">
              <a:solidFill>
                <a:schemeClr val="accent1"/>
              </a:solidFill>
            </a:endParaRPr>
          </a:p>
          <a:p>
            <a:pPr algn="ctr">
              <a:buClr>
                <a:schemeClr val="dk1"/>
              </a:buClr>
              <a:buSzPts val="900"/>
            </a:pPr>
            <a:r>
              <a:rPr lang="en-US" sz="900" dirty="0" err="1">
                <a:solidFill>
                  <a:schemeClr val="accent1"/>
                </a:solidFill>
              </a:rPr>
              <a:t>Mgmt</a:t>
            </a:r>
            <a:endParaRPr sz="900" dirty="0">
              <a:solidFill>
                <a:schemeClr val="accent1"/>
              </a:solidFill>
            </a:endParaRPr>
          </a:p>
        </p:txBody>
      </p:sp>
      <p:sp>
        <p:nvSpPr>
          <p:cNvPr id="531" name="Google Shape;531;p10"/>
          <p:cNvSpPr/>
          <p:nvPr/>
        </p:nvSpPr>
        <p:spPr>
          <a:xfrm>
            <a:off x="-473502" y="3180591"/>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재고관리</a:t>
            </a:r>
            <a:endParaRPr lang="en-US" sz="900" dirty="0">
              <a:solidFill>
                <a:schemeClr val="dk1"/>
              </a:solidFill>
            </a:endParaRPr>
          </a:p>
          <a:p>
            <a:pPr algn="ctr">
              <a:buClr>
                <a:schemeClr val="dk1"/>
              </a:buClr>
              <a:buSzPts val="900"/>
            </a:pPr>
            <a:r>
              <a:rPr lang="en-US" sz="900" dirty="0">
                <a:solidFill>
                  <a:schemeClr val="accent1"/>
                </a:solidFill>
              </a:rPr>
              <a:t>Inventory</a:t>
            </a:r>
            <a:endParaRPr dirty="0">
              <a:solidFill>
                <a:schemeClr val="accent1"/>
              </a:solidFill>
            </a:endParaRPr>
          </a:p>
          <a:p>
            <a:pPr algn="ctr">
              <a:buClr>
                <a:schemeClr val="dk1"/>
              </a:buClr>
              <a:buSzPts val="900"/>
            </a:pPr>
            <a:r>
              <a:rPr lang="en-US" sz="900" dirty="0" err="1">
                <a:solidFill>
                  <a:schemeClr val="accent1"/>
                </a:solidFill>
              </a:rPr>
              <a:t>Mgmt</a:t>
            </a:r>
            <a:endParaRPr sz="900" dirty="0">
              <a:solidFill>
                <a:schemeClr val="accent1"/>
              </a:solidFill>
            </a:endParaRPr>
          </a:p>
        </p:txBody>
      </p:sp>
      <p:sp>
        <p:nvSpPr>
          <p:cNvPr id="532" name="Google Shape;532;p10"/>
          <p:cNvSpPr/>
          <p:nvPr/>
        </p:nvSpPr>
        <p:spPr>
          <a:xfrm>
            <a:off x="-702665" y="4412675"/>
            <a:ext cx="4609647" cy="336555"/>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050"/>
            </a:pPr>
            <a:r>
              <a:rPr lang="ko-KR" altLang="en-US" sz="1050" b="1" dirty="0">
                <a:solidFill>
                  <a:schemeClr val="dk1"/>
                </a:solidFill>
              </a:rPr>
              <a:t>데이터베이스</a:t>
            </a:r>
            <a:endParaRPr sz="1050" b="1" dirty="0">
              <a:solidFill>
                <a:schemeClr val="dk1"/>
              </a:solidFill>
            </a:endParaRPr>
          </a:p>
        </p:txBody>
      </p:sp>
      <p:cxnSp>
        <p:nvCxnSpPr>
          <p:cNvPr id="533" name="Google Shape;533;p10"/>
          <p:cNvCxnSpPr>
            <a:stCxn id="514" idx="5"/>
          </p:cNvCxnSpPr>
          <p:nvPr/>
        </p:nvCxnSpPr>
        <p:spPr>
          <a:xfrm>
            <a:off x="328058" y="2541801"/>
            <a:ext cx="773400" cy="1933200"/>
          </a:xfrm>
          <a:prstGeom prst="straightConnector1">
            <a:avLst/>
          </a:prstGeom>
          <a:noFill/>
          <a:ln w="9525" cap="flat" cmpd="sng">
            <a:solidFill>
              <a:schemeClr val="accent1"/>
            </a:solidFill>
            <a:prstDash val="solid"/>
            <a:miter lim="800000"/>
            <a:headEnd type="none" w="sm" len="sm"/>
            <a:tailEnd type="none" w="sm" len="sm"/>
          </a:ln>
        </p:spPr>
      </p:cxnSp>
      <p:cxnSp>
        <p:nvCxnSpPr>
          <p:cNvPr id="534" name="Google Shape;534;p10"/>
          <p:cNvCxnSpPr>
            <a:stCxn id="531" idx="5"/>
          </p:cNvCxnSpPr>
          <p:nvPr/>
        </p:nvCxnSpPr>
        <p:spPr>
          <a:xfrm>
            <a:off x="393790" y="3990256"/>
            <a:ext cx="250500" cy="498600"/>
          </a:xfrm>
          <a:prstGeom prst="straightConnector1">
            <a:avLst/>
          </a:prstGeom>
          <a:noFill/>
          <a:ln w="9525" cap="flat" cmpd="sng">
            <a:solidFill>
              <a:schemeClr val="accent1"/>
            </a:solidFill>
            <a:prstDash val="solid"/>
            <a:miter lim="800000"/>
            <a:headEnd type="none" w="sm" len="sm"/>
            <a:tailEnd type="none" w="sm" len="sm"/>
          </a:ln>
        </p:spPr>
      </p:cxnSp>
      <p:cxnSp>
        <p:nvCxnSpPr>
          <p:cNvPr id="535" name="Google Shape;535;p10"/>
          <p:cNvCxnSpPr>
            <a:stCxn id="528" idx="4"/>
          </p:cNvCxnSpPr>
          <p:nvPr/>
        </p:nvCxnSpPr>
        <p:spPr>
          <a:xfrm>
            <a:off x="1239817" y="3323019"/>
            <a:ext cx="131700" cy="1158900"/>
          </a:xfrm>
          <a:prstGeom prst="straightConnector1">
            <a:avLst/>
          </a:prstGeom>
          <a:noFill/>
          <a:ln w="9525" cap="flat" cmpd="sng">
            <a:solidFill>
              <a:schemeClr val="accent1"/>
            </a:solidFill>
            <a:prstDash val="solid"/>
            <a:miter lim="800000"/>
            <a:headEnd type="none" w="sm" len="sm"/>
            <a:tailEnd type="none" w="sm" len="sm"/>
          </a:ln>
        </p:spPr>
      </p:cxnSp>
      <p:cxnSp>
        <p:nvCxnSpPr>
          <p:cNvPr id="536" name="Google Shape;536;p10"/>
          <p:cNvCxnSpPr>
            <a:stCxn id="515" idx="4"/>
            <a:endCxn id="532" idx="1"/>
          </p:cNvCxnSpPr>
          <p:nvPr/>
        </p:nvCxnSpPr>
        <p:spPr>
          <a:xfrm flipH="1">
            <a:off x="1602270" y="2422733"/>
            <a:ext cx="393600" cy="1989900"/>
          </a:xfrm>
          <a:prstGeom prst="straightConnector1">
            <a:avLst/>
          </a:prstGeom>
          <a:noFill/>
          <a:ln w="9525" cap="flat" cmpd="sng">
            <a:solidFill>
              <a:schemeClr val="accent1"/>
            </a:solidFill>
            <a:prstDash val="solid"/>
            <a:miter lim="800000"/>
            <a:headEnd type="none" w="sm" len="sm"/>
            <a:tailEnd type="none" w="sm" len="sm"/>
          </a:ln>
        </p:spPr>
      </p:cxnSp>
      <p:cxnSp>
        <p:nvCxnSpPr>
          <p:cNvPr id="537" name="Google Shape;537;p10"/>
          <p:cNvCxnSpPr>
            <a:stCxn id="530" idx="4"/>
          </p:cNvCxnSpPr>
          <p:nvPr/>
        </p:nvCxnSpPr>
        <p:spPr>
          <a:xfrm flipH="1">
            <a:off x="2223612" y="4219650"/>
            <a:ext cx="224100" cy="283200"/>
          </a:xfrm>
          <a:prstGeom prst="straightConnector1">
            <a:avLst/>
          </a:prstGeom>
          <a:noFill/>
          <a:ln w="9525" cap="flat" cmpd="sng">
            <a:solidFill>
              <a:schemeClr val="accent1"/>
            </a:solidFill>
            <a:prstDash val="solid"/>
            <a:miter lim="800000"/>
            <a:headEnd type="none" w="sm" len="sm"/>
            <a:tailEnd type="none" w="sm" len="sm"/>
          </a:ln>
        </p:spPr>
      </p:cxnSp>
      <p:cxnSp>
        <p:nvCxnSpPr>
          <p:cNvPr id="538" name="Google Shape;538;p10"/>
          <p:cNvCxnSpPr>
            <a:stCxn id="529" idx="4"/>
          </p:cNvCxnSpPr>
          <p:nvPr/>
        </p:nvCxnSpPr>
        <p:spPr>
          <a:xfrm flipH="1">
            <a:off x="2992576" y="3469029"/>
            <a:ext cx="365700" cy="1033800"/>
          </a:xfrm>
          <a:prstGeom prst="straightConnector1">
            <a:avLst/>
          </a:prstGeom>
          <a:noFill/>
          <a:ln w="9525" cap="flat" cmpd="sng">
            <a:solidFill>
              <a:schemeClr val="accent1"/>
            </a:solidFill>
            <a:prstDash val="solid"/>
            <a:miter lim="800000"/>
            <a:headEnd type="none" w="sm" len="sm"/>
            <a:tailEnd type="none" w="sm" len="sm"/>
          </a:ln>
        </p:spPr>
      </p:cxnSp>
      <p:sp>
        <p:nvSpPr>
          <p:cNvPr id="539" name="Google Shape;539;p10"/>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ko-KR" altLang="en-US" sz="2400" dirty="0">
                <a:solidFill>
                  <a:srgbClr val="3F3F3F"/>
                </a:solidFill>
              </a:rPr>
              <a:t>첫번째</a:t>
            </a:r>
            <a:r>
              <a:rPr lang="en-US" sz="2400" dirty="0">
                <a:solidFill>
                  <a:srgbClr val="3F3F3F"/>
                </a:solidFill>
              </a:rPr>
              <a:t>, </a:t>
            </a:r>
            <a:r>
              <a:rPr lang="ko-KR" altLang="en-US" sz="2400" dirty="0">
                <a:solidFill>
                  <a:srgbClr val="3F3F3F"/>
                </a:solidFill>
              </a:rPr>
              <a:t>마이크로서비스가 아닌 것</a:t>
            </a:r>
            <a:r>
              <a:rPr lang="en-US" sz="2400" dirty="0">
                <a:solidFill>
                  <a:srgbClr val="3F3F3F"/>
                </a:solidFill>
              </a:rPr>
              <a:t>: </a:t>
            </a:r>
            <a:r>
              <a:rPr lang="ko-KR" altLang="en-US" sz="2400" dirty="0" err="1">
                <a:solidFill>
                  <a:srgbClr val="3F3F3F"/>
                </a:solidFill>
              </a:rPr>
              <a:t>모노리틱</a:t>
            </a:r>
            <a:r>
              <a:rPr lang="ko-KR" altLang="en-US" sz="2400" dirty="0">
                <a:solidFill>
                  <a:srgbClr val="3F3F3F"/>
                </a:solidFill>
              </a:rPr>
              <a:t> 아키텍처 </a:t>
            </a:r>
            <a:r>
              <a:rPr lang="en-US" altLang="ko-KR" sz="2400" dirty="0">
                <a:solidFill>
                  <a:srgbClr val="3F3F3F"/>
                </a:solidFill>
              </a:rPr>
              <a:t/>
            </a:r>
            <a:br>
              <a:rPr lang="en-US" altLang="ko-KR" sz="2400" dirty="0">
                <a:solidFill>
                  <a:srgbClr val="3F3F3F"/>
                </a:solidFill>
              </a:rPr>
            </a:br>
            <a:r>
              <a:rPr lang="en-US" altLang="ko-KR" sz="2400" dirty="0">
                <a:solidFill>
                  <a:srgbClr val="3F3F3F"/>
                </a:solidFill>
              </a:rPr>
              <a:t>(</a:t>
            </a:r>
            <a:r>
              <a:rPr lang="en-US" sz="2400" dirty="0">
                <a:solidFill>
                  <a:srgbClr val="3F3F3F"/>
                </a:solidFill>
              </a:rPr>
              <a:t>A Monolithic Architecture</a:t>
            </a:r>
            <a:r>
              <a:rPr lang="en-US" altLang="ko-KR" sz="2400" dirty="0">
                <a:solidFill>
                  <a:srgbClr val="3F3F3F"/>
                </a:solidFill>
              </a:rPr>
              <a:t>)</a:t>
            </a:r>
            <a:endParaRPr sz="2400" dirty="0"/>
          </a:p>
        </p:txBody>
      </p:sp>
    </p:spTree>
    <p:extLst>
      <p:ext uri="{BB962C8B-B14F-4D97-AF65-F5344CB8AC3E}">
        <p14:creationId xmlns:p14="http://schemas.microsoft.com/office/powerpoint/2010/main" val="346082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gtEl>
                                        <p:attrNameLst>
                                          <p:attrName>style.visibility</p:attrName>
                                        </p:attrNameLst>
                                      </p:cBhvr>
                                      <p:to>
                                        <p:strVal val="visible"/>
                                      </p:to>
                                    </p:set>
                                    <p:animEffect transition="in" filter="fad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gtEl>
                                        <p:attrNameLst>
                                          <p:attrName>style.visibility</p:attrName>
                                        </p:attrNameLst>
                                      </p:cBhvr>
                                      <p:to>
                                        <p:strVal val="visible"/>
                                      </p:to>
                                    </p:set>
                                    <p:animEffect transition="in" filter="fade">
                                      <p:cBhvr>
                                        <p:cTn id="17" dur="500"/>
                                        <p:tgtEl>
                                          <p:spTgt spid="538"/>
                                        </p:tgtEl>
                                      </p:cBhvr>
                                    </p:animEffect>
                                  </p:childTnLst>
                                </p:cTn>
                              </p:par>
                              <p:par>
                                <p:cTn id="18" presetID="10" presetClass="entr" presetSubtype="0" fill="hold" nodeType="withEffect">
                                  <p:stCondLst>
                                    <p:cond delay="0"/>
                                  </p:stCondLst>
                                  <p:childTnLst>
                                    <p:set>
                                      <p:cBhvr>
                                        <p:cTn id="19" dur="1" fill="hold">
                                          <p:stCondLst>
                                            <p:cond delay="0"/>
                                          </p:stCondLst>
                                        </p:cTn>
                                        <p:tgtEl>
                                          <p:spTgt spid="537"/>
                                        </p:tgtEl>
                                        <p:attrNameLst>
                                          <p:attrName>style.visibility</p:attrName>
                                        </p:attrNameLst>
                                      </p:cBhvr>
                                      <p:to>
                                        <p:strVal val="visible"/>
                                      </p:to>
                                    </p:set>
                                    <p:animEffect transition="in" filter="fade">
                                      <p:cBhvr>
                                        <p:cTn id="20" dur="500"/>
                                        <p:tgtEl>
                                          <p:spTgt spid="537"/>
                                        </p:tgtEl>
                                      </p:cBhvr>
                                    </p:animEffect>
                                  </p:childTnLst>
                                </p:cTn>
                              </p:par>
                              <p:par>
                                <p:cTn id="21" presetID="10" presetClass="entr" presetSubtype="0" fill="hold" nodeType="withEffect">
                                  <p:stCondLst>
                                    <p:cond delay="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500"/>
                                        <p:tgtEl>
                                          <p:spTgt spid="536"/>
                                        </p:tgtEl>
                                      </p:cBhvr>
                                    </p:animEffect>
                                  </p:childTnLst>
                                </p:cTn>
                              </p:par>
                              <p:par>
                                <p:cTn id="24" presetID="10" presetClass="entr" presetSubtype="0" fill="hold" nodeType="withEffect">
                                  <p:stCondLst>
                                    <p:cond delay="0"/>
                                  </p:stCondLst>
                                  <p:childTnLst>
                                    <p:set>
                                      <p:cBhvr>
                                        <p:cTn id="25" dur="1" fill="hold">
                                          <p:stCondLst>
                                            <p:cond delay="0"/>
                                          </p:stCondLst>
                                        </p:cTn>
                                        <p:tgtEl>
                                          <p:spTgt spid="535"/>
                                        </p:tgtEl>
                                        <p:attrNameLst>
                                          <p:attrName>style.visibility</p:attrName>
                                        </p:attrNameLst>
                                      </p:cBhvr>
                                      <p:to>
                                        <p:strVal val="visible"/>
                                      </p:to>
                                    </p:set>
                                    <p:animEffect transition="in" filter="fade">
                                      <p:cBhvr>
                                        <p:cTn id="26" dur="500"/>
                                        <p:tgtEl>
                                          <p:spTgt spid="535"/>
                                        </p:tgtEl>
                                      </p:cBhvr>
                                    </p:animEffect>
                                  </p:childTnLst>
                                </p:cTn>
                              </p:par>
                              <p:par>
                                <p:cTn id="27" presetID="10" presetClass="entr" presetSubtype="0" fill="hold" nodeType="withEffect">
                                  <p:stCondLst>
                                    <p:cond delay="0"/>
                                  </p:stCondLst>
                                  <p:childTnLst>
                                    <p:set>
                                      <p:cBhvr>
                                        <p:cTn id="28" dur="1" fill="hold">
                                          <p:stCondLst>
                                            <p:cond delay="0"/>
                                          </p:stCondLst>
                                        </p:cTn>
                                        <p:tgtEl>
                                          <p:spTgt spid="533"/>
                                        </p:tgtEl>
                                        <p:attrNameLst>
                                          <p:attrName>style.visibility</p:attrName>
                                        </p:attrNameLst>
                                      </p:cBhvr>
                                      <p:to>
                                        <p:strVal val="visible"/>
                                      </p:to>
                                    </p:set>
                                    <p:animEffect transition="in" filter="fade">
                                      <p:cBhvr>
                                        <p:cTn id="29" dur="500"/>
                                        <p:tgtEl>
                                          <p:spTgt spid="533"/>
                                        </p:tgtEl>
                                      </p:cBhvr>
                                    </p:animEffect>
                                  </p:childTnLst>
                                </p:cTn>
                              </p:par>
                              <p:par>
                                <p:cTn id="30" presetID="10" presetClass="entr" presetSubtype="0" fill="hold" nodeType="withEffect">
                                  <p:stCondLst>
                                    <p:cond delay="0"/>
                                  </p:stCondLst>
                                  <p:childTnLst>
                                    <p:set>
                                      <p:cBhvr>
                                        <p:cTn id="31" dur="1" fill="hold">
                                          <p:stCondLst>
                                            <p:cond delay="0"/>
                                          </p:stCondLst>
                                        </p:cTn>
                                        <p:tgtEl>
                                          <p:spTgt spid="534"/>
                                        </p:tgtEl>
                                        <p:attrNameLst>
                                          <p:attrName>style.visibility</p:attrName>
                                        </p:attrNameLst>
                                      </p:cBhvr>
                                      <p:to>
                                        <p:strVal val="visible"/>
                                      </p:to>
                                    </p:set>
                                    <p:animEffect transition="in" filter="fade">
                                      <p:cBhvr>
                                        <p:cTn id="32" dur="5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
          <p:cNvSpPr/>
          <p:nvPr/>
        </p:nvSpPr>
        <p:spPr>
          <a:xfrm>
            <a:off x="3170490" y="1570290"/>
            <a:ext cx="1025496"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Customer</a:t>
            </a:r>
            <a:endParaRPr/>
          </a:p>
          <a:p>
            <a:pPr algn="ctr">
              <a:buClr>
                <a:schemeClr val="dk1"/>
              </a:buClr>
              <a:buSzPts val="900"/>
            </a:pPr>
            <a:r>
              <a:rPr lang="en-US" sz="900">
                <a:solidFill>
                  <a:schemeClr val="dk1"/>
                </a:solidFill>
              </a:rPr>
              <a:t>Mgmt</a:t>
            </a:r>
            <a:endParaRPr sz="900">
              <a:solidFill>
                <a:schemeClr val="dk1"/>
              </a:solidFill>
            </a:endParaRPr>
          </a:p>
        </p:txBody>
      </p:sp>
      <p:sp>
        <p:nvSpPr>
          <p:cNvPr id="545" name="Google Shape;545;p11"/>
          <p:cNvSpPr/>
          <p:nvPr/>
        </p:nvSpPr>
        <p:spPr>
          <a:xfrm>
            <a:off x="4455349" y="2115085"/>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Order</a:t>
            </a:r>
            <a:endParaRPr/>
          </a:p>
          <a:p>
            <a:pPr algn="ctr">
              <a:buClr>
                <a:schemeClr val="dk1"/>
              </a:buClr>
              <a:buSzPts val="900"/>
            </a:pPr>
            <a:r>
              <a:rPr lang="en-US" sz="900">
                <a:solidFill>
                  <a:schemeClr val="dk1"/>
                </a:solidFill>
              </a:rPr>
              <a:t>Capture</a:t>
            </a:r>
            <a:endParaRPr sz="900">
              <a:solidFill>
                <a:schemeClr val="lt1"/>
              </a:solidFill>
            </a:endParaRPr>
          </a:p>
        </p:txBody>
      </p:sp>
      <p:grpSp>
        <p:nvGrpSpPr>
          <p:cNvPr id="546" name="Google Shape;546;p11"/>
          <p:cNvGrpSpPr/>
          <p:nvPr/>
        </p:nvGrpSpPr>
        <p:grpSpPr>
          <a:xfrm>
            <a:off x="-841620" y="447156"/>
            <a:ext cx="5722191" cy="804847"/>
            <a:chOff x="4503706" y="1678585"/>
            <a:chExt cx="3726342" cy="1073130"/>
          </a:xfrm>
        </p:grpSpPr>
        <p:sp>
          <p:nvSpPr>
            <p:cNvPr id="547" name="Google Shape;547;p11"/>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548" name="Google Shape;548;p11"/>
            <p:cNvSpPr txBox="1"/>
            <p:nvPr/>
          </p:nvSpPr>
          <p:spPr>
            <a:xfrm>
              <a:off x="4738048" y="2413160"/>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ko-KR" altLang="en-US" sz="1050" dirty="0">
                  <a:solidFill>
                    <a:srgbClr val="3F3F3F"/>
                  </a:solidFill>
                </a:rPr>
                <a:t>상호 데이터 참조가 용이하여 빨리 개발하기 위한 초기 아키텍처로 적합</a:t>
              </a:r>
              <a:endParaRPr sz="1050" dirty="0">
                <a:solidFill>
                  <a:srgbClr val="3F3F3F"/>
                </a:solidFill>
              </a:endParaRPr>
            </a:p>
          </p:txBody>
        </p:sp>
      </p:grpSp>
      <p:sp>
        <p:nvSpPr>
          <p:cNvPr id="549" name="Google Shape;549;p11"/>
          <p:cNvSpPr/>
          <p:nvPr/>
        </p:nvSpPr>
        <p:spPr>
          <a:xfrm>
            <a:off x="3516594" y="3184375"/>
            <a:ext cx="973152" cy="917606"/>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Fulfillment</a:t>
            </a:r>
            <a:endParaRPr sz="900">
              <a:solidFill>
                <a:schemeClr val="dk1"/>
              </a:solidFill>
            </a:endParaRPr>
          </a:p>
        </p:txBody>
      </p:sp>
      <p:sp>
        <p:nvSpPr>
          <p:cNvPr id="550" name="Google Shape;550;p11"/>
          <p:cNvSpPr/>
          <p:nvPr/>
        </p:nvSpPr>
        <p:spPr>
          <a:xfrm>
            <a:off x="6618274" y="2369321"/>
            <a:ext cx="927663"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Payment</a:t>
            </a:r>
            <a:endParaRPr sz="900">
              <a:solidFill>
                <a:schemeClr val="dk1"/>
              </a:solidFill>
            </a:endParaRPr>
          </a:p>
        </p:txBody>
      </p:sp>
      <p:sp>
        <p:nvSpPr>
          <p:cNvPr id="551" name="Google Shape;551;p11"/>
          <p:cNvSpPr/>
          <p:nvPr/>
        </p:nvSpPr>
        <p:spPr>
          <a:xfrm>
            <a:off x="5582324" y="1416465"/>
            <a:ext cx="1171802" cy="992381"/>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Opportunity</a:t>
            </a:r>
            <a:endParaRPr sz="900">
              <a:solidFill>
                <a:schemeClr val="lt1"/>
              </a:solidFill>
            </a:endParaRPr>
          </a:p>
          <a:p>
            <a:pPr algn="ctr">
              <a:buClr>
                <a:schemeClr val="dk1"/>
              </a:buClr>
              <a:buSzPts val="900"/>
            </a:pPr>
            <a:r>
              <a:rPr lang="en-US" sz="900">
                <a:solidFill>
                  <a:schemeClr val="dk1"/>
                </a:solidFill>
              </a:rPr>
              <a:t>Mgmt</a:t>
            </a:r>
            <a:endParaRPr sz="900">
              <a:solidFill>
                <a:schemeClr val="dk1"/>
              </a:solidFill>
            </a:endParaRPr>
          </a:p>
        </p:txBody>
      </p:sp>
      <p:sp>
        <p:nvSpPr>
          <p:cNvPr id="552" name="Google Shape;552;p11"/>
          <p:cNvSpPr/>
          <p:nvPr/>
        </p:nvSpPr>
        <p:spPr>
          <a:xfrm>
            <a:off x="6036322" y="3234584"/>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Inventory</a:t>
            </a:r>
            <a:endParaRPr/>
          </a:p>
          <a:p>
            <a:pPr algn="ctr">
              <a:buClr>
                <a:schemeClr val="dk1"/>
              </a:buClr>
              <a:buSzPts val="900"/>
            </a:pPr>
            <a:r>
              <a:rPr lang="en-US" sz="900">
                <a:solidFill>
                  <a:schemeClr val="dk1"/>
                </a:solidFill>
              </a:rPr>
              <a:t>Mgmt</a:t>
            </a:r>
            <a:endParaRPr sz="900">
              <a:solidFill>
                <a:schemeClr val="lt1"/>
              </a:solidFill>
            </a:endParaRPr>
          </a:p>
        </p:txBody>
      </p:sp>
      <p:grpSp>
        <p:nvGrpSpPr>
          <p:cNvPr id="553" name="Google Shape;553;p11"/>
          <p:cNvGrpSpPr/>
          <p:nvPr/>
        </p:nvGrpSpPr>
        <p:grpSpPr>
          <a:xfrm>
            <a:off x="3087168" y="4364765"/>
            <a:ext cx="4704461" cy="666572"/>
            <a:chOff x="5640223" y="5819686"/>
            <a:chExt cx="6272614" cy="888763"/>
          </a:xfrm>
        </p:grpSpPr>
        <p:sp>
          <p:nvSpPr>
            <p:cNvPr id="554" name="Google Shape;554;p11"/>
            <p:cNvSpPr/>
            <p:nvPr/>
          </p:nvSpPr>
          <p:spPr>
            <a:xfrm>
              <a:off x="5640224" y="5819686"/>
              <a:ext cx="6272613" cy="888763"/>
            </a:xfrm>
            <a:prstGeom prst="flowChartMagneticDisk">
              <a:avLst/>
            </a:prstGeom>
            <a:solidFill>
              <a:srgbClr val="FAD9D6"/>
            </a:solidFill>
            <a:ln w="38100" cap="flat" cmpd="sng">
              <a:solidFill>
                <a:srgbClr val="84C0E9"/>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900"/>
              </a:pPr>
              <a:endParaRPr sz="900">
                <a:solidFill>
                  <a:schemeClr val="dk1"/>
                </a:solidFill>
              </a:endParaRPr>
            </a:p>
          </p:txBody>
        </p:sp>
        <p:sp>
          <p:nvSpPr>
            <p:cNvPr id="555" name="Google Shape;555;p11"/>
            <p:cNvSpPr/>
            <p:nvPr/>
          </p:nvSpPr>
          <p:spPr>
            <a:xfrm>
              <a:off x="5640223" y="6127335"/>
              <a:ext cx="1016951"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Customer</a:t>
              </a:r>
              <a:endParaRPr/>
            </a:p>
            <a:p>
              <a:pPr algn="ctr">
                <a:buClr>
                  <a:schemeClr val="dk1"/>
                </a:buClr>
                <a:buSzPts val="900"/>
              </a:pPr>
              <a:r>
                <a:rPr lang="en-US" sz="900">
                  <a:solidFill>
                    <a:schemeClr val="dk1"/>
                  </a:solidFill>
                </a:rPr>
                <a:t>Data</a:t>
              </a:r>
              <a:endParaRPr sz="900">
                <a:solidFill>
                  <a:schemeClr val="dk1"/>
                </a:solidFill>
              </a:endParaRPr>
            </a:p>
          </p:txBody>
        </p:sp>
        <p:sp>
          <p:nvSpPr>
            <p:cNvPr id="556" name="Google Shape;556;p11"/>
            <p:cNvSpPr/>
            <p:nvPr/>
          </p:nvSpPr>
          <p:spPr>
            <a:xfrm>
              <a:off x="6741208" y="6151547"/>
              <a:ext cx="102692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Fulfillment</a:t>
              </a:r>
              <a:endParaRPr/>
            </a:p>
            <a:p>
              <a:pPr algn="ctr">
                <a:buClr>
                  <a:schemeClr val="dk1"/>
                </a:buClr>
                <a:buSzPts val="900"/>
              </a:pPr>
              <a:r>
                <a:rPr lang="en-US" sz="900">
                  <a:solidFill>
                    <a:schemeClr val="dk1"/>
                  </a:solidFill>
                </a:rPr>
                <a:t>Data</a:t>
              </a:r>
              <a:endParaRPr sz="900">
                <a:solidFill>
                  <a:schemeClr val="dk1"/>
                </a:solidFill>
              </a:endParaRPr>
            </a:p>
          </p:txBody>
        </p:sp>
        <p:sp>
          <p:nvSpPr>
            <p:cNvPr id="557" name="Google Shape;557;p11"/>
            <p:cNvSpPr/>
            <p:nvPr/>
          </p:nvSpPr>
          <p:spPr>
            <a:xfrm>
              <a:off x="7842191" y="6201398"/>
              <a:ext cx="91725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Order</a:t>
              </a:r>
              <a:endParaRPr/>
            </a:p>
            <a:p>
              <a:pPr algn="ctr">
                <a:buClr>
                  <a:schemeClr val="dk1"/>
                </a:buClr>
                <a:buSzPts val="900"/>
              </a:pPr>
              <a:r>
                <a:rPr lang="en-US" sz="900">
                  <a:solidFill>
                    <a:schemeClr val="dk1"/>
                  </a:solidFill>
                </a:rPr>
                <a:t>Data</a:t>
              </a:r>
              <a:endParaRPr sz="900">
                <a:solidFill>
                  <a:schemeClr val="dk1"/>
                </a:solidFill>
              </a:endParaRPr>
            </a:p>
          </p:txBody>
        </p:sp>
        <p:sp>
          <p:nvSpPr>
            <p:cNvPr id="558" name="Google Shape;558;p11"/>
            <p:cNvSpPr/>
            <p:nvPr/>
          </p:nvSpPr>
          <p:spPr>
            <a:xfrm>
              <a:off x="8759443" y="6201398"/>
              <a:ext cx="1068221"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825"/>
              </a:pPr>
              <a:r>
                <a:rPr lang="en-US" sz="825">
                  <a:solidFill>
                    <a:schemeClr val="dk1"/>
                  </a:solidFill>
                </a:rPr>
                <a:t>Opportunity</a:t>
              </a:r>
              <a:endParaRPr/>
            </a:p>
            <a:p>
              <a:pPr algn="ctr">
                <a:buClr>
                  <a:schemeClr val="dk1"/>
                </a:buClr>
                <a:buSzPts val="825"/>
              </a:pPr>
              <a:r>
                <a:rPr lang="en-US" sz="825">
                  <a:solidFill>
                    <a:schemeClr val="dk1"/>
                  </a:solidFill>
                </a:rPr>
                <a:t>Data</a:t>
              </a:r>
              <a:endParaRPr sz="825">
                <a:solidFill>
                  <a:schemeClr val="dk1"/>
                </a:solidFill>
              </a:endParaRPr>
            </a:p>
          </p:txBody>
        </p:sp>
        <p:sp>
          <p:nvSpPr>
            <p:cNvPr id="559" name="Google Shape;559;p11"/>
            <p:cNvSpPr/>
            <p:nvPr/>
          </p:nvSpPr>
          <p:spPr>
            <a:xfrm>
              <a:off x="11001285" y="6115942"/>
              <a:ext cx="891612"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Payment</a:t>
              </a:r>
              <a:endParaRPr/>
            </a:p>
            <a:p>
              <a:pPr algn="ctr">
                <a:buClr>
                  <a:schemeClr val="dk1"/>
                </a:buClr>
                <a:buSzPts val="900"/>
              </a:pPr>
              <a:r>
                <a:rPr lang="en-US" sz="900">
                  <a:solidFill>
                    <a:schemeClr val="dk1"/>
                  </a:solidFill>
                </a:rPr>
                <a:t>Data</a:t>
              </a:r>
              <a:endParaRPr sz="900">
                <a:solidFill>
                  <a:schemeClr val="dk1"/>
                </a:solidFill>
              </a:endParaRPr>
            </a:p>
          </p:txBody>
        </p:sp>
        <p:sp>
          <p:nvSpPr>
            <p:cNvPr id="560" name="Google Shape;560;p11"/>
            <p:cNvSpPr/>
            <p:nvPr/>
          </p:nvSpPr>
          <p:spPr>
            <a:xfrm>
              <a:off x="9876089" y="6174339"/>
              <a:ext cx="105967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Inventory</a:t>
              </a:r>
              <a:endParaRPr/>
            </a:p>
            <a:p>
              <a:pPr algn="ctr">
                <a:buClr>
                  <a:schemeClr val="dk1"/>
                </a:buClr>
                <a:buSzPts val="900"/>
              </a:pPr>
              <a:r>
                <a:rPr lang="en-US" sz="900">
                  <a:solidFill>
                    <a:schemeClr val="dk1"/>
                  </a:solidFill>
                </a:rPr>
                <a:t>Data</a:t>
              </a:r>
              <a:endParaRPr sz="900">
                <a:solidFill>
                  <a:schemeClr val="dk1"/>
                </a:solidFill>
              </a:endParaRPr>
            </a:p>
          </p:txBody>
        </p:sp>
      </p:grpSp>
      <p:cxnSp>
        <p:nvCxnSpPr>
          <p:cNvPr id="561" name="Google Shape;561;p11"/>
          <p:cNvCxnSpPr>
            <a:stCxn id="552" idx="4"/>
            <a:endCxn id="560" idx="0"/>
          </p:cNvCxnSpPr>
          <p:nvPr/>
        </p:nvCxnSpPr>
        <p:spPr>
          <a:xfrm>
            <a:off x="6544370" y="4183166"/>
            <a:ext cx="117000" cy="447600"/>
          </a:xfrm>
          <a:prstGeom prst="straightConnector1">
            <a:avLst/>
          </a:prstGeom>
          <a:noFill/>
          <a:ln w="9525" cap="flat" cmpd="sng">
            <a:solidFill>
              <a:schemeClr val="accent1"/>
            </a:solidFill>
            <a:prstDash val="solid"/>
            <a:miter lim="800000"/>
            <a:headEnd type="none" w="sm" len="sm"/>
            <a:tailEnd type="none" w="sm" len="sm"/>
          </a:ln>
        </p:spPr>
      </p:cxnSp>
      <p:cxnSp>
        <p:nvCxnSpPr>
          <p:cNvPr id="562" name="Google Shape;562;p11"/>
          <p:cNvCxnSpPr>
            <a:stCxn id="552" idx="2"/>
            <a:endCxn id="549" idx="6"/>
          </p:cNvCxnSpPr>
          <p:nvPr/>
        </p:nvCxnSpPr>
        <p:spPr>
          <a:xfrm rot="10800000">
            <a:off x="4489822" y="3643174"/>
            <a:ext cx="1546500" cy="65700"/>
          </a:xfrm>
          <a:prstGeom prst="straightConnector1">
            <a:avLst/>
          </a:prstGeom>
          <a:noFill/>
          <a:ln w="9525" cap="flat" cmpd="sng">
            <a:solidFill>
              <a:schemeClr val="accent1"/>
            </a:solidFill>
            <a:prstDash val="solid"/>
            <a:miter lim="800000"/>
            <a:headEnd type="none" w="sm" len="sm"/>
            <a:tailEnd type="none" w="sm" len="sm"/>
          </a:ln>
        </p:spPr>
      </p:cxnSp>
      <p:cxnSp>
        <p:nvCxnSpPr>
          <p:cNvPr id="563" name="Google Shape;563;p11"/>
          <p:cNvCxnSpPr>
            <a:stCxn id="552" idx="3"/>
            <a:endCxn id="556" idx="0"/>
          </p:cNvCxnSpPr>
          <p:nvPr/>
        </p:nvCxnSpPr>
        <p:spPr>
          <a:xfrm flipH="1">
            <a:off x="4298126" y="4044249"/>
            <a:ext cx="1887000" cy="569400"/>
          </a:xfrm>
          <a:prstGeom prst="straightConnector1">
            <a:avLst/>
          </a:prstGeom>
          <a:noFill/>
          <a:ln w="9525" cap="flat" cmpd="sng">
            <a:solidFill>
              <a:schemeClr val="accent1"/>
            </a:solidFill>
            <a:prstDash val="solid"/>
            <a:miter lim="800000"/>
            <a:headEnd type="none" w="sm" len="sm"/>
            <a:tailEnd type="none" w="sm" len="sm"/>
          </a:ln>
        </p:spPr>
      </p:cxnSp>
      <p:cxnSp>
        <p:nvCxnSpPr>
          <p:cNvPr id="564" name="Google Shape;564;p11"/>
          <p:cNvCxnSpPr>
            <a:stCxn id="551" idx="4"/>
            <a:endCxn id="558" idx="0"/>
          </p:cNvCxnSpPr>
          <p:nvPr/>
        </p:nvCxnSpPr>
        <p:spPr>
          <a:xfrm flipH="1">
            <a:off x="5827125" y="2408845"/>
            <a:ext cx="341100" cy="2242200"/>
          </a:xfrm>
          <a:prstGeom prst="straightConnector1">
            <a:avLst/>
          </a:prstGeom>
          <a:noFill/>
          <a:ln w="9525" cap="flat" cmpd="sng">
            <a:solidFill>
              <a:srgbClr val="002060"/>
            </a:solidFill>
            <a:prstDash val="solid"/>
            <a:miter lim="800000"/>
            <a:headEnd type="none" w="sm" len="sm"/>
            <a:tailEnd type="none" w="sm" len="sm"/>
          </a:ln>
        </p:spPr>
      </p:cxnSp>
      <p:cxnSp>
        <p:nvCxnSpPr>
          <p:cNvPr id="565" name="Google Shape;565;p11"/>
          <p:cNvCxnSpPr>
            <a:stCxn id="551" idx="3"/>
            <a:endCxn id="557" idx="0"/>
          </p:cNvCxnSpPr>
          <p:nvPr/>
        </p:nvCxnSpPr>
        <p:spPr>
          <a:xfrm flipH="1">
            <a:off x="5082531" y="2263514"/>
            <a:ext cx="671400" cy="2387400"/>
          </a:xfrm>
          <a:prstGeom prst="straightConnector1">
            <a:avLst/>
          </a:prstGeom>
          <a:noFill/>
          <a:ln w="9525" cap="flat" cmpd="sng">
            <a:solidFill>
              <a:srgbClr val="002060"/>
            </a:solidFill>
            <a:prstDash val="solid"/>
            <a:miter lim="800000"/>
            <a:headEnd type="none" w="sm" len="sm"/>
            <a:tailEnd type="none" w="sm" len="sm"/>
          </a:ln>
        </p:spPr>
      </p:cxnSp>
      <p:cxnSp>
        <p:nvCxnSpPr>
          <p:cNvPr id="566" name="Google Shape;566;p11"/>
          <p:cNvCxnSpPr>
            <a:stCxn id="551" idx="2"/>
            <a:endCxn id="544" idx="6"/>
          </p:cNvCxnSpPr>
          <p:nvPr/>
        </p:nvCxnSpPr>
        <p:spPr>
          <a:xfrm flipH="1">
            <a:off x="4196024" y="1912654"/>
            <a:ext cx="1386300" cy="95400"/>
          </a:xfrm>
          <a:prstGeom prst="straightConnector1">
            <a:avLst/>
          </a:prstGeom>
          <a:noFill/>
          <a:ln w="9525" cap="flat" cmpd="sng">
            <a:solidFill>
              <a:schemeClr val="dk1"/>
            </a:solidFill>
            <a:prstDash val="solid"/>
            <a:miter lim="800000"/>
            <a:headEnd type="none" w="sm" len="sm"/>
            <a:tailEnd type="none" w="sm" len="sm"/>
          </a:ln>
        </p:spPr>
      </p:cxnSp>
      <p:cxnSp>
        <p:nvCxnSpPr>
          <p:cNvPr id="567" name="Google Shape;567;p11"/>
          <p:cNvCxnSpPr>
            <a:stCxn id="545" idx="1"/>
            <a:endCxn id="544" idx="5"/>
          </p:cNvCxnSpPr>
          <p:nvPr/>
        </p:nvCxnSpPr>
        <p:spPr>
          <a:xfrm flipH="1">
            <a:off x="4045853" y="2254001"/>
            <a:ext cx="558300" cy="63600"/>
          </a:xfrm>
          <a:prstGeom prst="straightConnector1">
            <a:avLst/>
          </a:prstGeom>
          <a:noFill/>
          <a:ln w="9525" cap="flat" cmpd="sng">
            <a:solidFill>
              <a:schemeClr val="dk1"/>
            </a:solidFill>
            <a:prstDash val="solid"/>
            <a:miter lim="800000"/>
            <a:headEnd type="none" w="sm" len="sm"/>
            <a:tailEnd type="none" w="sm" len="sm"/>
          </a:ln>
        </p:spPr>
      </p:cxnSp>
      <p:cxnSp>
        <p:nvCxnSpPr>
          <p:cNvPr id="568" name="Google Shape;568;p11"/>
          <p:cNvCxnSpPr>
            <a:stCxn id="555" idx="0"/>
            <a:endCxn id="544" idx="3"/>
          </p:cNvCxnSpPr>
          <p:nvPr/>
        </p:nvCxnSpPr>
        <p:spPr>
          <a:xfrm rot="10800000">
            <a:off x="3320624" y="2317602"/>
            <a:ext cx="147900" cy="2277900"/>
          </a:xfrm>
          <a:prstGeom prst="straightConnector1">
            <a:avLst/>
          </a:prstGeom>
          <a:noFill/>
          <a:ln w="9525" cap="flat" cmpd="sng">
            <a:solidFill>
              <a:schemeClr val="dk1"/>
            </a:solidFill>
            <a:prstDash val="solid"/>
            <a:miter lim="800000"/>
            <a:headEnd type="none" w="sm" len="sm"/>
            <a:tailEnd type="none" w="sm" len="sm"/>
          </a:ln>
        </p:spPr>
      </p:cxnSp>
      <p:cxnSp>
        <p:nvCxnSpPr>
          <p:cNvPr id="569" name="Google Shape;569;p11"/>
          <p:cNvCxnSpPr>
            <a:stCxn id="557" idx="0"/>
            <a:endCxn id="545" idx="4"/>
          </p:cNvCxnSpPr>
          <p:nvPr/>
        </p:nvCxnSpPr>
        <p:spPr>
          <a:xfrm rot="10800000">
            <a:off x="4963512" y="3063749"/>
            <a:ext cx="119100" cy="1587300"/>
          </a:xfrm>
          <a:prstGeom prst="straightConnector1">
            <a:avLst/>
          </a:prstGeom>
          <a:noFill/>
          <a:ln w="9525" cap="flat" cmpd="sng">
            <a:solidFill>
              <a:srgbClr val="FFC000"/>
            </a:solidFill>
            <a:prstDash val="solid"/>
            <a:miter lim="800000"/>
            <a:headEnd type="none" w="sm" len="sm"/>
            <a:tailEnd type="none" w="sm" len="sm"/>
          </a:ln>
        </p:spPr>
      </p:cxnSp>
      <p:cxnSp>
        <p:nvCxnSpPr>
          <p:cNvPr id="570" name="Google Shape;570;p11"/>
          <p:cNvCxnSpPr>
            <a:stCxn id="549" idx="7"/>
            <a:endCxn id="545" idx="3"/>
          </p:cNvCxnSpPr>
          <p:nvPr/>
        </p:nvCxnSpPr>
        <p:spPr>
          <a:xfrm rot="10800000" flipH="1">
            <a:off x="4347231" y="2924855"/>
            <a:ext cx="256800" cy="393900"/>
          </a:xfrm>
          <a:prstGeom prst="straightConnector1">
            <a:avLst/>
          </a:prstGeom>
          <a:noFill/>
          <a:ln w="9525" cap="flat" cmpd="sng">
            <a:solidFill>
              <a:srgbClr val="FFC000"/>
            </a:solidFill>
            <a:prstDash val="solid"/>
            <a:miter lim="800000"/>
            <a:headEnd type="none" w="sm" len="sm"/>
            <a:tailEnd type="none" w="sm" len="sm"/>
          </a:ln>
        </p:spPr>
      </p:cxnSp>
      <p:cxnSp>
        <p:nvCxnSpPr>
          <p:cNvPr id="571" name="Google Shape;571;p11"/>
          <p:cNvCxnSpPr>
            <a:stCxn id="550" idx="2"/>
            <a:endCxn id="545" idx="6"/>
          </p:cNvCxnSpPr>
          <p:nvPr/>
        </p:nvCxnSpPr>
        <p:spPr>
          <a:xfrm rot="10800000">
            <a:off x="5471373" y="2589510"/>
            <a:ext cx="1146900" cy="217500"/>
          </a:xfrm>
          <a:prstGeom prst="straightConnector1">
            <a:avLst/>
          </a:prstGeom>
          <a:noFill/>
          <a:ln w="9525" cap="flat" cmpd="sng">
            <a:solidFill>
              <a:srgbClr val="FFC000"/>
            </a:solidFill>
            <a:prstDash val="solid"/>
            <a:miter lim="800000"/>
            <a:headEnd type="none" w="sm" len="sm"/>
            <a:tailEnd type="none" w="sm" len="sm"/>
          </a:ln>
        </p:spPr>
      </p:cxnSp>
      <p:cxnSp>
        <p:nvCxnSpPr>
          <p:cNvPr id="572" name="Google Shape;572;p11"/>
          <p:cNvCxnSpPr>
            <a:endCxn id="550" idx="5"/>
          </p:cNvCxnSpPr>
          <p:nvPr/>
        </p:nvCxnSpPr>
        <p:spPr>
          <a:xfrm rot="10800000">
            <a:off x="7410083" y="3116504"/>
            <a:ext cx="29100" cy="1453500"/>
          </a:xfrm>
          <a:prstGeom prst="straightConnector1">
            <a:avLst/>
          </a:prstGeom>
          <a:noFill/>
          <a:ln w="9525" cap="flat" cmpd="sng">
            <a:solidFill>
              <a:srgbClr val="00B050"/>
            </a:solidFill>
            <a:prstDash val="solid"/>
            <a:miter lim="800000"/>
            <a:headEnd type="none" w="sm" len="sm"/>
            <a:tailEnd type="none" w="sm" len="sm"/>
          </a:ln>
        </p:spPr>
      </p:cxnSp>
      <p:cxnSp>
        <p:nvCxnSpPr>
          <p:cNvPr id="573" name="Google Shape;573;p11"/>
          <p:cNvCxnSpPr>
            <a:stCxn id="556" idx="0"/>
            <a:endCxn id="549" idx="4"/>
          </p:cNvCxnSpPr>
          <p:nvPr/>
        </p:nvCxnSpPr>
        <p:spPr>
          <a:xfrm rot="10800000">
            <a:off x="4003101" y="4101860"/>
            <a:ext cx="294900" cy="511800"/>
          </a:xfrm>
          <a:prstGeom prst="straightConnector1">
            <a:avLst/>
          </a:prstGeom>
          <a:noFill/>
          <a:ln w="9525" cap="flat" cmpd="sng">
            <a:solidFill>
              <a:srgbClr val="00B0F0"/>
            </a:solidFill>
            <a:prstDash val="solid"/>
            <a:miter lim="800000"/>
            <a:headEnd type="none" w="sm" len="sm"/>
            <a:tailEnd type="none" w="sm" len="sm"/>
          </a:ln>
        </p:spPr>
      </p:cxnSp>
      <p:cxnSp>
        <p:nvCxnSpPr>
          <p:cNvPr id="574" name="Google Shape;574;p11"/>
          <p:cNvCxnSpPr>
            <a:stCxn id="555" idx="0"/>
            <a:endCxn id="549" idx="3"/>
          </p:cNvCxnSpPr>
          <p:nvPr/>
        </p:nvCxnSpPr>
        <p:spPr>
          <a:xfrm rot="10800000" flipH="1">
            <a:off x="3468524" y="3967602"/>
            <a:ext cx="190500" cy="627900"/>
          </a:xfrm>
          <a:prstGeom prst="straightConnector1">
            <a:avLst/>
          </a:prstGeom>
          <a:noFill/>
          <a:ln w="9525" cap="flat" cmpd="sng">
            <a:solidFill>
              <a:srgbClr val="00B0F0"/>
            </a:solidFill>
            <a:prstDash val="solid"/>
            <a:miter lim="800000"/>
            <a:headEnd type="none" w="sm" len="sm"/>
            <a:tailEnd type="none" w="sm" len="sm"/>
          </a:ln>
        </p:spPr>
      </p:cxnSp>
      <p:cxnSp>
        <p:nvCxnSpPr>
          <p:cNvPr id="575" name="Google Shape;575;p11"/>
          <p:cNvCxnSpPr>
            <a:stCxn id="557" idx="0"/>
            <a:endCxn id="544" idx="5"/>
          </p:cNvCxnSpPr>
          <p:nvPr/>
        </p:nvCxnSpPr>
        <p:spPr>
          <a:xfrm rot="10800000">
            <a:off x="4045812" y="2317349"/>
            <a:ext cx="1036800" cy="2333700"/>
          </a:xfrm>
          <a:prstGeom prst="straightConnector1">
            <a:avLst/>
          </a:prstGeom>
          <a:noFill/>
          <a:ln w="9525" cap="flat" cmpd="sng">
            <a:solidFill>
              <a:schemeClr val="dk1"/>
            </a:solidFill>
            <a:prstDash val="solid"/>
            <a:miter lim="800000"/>
            <a:headEnd type="none" w="sm" len="sm"/>
            <a:tailEnd type="none" w="sm" len="sm"/>
          </a:ln>
        </p:spPr>
      </p:cxnSp>
      <p:cxnSp>
        <p:nvCxnSpPr>
          <p:cNvPr id="576" name="Google Shape;576;p11"/>
          <p:cNvCxnSpPr>
            <a:stCxn id="552" idx="5"/>
            <a:endCxn id="559" idx="0"/>
          </p:cNvCxnSpPr>
          <p:nvPr/>
        </p:nvCxnSpPr>
        <p:spPr>
          <a:xfrm>
            <a:off x="6903614" y="4044249"/>
            <a:ext cx="538800" cy="542700"/>
          </a:xfrm>
          <a:prstGeom prst="straightConnector1">
            <a:avLst/>
          </a:prstGeom>
          <a:noFill/>
          <a:ln w="9525" cap="flat" cmpd="sng">
            <a:solidFill>
              <a:schemeClr val="accent1"/>
            </a:solidFill>
            <a:prstDash val="solid"/>
            <a:miter lim="800000"/>
            <a:headEnd type="none" w="sm" len="sm"/>
            <a:tailEnd type="none" w="sm" len="sm"/>
          </a:ln>
        </p:spPr>
      </p:cxnSp>
      <p:cxnSp>
        <p:nvCxnSpPr>
          <p:cNvPr id="577" name="Google Shape;577;p11"/>
          <p:cNvCxnSpPr>
            <a:stCxn id="551" idx="3"/>
            <a:endCxn id="545" idx="7"/>
          </p:cNvCxnSpPr>
          <p:nvPr/>
        </p:nvCxnSpPr>
        <p:spPr>
          <a:xfrm rot="10800000">
            <a:off x="5322531" y="2253914"/>
            <a:ext cx="431400" cy="9600"/>
          </a:xfrm>
          <a:prstGeom prst="straightConnector1">
            <a:avLst/>
          </a:prstGeom>
          <a:noFill/>
          <a:ln w="9525" cap="flat" cmpd="sng">
            <a:solidFill>
              <a:srgbClr val="002060"/>
            </a:solidFill>
            <a:prstDash val="solid"/>
            <a:miter lim="800000"/>
            <a:headEnd type="none" w="sm" len="sm"/>
            <a:tailEnd type="none" w="sm" len="sm"/>
          </a:ln>
        </p:spPr>
      </p:cxnSp>
      <p:cxnSp>
        <p:nvCxnSpPr>
          <p:cNvPr id="578" name="Google Shape;578;p11"/>
          <p:cNvCxnSpPr>
            <a:stCxn id="552" idx="1"/>
            <a:endCxn id="545" idx="5"/>
          </p:cNvCxnSpPr>
          <p:nvPr/>
        </p:nvCxnSpPr>
        <p:spPr>
          <a:xfrm rot="10800000">
            <a:off x="5322626" y="2924700"/>
            <a:ext cx="862500" cy="448800"/>
          </a:xfrm>
          <a:prstGeom prst="straightConnector1">
            <a:avLst/>
          </a:prstGeom>
          <a:noFill/>
          <a:ln w="9525" cap="flat" cmpd="sng">
            <a:solidFill>
              <a:srgbClr val="FFC000"/>
            </a:solidFill>
            <a:prstDash val="solid"/>
            <a:miter lim="800000"/>
            <a:headEnd type="none" w="sm" len="sm"/>
            <a:tailEnd type="none" w="sm" len="sm"/>
          </a:ln>
        </p:spPr>
      </p:cxnSp>
      <p:cxnSp>
        <p:nvCxnSpPr>
          <p:cNvPr id="579" name="Google Shape;579;p11"/>
          <p:cNvCxnSpPr>
            <a:stCxn id="552" idx="0"/>
            <a:endCxn id="550" idx="3"/>
          </p:cNvCxnSpPr>
          <p:nvPr/>
        </p:nvCxnSpPr>
        <p:spPr>
          <a:xfrm rot="10800000" flipH="1">
            <a:off x="6544370" y="3116383"/>
            <a:ext cx="209700" cy="118200"/>
          </a:xfrm>
          <a:prstGeom prst="straightConnector1">
            <a:avLst/>
          </a:prstGeom>
          <a:noFill/>
          <a:ln w="9525" cap="flat" cmpd="sng">
            <a:solidFill>
              <a:srgbClr val="00B050"/>
            </a:solidFill>
            <a:prstDash val="solid"/>
            <a:miter lim="800000"/>
            <a:headEnd type="none" w="sm" len="sm"/>
            <a:tailEnd type="none" w="sm" len="sm"/>
          </a:ln>
        </p:spPr>
      </p:cxnSp>
      <p:cxnSp>
        <p:nvCxnSpPr>
          <p:cNvPr id="580" name="Google Shape;580;p11"/>
          <p:cNvCxnSpPr>
            <a:stCxn id="555" idx="0"/>
            <a:endCxn id="550" idx="2"/>
          </p:cNvCxnSpPr>
          <p:nvPr/>
        </p:nvCxnSpPr>
        <p:spPr>
          <a:xfrm rot="10800000" flipH="1">
            <a:off x="3468524" y="2806902"/>
            <a:ext cx="3149700" cy="1788600"/>
          </a:xfrm>
          <a:prstGeom prst="straightConnector1">
            <a:avLst/>
          </a:prstGeom>
          <a:noFill/>
          <a:ln w="9525" cap="flat" cmpd="sng">
            <a:solidFill>
              <a:srgbClr val="00B050"/>
            </a:solidFill>
            <a:prstDash val="solid"/>
            <a:miter lim="800000"/>
            <a:headEnd type="none" w="sm" len="sm"/>
            <a:tailEnd type="none" w="sm" len="sm"/>
          </a:ln>
        </p:spPr>
      </p:cxnSp>
      <p:cxnSp>
        <p:nvCxnSpPr>
          <p:cNvPr id="581" name="Google Shape;581;p11"/>
          <p:cNvCxnSpPr>
            <a:stCxn id="558" idx="0"/>
            <a:endCxn id="545" idx="5"/>
          </p:cNvCxnSpPr>
          <p:nvPr/>
        </p:nvCxnSpPr>
        <p:spPr>
          <a:xfrm rot="10800000">
            <a:off x="5322565" y="2924849"/>
            <a:ext cx="504600" cy="1726200"/>
          </a:xfrm>
          <a:prstGeom prst="straightConnector1">
            <a:avLst/>
          </a:prstGeom>
          <a:noFill/>
          <a:ln w="9525" cap="flat" cmpd="sng">
            <a:solidFill>
              <a:srgbClr val="FFC000"/>
            </a:solidFill>
            <a:prstDash val="solid"/>
            <a:miter lim="800000"/>
            <a:headEnd type="none" w="sm" len="sm"/>
            <a:tailEnd type="none" w="sm" len="sm"/>
          </a:ln>
        </p:spPr>
      </p:cxnSp>
      <p:cxnSp>
        <p:nvCxnSpPr>
          <p:cNvPr id="582" name="Google Shape;582;p11"/>
          <p:cNvCxnSpPr>
            <a:stCxn id="555" idx="0"/>
            <a:endCxn id="545" idx="4"/>
          </p:cNvCxnSpPr>
          <p:nvPr/>
        </p:nvCxnSpPr>
        <p:spPr>
          <a:xfrm rot="10800000" flipH="1">
            <a:off x="3468524" y="3063702"/>
            <a:ext cx="1494900" cy="1531800"/>
          </a:xfrm>
          <a:prstGeom prst="straightConnector1">
            <a:avLst/>
          </a:prstGeom>
          <a:noFill/>
          <a:ln w="9525" cap="flat" cmpd="sng">
            <a:solidFill>
              <a:srgbClr val="FFC000"/>
            </a:solidFill>
            <a:prstDash val="solid"/>
            <a:miter lim="800000"/>
            <a:headEnd type="none" w="sm" len="sm"/>
            <a:tailEnd type="none" w="sm" len="sm"/>
          </a:ln>
        </p:spPr>
      </p:cxnSp>
      <p:cxnSp>
        <p:nvCxnSpPr>
          <p:cNvPr id="583" name="Google Shape;583;p11"/>
          <p:cNvCxnSpPr>
            <a:stCxn id="560" idx="0"/>
            <a:endCxn id="549" idx="5"/>
          </p:cNvCxnSpPr>
          <p:nvPr/>
        </p:nvCxnSpPr>
        <p:spPr>
          <a:xfrm rot="10800000">
            <a:off x="4347246" y="3967455"/>
            <a:ext cx="2314200" cy="663300"/>
          </a:xfrm>
          <a:prstGeom prst="straightConnector1">
            <a:avLst/>
          </a:prstGeom>
          <a:noFill/>
          <a:ln w="9525" cap="flat" cmpd="sng">
            <a:solidFill>
              <a:schemeClr val="accent1"/>
            </a:solidFill>
            <a:prstDash val="solid"/>
            <a:miter lim="800000"/>
            <a:headEnd type="none" w="sm" len="sm"/>
            <a:tailEnd type="none" w="sm" len="sm"/>
          </a:ln>
        </p:spPr>
      </p:cxnSp>
      <p:sp>
        <p:nvSpPr>
          <p:cNvPr id="584" name="Google Shape;584;p11"/>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ko-KR" altLang="en-US" dirty="0" err="1">
                <a:solidFill>
                  <a:srgbClr val="3F3F3F"/>
                </a:solidFill>
              </a:rPr>
              <a:t>모노리틱</a:t>
            </a:r>
            <a:r>
              <a:rPr lang="ko-KR" altLang="en-US" dirty="0">
                <a:solidFill>
                  <a:srgbClr val="3F3F3F"/>
                </a:solidFill>
              </a:rPr>
              <a:t> 아키텍처의 분석</a:t>
            </a:r>
            <a:endParaRPr dirty="0"/>
          </a:p>
        </p:txBody>
      </p:sp>
      <p:sp>
        <p:nvSpPr>
          <p:cNvPr id="585" name="Google Shape;585;p11"/>
          <p:cNvSpPr txBox="1"/>
          <p:nvPr/>
        </p:nvSpPr>
        <p:spPr>
          <a:xfrm>
            <a:off x="-471659" y="1848018"/>
            <a:ext cx="3108533" cy="57704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그러나</a:t>
            </a:r>
            <a:r>
              <a:rPr lang="en-US" altLang="ko-KR" sz="1050" dirty="0"/>
              <a:t>,</a:t>
            </a:r>
            <a:r>
              <a:rPr lang="ko-KR" altLang="en-US" sz="1050" dirty="0"/>
              <a:t> 쉬운 </a:t>
            </a:r>
            <a:r>
              <a:rPr lang="ko-KR" altLang="en-US" sz="1050" dirty="0" err="1"/>
              <a:t>상호연동은</a:t>
            </a:r>
            <a:r>
              <a:rPr lang="ko-KR" altLang="en-US" sz="1050" dirty="0"/>
              <a:t> 상호의존성을 </a:t>
            </a:r>
            <a:r>
              <a:rPr lang="ko-KR" altLang="en-US" sz="1050" dirty="0" err="1"/>
              <a:t>높힘</a:t>
            </a:r>
            <a:endParaRPr lang="en-US" sz="1050" dirty="0"/>
          </a:p>
          <a:p>
            <a:pPr>
              <a:buClr>
                <a:srgbClr val="000000"/>
              </a:buClr>
              <a:buSzPts val="1050"/>
            </a:pPr>
            <a:r>
              <a:rPr lang="en-US" sz="1050" dirty="0">
                <a:solidFill>
                  <a:schemeClr val="accent1"/>
                </a:solidFill>
              </a:rPr>
              <a:t>But, ease of interaction results in many inter-dependencies</a:t>
            </a:r>
            <a:endParaRPr sz="1050" dirty="0">
              <a:solidFill>
                <a:schemeClr val="accent1"/>
              </a:solidFill>
            </a:endParaRPr>
          </a:p>
        </p:txBody>
      </p:sp>
      <p:sp>
        <p:nvSpPr>
          <p:cNvPr id="586" name="Google Shape;586;p11"/>
          <p:cNvSpPr txBox="1"/>
          <p:nvPr/>
        </p:nvSpPr>
        <p:spPr>
          <a:xfrm>
            <a:off x="-472727" y="2526339"/>
            <a:ext cx="3356448"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시간이 갈수록</a:t>
            </a:r>
            <a:r>
              <a:rPr lang="en-US" altLang="ko-KR" sz="1050" dirty="0"/>
              <a:t>,</a:t>
            </a:r>
            <a:r>
              <a:rPr lang="ko-KR" altLang="en-US" sz="1050" dirty="0"/>
              <a:t> </a:t>
            </a:r>
            <a:r>
              <a:rPr lang="ko-KR" altLang="en-US" sz="1050" dirty="0" err="1"/>
              <a:t>커플링</a:t>
            </a:r>
            <a:r>
              <a:rPr lang="en-US" altLang="ko-KR" sz="1050" dirty="0"/>
              <a:t>(</a:t>
            </a:r>
            <a:r>
              <a:rPr lang="ko-KR" altLang="en-US" sz="1050" dirty="0"/>
              <a:t>의존성</a:t>
            </a:r>
            <a:r>
              <a:rPr lang="en-US" altLang="ko-KR" sz="1050" dirty="0"/>
              <a:t>)</a:t>
            </a:r>
            <a:r>
              <a:rPr lang="ko-KR" altLang="en-US" sz="1050" dirty="0"/>
              <a:t>은 강해지고 </a:t>
            </a:r>
            <a:r>
              <a:rPr lang="ko-KR" altLang="en-US" sz="1050" dirty="0" err="1"/>
              <a:t>강해짐</a:t>
            </a:r>
            <a:endParaRPr lang="en-US" sz="1050" dirty="0"/>
          </a:p>
          <a:p>
            <a:pPr>
              <a:buClr>
                <a:srgbClr val="000000"/>
              </a:buClr>
              <a:buSzPts val="1050"/>
            </a:pPr>
            <a:r>
              <a:rPr lang="en-US" sz="1050" dirty="0">
                <a:solidFill>
                  <a:schemeClr val="accent1"/>
                </a:solidFill>
              </a:rPr>
              <a:t>Over time, coupling becomes tighter and tighter</a:t>
            </a:r>
            <a:endParaRPr sz="1050" dirty="0">
              <a:solidFill>
                <a:schemeClr val="accent1"/>
              </a:solidFill>
            </a:endParaRPr>
          </a:p>
        </p:txBody>
      </p:sp>
      <p:sp>
        <p:nvSpPr>
          <p:cNvPr id="587" name="Google Shape;587;p11"/>
          <p:cNvSpPr txBox="1"/>
          <p:nvPr/>
        </p:nvSpPr>
        <p:spPr>
          <a:xfrm>
            <a:off x="-471621" y="3219822"/>
            <a:ext cx="3108533"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하나의 컴포넌트를 수정하는 일은</a:t>
            </a:r>
            <a:r>
              <a:rPr lang="en-US" altLang="ko-KR" sz="1050" dirty="0"/>
              <a:t>…</a:t>
            </a:r>
            <a:endParaRPr lang="en-US" sz="1050" dirty="0">
              <a:solidFill>
                <a:schemeClr val="accent1"/>
              </a:solidFill>
            </a:endParaRPr>
          </a:p>
          <a:p>
            <a:pPr>
              <a:buClr>
                <a:srgbClr val="000000"/>
              </a:buClr>
              <a:buSzPts val="1050"/>
            </a:pPr>
            <a:r>
              <a:rPr lang="en-US" sz="1050" dirty="0">
                <a:solidFill>
                  <a:schemeClr val="accent1"/>
                </a:solidFill>
              </a:rPr>
              <a:t>e.g. Order Data Table </a:t>
            </a:r>
            <a:r>
              <a:rPr lang="ko-KR" altLang="en-US" sz="1050" dirty="0">
                <a:solidFill>
                  <a:schemeClr val="accent1"/>
                </a:solidFill>
              </a:rPr>
              <a:t>의 </a:t>
            </a:r>
            <a:r>
              <a:rPr lang="en-US" altLang="ko-KR" sz="1050" dirty="0">
                <a:solidFill>
                  <a:schemeClr val="accent1"/>
                </a:solidFill>
              </a:rPr>
              <a:t>field </a:t>
            </a:r>
            <a:r>
              <a:rPr lang="ko-KR" altLang="en-US" sz="1050" dirty="0">
                <a:solidFill>
                  <a:schemeClr val="accent1"/>
                </a:solidFill>
              </a:rPr>
              <a:t>변경</a:t>
            </a:r>
            <a:endParaRPr sz="1050" dirty="0">
              <a:solidFill>
                <a:schemeClr val="accent1"/>
              </a:solidFill>
            </a:endParaRPr>
          </a:p>
        </p:txBody>
      </p:sp>
      <p:sp>
        <p:nvSpPr>
          <p:cNvPr id="588" name="Google Shape;588;p11"/>
          <p:cNvSpPr txBox="1"/>
          <p:nvPr/>
        </p:nvSpPr>
        <p:spPr>
          <a:xfrm>
            <a:off x="-486890" y="3949307"/>
            <a:ext cx="3108533"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많은 다른 컴포넌트의 수정을 동반하게 됨</a:t>
            </a:r>
            <a:endParaRPr lang="en-US" sz="1050" dirty="0"/>
          </a:p>
          <a:p>
            <a:pPr>
              <a:buClr>
                <a:srgbClr val="000000"/>
              </a:buClr>
              <a:buSzPts val="1050"/>
            </a:pPr>
            <a:r>
              <a:rPr lang="en-US" sz="1050" dirty="0">
                <a:solidFill>
                  <a:schemeClr val="accent1"/>
                </a:solidFill>
              </a:rPr>
              <a:t>e.g. </a:t>
            </a:r>
            <a:r>
              <a:rPr lang="ko-KR" altLang="en-US" sz="1050" dirty="0">
                <a:solidFill>
                  <a:schemeClr val="accent1"/>
                </a:solidFill>
              </a:rPr>
              <a:t>다른 모듈의 </a:t>
            </a:r>
            <a:r>
              <a:rPr lang="en-US" altLang="ko-KR" sz="1050" dirty="0">
                <a:solidFill>
                  <a:schemeClr val="accent1"/>
                </a:solidFill>
              </a:rPr>
              <a:t>Join SQL </a:t>
            </a:r>
            <a:r>
              <a:rPr lang="ko-KR" altLang="en-US" sz="1050" dirty="0">
                <a:solidFill>
                  <a:schemeClr val="accent1"/>
                </a:solidFill>
              </a:rPr>
              <a:t>들</a:t>
            </a:r>
            <a:endParaRPr sz="1050" dirty="0">
              <a:solidFill>
                <a:schemeClr val="accent1"/>
              </a:solidFill>
            </a:endParaRPr>
          </a:p>
        </p:txBody>
      </p:sp>
      <p:grpSp>
        <p:nvGrpSpPr>
          <p:cNvPr id="14" name="그룹 13">
            <a:extLst>
              <a:ext uri="{FF2B5EF4-FFF2-40B4-BE49-F238E27FC236}">
                <a16:creationId xmlns:a16="http://schemas.microsoft.com/office/drawing/2014/main" id="{4341FDE3-7151-D644-A481-3C271E7A3054}"/>
              </a:ext>
            </a:extLst>
          </p:cNvPr>
          <p:cNvGrpSpPr/>
          <p:nvPr/>
        </p:nvGrpSpPr>
        <p:grpSpPr>
          <a:xfrm>
            <a:off x="5568455" y="2483946"/>
            <a:ext cx="1069736" cy="1136340"/>
            <a:chOff x="6711455" y="2483946"/>
            <a:chExt cx="1069736" cy="1136340"/>
          </a:xfrm>
        </p:grpSpPr>
        <p:sp>
          <p:nvSpPr>
            <p:cNvPr id="2" name="TextBox 1">
              <a:extLst>
                <a:ext uri="{FF2B5EF4-FFF2-40B4-BE49-F238E27FC236}">
                  <a16:creationId xmlns:a16="http://schemas.microsoft.com/office/drawing/2014/main" id="{E6948189-24A2-0947-9C0F-3563BB397AEE}"/>
                </a:ext>
              </a:extLst>
            </p:cNvPr>
            <p:cNvSpPr txBox="1"/>
            <p:nvPr/>
          </p:nvSpPr>
          <p:spPr>
            <a:xfrm rot="870066">
              <a:off x="6945706" y="2483946"/>
              <a:ext cx="835485" cy="261610"/>
            </a:xfrm>
            <a:prstGeom prst="rect">
              <a:avLst/>
            </a:prstGeom>
            <a:noFill/>
          </p:spPr>
          <p:txBody>
            <a:bodyPr wrap="none" rtlCol="0">
              <a:spAutoFit/>
            </a:bodyPr>
            <a:lstStyle/>
            <a:p>
              <a:r>
                <a:rPr kumimoji="1" lang="en-US" altLang="ko-US" sz="1050" dirty="0">
                  <a:solidFill>
                    <a:schemeClr val="accent1"/>
                  </a:solidFill>
                </a:rPr>
                <a:t>Join SQLs</a:t>
              </a:r>
              <a:endParaRPr kumimoji="1" lang="ko-US" altLang="en-US" sz="1050" dirty="0">
                <a:solidFill>
                  <a:schemeClr val="accent1"/>
                </a:solidFill>
              </a:endParaRPr>
            </a:p>
          </p:txBody>
        </p:sp>
        <p:cxnSp>
          <p:nvCxnSpPr>
            <p:cNvPr id="50" name="구부러진 연결선[U] 49">
              <a:extLst>
                <a:ext uri="{FF2B5EF4-FFF2-40B4-BE49-F238E27FC236}">
                  <a16:creationId xmlns:a16="http://schemas.microsoft.com/office/drawing/2014/main" id="{A13929B7-B304-1D4A-A0C9-3F9DE2F0C59F}"/>
                </a:ext>
              </a:extLst>
            </p:cNvPr>
            <p:cNvCxnSpPr>
              <a:cxnSpLocks/>
              <a:stCxn id="2" idx="2"/>
            </p:cNvCxnSpPr>
            <p:nvPr/>
          </p:nvCxnSpPr>
          <p:spPr>
            <a:xfrm rot="5400000">
              <a:off x="6581628" y="2871217"/>
              <a:ext cx="878896" cy="619241"/>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F9808E41-0C47-FA44-846F-1C6EA160A23F}"/>
              </a:ext>
            </a:extLst>
          </p:cNvPr>
          <p:cNvGrpSpPr/>
          <p:nvPr/>
        </p:nvGrpSpPr>
        <p:grpSpPr>
          <a:xfrm>
            <a:off x="3486170" y="2776092"/>
            <a:ext cx="854387" cy="314783"/>
            <a:chOff x="4629169" y="2776091"/>
            <a:chExt cx="854387" cy="314783"/>
          </a:xfrm>
        </p:grpSpPr>
        <p:cxnSp>
          <p:nvCxnSpPr>
            <p:cNvPr id="4" name="구부러진 연결선[U] 3">
              <a:extLst>
                <a:ext uri="{FF2B5EF4-FFF2-40B4-BE49-F238E27FC236}">
                  <a16:creationId xmlns:a16="http://schemas.microsoft.com/office/drawing/2014/main" id="{D2521BB8-10B5-F640-B016-7642ED58556E}"/>
                </a:ext>
              </a:extLst>
            </p:cNvPr>
            <p:cNvCxnSpPr>
              <a:cxnSpLocks/>
              <a:stCxn id="54" idx="2"/>
            </p:cNvCxnSpPr>
            <p:nvPr/>
          </p:nvCxnSpPr>
          <p:spPr>
            <a:xfrm rot="16200000" flipH="1">
              <a:off x="5251957" y="2859274"/>
              <a:ext cx="56692" cy="406507"/>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7688DA4-9957-B642-8C6E-4499D4055BB4}"/>
                </a:ext>
              </a:extLst>
            </p:cNvPr>
            <p:cNvSpPr txBox="1"/>
            <p:nvPr/>
          </p:nvSpPr>
          <p:spPr>
            <a:xfrm rot="20800752">
              <a:off x="4629169" y="2776091"/>
              <a:ext cx="835485" cy="261610"/>
            </a:xfrm>
            <a:prstGeom prst="rect">
              <a:avLst/>
            </a:prstGeom>
            <a:noFill/>
          </p:spPr>
          <p:txBody>
            <a:bodyPr wrap="none" rtlCol="0">
              <a:spAutoFit/>
            </a:bodyPr>
            <a:lstStyle/>
            <a:p>
              <a:r>
                <a:rPr kumimoji="1" lang="en-US" altLang="ko-US" sz="1050" dirty="0">
                  <a:solidFill>
                    <a:schemeClr val="accent1"/>
                  </a:solidFill>
                </a:rPr>
                <a:t>Join SQLs</a:t>
              </a:r>
              <a:endParaRPr kumimoji="1" lang="ko-US" altLang="en-US" sz="1050" dirty="0">
                <a:solidFill>
                  <a:schemeClr val="accent1"/>
                </a:solidFill>
              </a:endParaRPr>
            </a:p>
          </p:txBody>
        </p:sp>
      </p:grpSp>
    </p:spTree>
    <p:extLst>
      <p:ext uri="{BB962C8B-B14F-4D97-AF65-F5344CB8AC3E}">
        <p14:creationId xmlns:p14="http://schemas.microsoft.com/office/powerpoint/2010/main" val="22277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nodeType="withEffect">
                                  <p:stCondLst>
                                    <p:cond delay="100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500"/>
                                        <p:tgtEl>
                                          <p:spTgt spid="575"/>
                                        </p:tgtEl>
                                      </p:cBhvr>
                                    </p:animEffect>
                                  </p:childTnLst>
                                </p:cTn>
                              </p:par>
                              <p:par>
                                <p:cTn id="11" presetID="10" presetClass="entr" presetSubtype="0" fill="hold" nodeType="withEffect">
                                  <p:stCondLst>
                                    <p:cond delay="100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1000"/>
                                  </p:stCondLst>
                                  <p:childTnLst>
                                    <p:set>
                                      <p:cBhvr>
                                        <p:cTn id="15" dur="1" fill="hold">
                                          <p:stCondLst>
                                            <p:cond delay="0"/>
                                          </p:stCondLst>
                                        </p:cTn>
                                        <p:tgtEl>
                                          <p:spTgt spid="577"/>
                                        </p:tgtEl>
                                        <p:attrNameLst>
                                          <p:attrName>style.visibility</p:attrName>
                                        </p:attrNameLst>
                                      </p:cBhvr>
                                      <p:to>
                                        <p:strVal val="visible"/>
                                      </p:to>
                                    </p:set>
                                    <p:animEffect transition="in" filter="fade">
                                      <p:cBhvr>
                                        <p:cTn id="16" dur="500"/>
                                        <p:tgtEl>
                                          <p:spTgt spid="57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1000"/>
                                  </p:stCondLst>
                                  <p:childTnLst>
                                    <p:set>
                                      <p:cBhvr>
                                        <p:cTn id="25" dur="1" fill="hold">
                                          <p:stCondLst>
                                            <p:cond delay="0"/>
                                          </p:stCondLst>
                                        </p:cTn>
                                        <p:tgtEl>
                                          <p:spTgt spid="586"/>
                                        </p:tgtEl>
                                        <p:attrNameLst>
                                          <p:attrName>style.visibility</p:attrName>
                                        </p:attrNameLst>
                                      </p:cBhvr>
                                      <p:to>
                                        <p:strVal val="visible"/>
                                      </p:to>
                                    </p:set>
                                    <p:animEffect transition="in" filter="fade">
                                      <p:cBhvr>
                                        <p:cTn id="26" dur="500"/>
                                        <p:tgtEl>
                                          <p:spTgt spid="5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8"/>
                                        </p:tgtEl>
                                        <p:attrNameLst>
                                          <p:attrName>style.visibility</p:attrName>
                                        </p:attrNameLst>
                                      </p:cBhvr>
                                      <p:to>
                                        <p:strVal val="visible"/>
                                      </p:to>
                                    </p:set>
                                    <p:animEffect transition="in" filter="fade">
                                      <p:cBhvr>
                                        <p:cTn id="31" dur="500"/>
                                        <p:tgtEl>
                                          <p:spTgt spid="578"/>
                                        </p:tgtEl>
                                      </p:cBhvr>
                                    </p:animEffect>
                                  </p:childTnLst>
                                </p:cTn>
                              </p:par>
                              <p:par>
                                <p:cTn id="32" presetID="10" presetClass="entr" presetSubtype="0" fill="hold"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par>
                                <p:cTn id="35" presetID="10" presetClass="entr" presetSubtype="0" fill="hold" nodeType="withEffect">
                                  <p:stCondLst>
                                    <p:cond delay="0"/>
                                  </p:stCondLst>
                                  <p:childTnLst>
                                    <p:set>
                                      <p:cBhvr>
                                        <p:cTn id="36" dur="1" fill="hold">
                                          <p:stCondLst>
                                            <p:cond delay="0"/>
                                          </p:stCondLst>
                                        </p:cTn>
                                        <p:tgtEl>
                                          <p:spTgt spid="580"/>
                                        </p:tgtEl>
                                        <p:attrNameLst>
                                          <p:attrName>style.visibility</p:attrName>
                                        </p:attrNameLst>
                                      </p:cBhvr>
                                      <p:to>
                                        <p:strVal val="visible"/>
                                      </p:to>
                                    </p:set>
                                    <p:animEffect transition="in" filter="fade">
                                      <p:cBhvr>
                                        <p:cTn id="37" dur="500"/>
                                        <p:tgtEl>
                                          <p:spTgt spid="580"/>
                                        </p:tgtEl>
                                      </p:cBhvr>
                                    </p:animEffect>
                                  </p:childTnLst>
                                </p:cTn>
                              </p:par>
                              <p:par>
                                <p:cTn id="38" presetID="10" presetClass="entr" presetSubtype="0" fill="hold" nodeType="withEffect">
                                  <p:stCondLst>
                                    <p:cond delay="0"/>
                                  </p:stCondLst>
                                  <p:childTnLst>
                                    <p:set>
                                      <p:cBhvr>
                                        <p:cTn id="39" dur="1" fill="hold">
                                          <p:stCondLst>
                                            <p:cond delay="0"/>
                                          </p:stCondLst>
                                        </p:cTn>
                                        <p:tgtEl>
                                          <p:spTgt spid="581"/>
                                        </p:tgtEl>
                                        <p:attrNameLst>
                                          <p:attrName>style.visibility</p:attrName>
                                        </p:attrNameLst>
                                      </p:cBhvr>
                                      <p:to>
                                        <p:strVal val="visible"/>
                                      </p:to>
                                    </p:set>
                                    <p:animEffect transition="in" filter="fade">
                                      <p:cBhvr>
                                        <p:cTn id="40" dur="500"/>
                                        <p:tgtEl>
                                          <p:spTgt spid="581"/>
                                        </p:tgtEl>
                                      </p:cBhvr>
                                    </p:animEffect>
                                  </p:childTnLst>
                                </p:cTn>
                              </p:par>
                              <p:par>
                                <p:cTn id="41" presetID="10" presetClass="entr" presetSubtype="0" fill="hold" nodeType="withEffect">
                                  <p:stCondLst>
                                    <p:cond delay="0"/>
                                  </p:stCondLst>
                                  <p:childTnLst>
                                    <p:set>
                                      <p:cBhvr>
                                        <p:cTn id="42" dur="1" fill="hold">
                                          <p:stCondLst>
                                            <p:cond delay="0"/>
                                          </p:stCondLst>
                                        </p:cTn>
                                        <p:tgtEl>
                                          <p:spTgt spid="582"/>
                                        </p:tgtEl>
                                        <p:attrNameLst>
                                          <p:attrName>style.visibility</p:attrName>
                                        </p:attrNameLst>
                                      </p:cBhvr>
                                      <p:to>
                                        <p:strVal val="visible"/>
                                      </p:to>
                                    </p:set>
                                    <p:animEffect transition="in" filter="fade">
                                      <p:cBhvr>
                                        <p:cTn id="43" dur="500"/>
                                        <p:tgtEl>
                                          <p:spTgt spid="582"/>
                                        </p:tgtEl>
                                      </p:cBhvr>
                                    </p:animEffect>
                                  </p:childTnLst>
                                </p:cTn>
                              </p:par>
                              <p:par>
                                <p:cTn id="44" presetID="10" presetClass="entr" presetSubtype="0" fill="hold" nodeType="withEffect">
                                  <p:stCondLst>
                                    <p:cond delay="0"/>
                                  </p:stCondLst>
                                  <p:childTnLst>
                                    <p:set>
                                      <p:cBhvr>
                                        <p:cTn id="45" dur="1" fill="hold">
                                          <p:stCondLst>
                                            <p:cond delay="0"/>
                                          </p:stCondLst>
                                        </p:cTn>
                                        <p:tgtEl>
                                          <p:spTgt spid="583"/>
                                        </p:tgtEl>
                                        <p:attrNameLst>
                                          <p:attrName>style.visibility</p:attrName>
                                        </p:attrNameLst>
                                      </p:cBhvr>
                                      <p:to>
                                        <p:strVal val="visible"/>
                                      </p:to>
                                    </p:set>
                                    <p:animEffect transition="in" filter="fade">
                                      <p:cBhvr>
                                        <p:cTn id="46" dur="500"/>
                                        <p:tgtEl>
                                          <p:spTgt spid="58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1000"/>
                                  </p:stCondLst>
                                  <p:childTnLst>
                                    <p:set>
                                      <p:cBhvr>
                                        <p:cTn id="53" dur="1" fill="hold">
                                          <p:stCondLst>
                                            <p:cond delay="0"/>
                                          </p:stCondLst>
                                        </p:cTn>
                                        <p:tgtEl>
                                          <p:spTgt spid="587"/>
                                        </p:tgtEl>
                                        <p:attrNameLst>
                                          <p:attrName>style.visibility</p:attrName>
                                        </p:attrNameLst>
                                      </p:cBhvr>
                                      <p:to>
                                        <p:strVal val="visible"/>
                                      </p:to>
                                    </p:set>
                                    <p:animEffect transition="in" filter="fade">
                                      <p:cBhvr>
                                        <p:cTn id="54" dur="500"/>
                                        <p:tgtEl>
                                          <p:spTgt spid="5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1000"/>
                                  </p:stCondLst>
                                  <p:childTnLst>
                                    <p:set>
                                      <p:cBhvr>
                                        <p:cTn id="58" dur="1" fill="hold">
                                          <p:stCondLst>
                                            <p:cond delay="0"/>
                                          </p:stCondLst>
                                        </p:cTn>
                                        <p:tgtEl>
                                          <p:spTgt spid="588"/>
                                        </p:tgtEl>
                                        <p:attrNameLst>
                                          <p:attrName>style.visibility</p:attrName>
                                        </p:attrNameLst>
                                      </p:cBhvr>
                                      <p:to>
                                        <p:strVal val="visible"/>
                                      </p:to>
                                    </p:set>
                                    <p:animEffect transition="in" filter="fade">
                                      <p:cBhvr>
                                        <p:cTn id="59"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6" name="Google Shape;596;p12"/>
          <p:cNvGrpSpPr/>
          <p:nvPr/>
        </p:nvGrpSpPr>
        <p:grpSpPr>
          <a:xfrm>
            <a:off x="-867398" y="1326734"/>
            <a:ext cx="5016478" cy="3614873"/>
            <a:chOff x="367469" y="1768978"/>
            <a:chExt cx="6272613" cy="4819830"/>
          </a:xfrm>
        </p:grpSpPr>
        <p:sp>
          <p:nvSpPr>
            <p:cNvPr id="597" name="Google Shape;597;p12"/>
            <p:cNvSpPr/>
            <p:nvPr/>
          </p:nvSpPr>
          <p:spPr>
            <a:xfrm>
              <a:off x="609007" y="1974077"/>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Customer</a:t>
              </a:r>
              <a:endParaRPr/>
            </a:p>
            <a:p>
              <a:pPr algn="ctr">
                <a:buClr>
                  <a:schemeClr val="dk1"/>
                </a:buClr>
                <a:buSzPts val="900"/>
              </a:pPr>
              <a:r>
                <a:rPr lang="en-US" sz="900">
                  <a:solidFill>
                    <a:schemeClr val="dk1"/>
                  </a:solidFill>
                </a:rPr>
                <a:t>Mgmt</a:t>
              </a:r>
              <a:endParaRPr sz="900">
                <a:solidFill>
                  <a:schemeClr val="dk1"/>
                </a:solidFill>
              </a:endParaRPr>
            </a:p>
          </p:txBody>
        </p:sp>
        <p:sp>
          <p:nvSpPr>
            <p:cNvPr id="598" name="Google Shape;598;p12"/>
            <p:cNvSpPr/>
            <p:nvPr/>
          </p:nvSpPr>
          <p:spPr>
            <a:xfrm>
              <a:off x="2191711" y="2700470"/>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Order</a:t>
              </a:r>
              <a:endParaRPr/>
            </a:p>
            <a:p>
              <a:pPr algn="ctr">
                <a:buClr>
                  <a:schemeClr val="dk1"/>
                </a:buClr>
                <a:buSzPts val="900"/>
              </a:pPr>
              <a:r>
                <a:rPr lang="en-US" sz="900">
                  <a:solidFill>
                    <a:schemeClr val="dk1"/>
                  </a:solidFill>
                </a:rPr>
                <a:t>Capture</a:t>
              </a:r>
              <a:endParaRPr sz="900">
                <a:solidFill>
                  <a:schemeClr val="lt1"/>
                </a:solidFill>
              </a:endParaRPr>
            </a:p>
          </p:txBody>
        </p:sp>
        <p:sp>
          <p:nvSpPr>
            <p:cNvPr id="599" name="Google Shape;599;p12"/>
            <p:cNvSpPr/>
            <p:nvPr/>
          </p:nvSpPr>
          <p:spPr>
            <a:xfrm>
              <a:off x="940037" y="4126192"/>
              <a:ext cx="1297536" cy="122347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Fulfillment</a:t>
              </a:r>
              <a:endParaRPr sz="900">
                <a:solidFill>
                  <a:schemeClr val="dk1"/>
                </a:solidFill>
              </a:endParaRPr>
            </a:p>
          </p:txBody>
        </p:sp>
        <p:sp>
          <p:nvSpPr>
            <p:cNvPr id="600" name="Google Shape;600;p12"/>
            <p:cNvSpPr/>
            <p:nvPr/>
          </p:nvSpPr>
          <p:spPr>
            <a:xfrm>
              <a:off x="5075609" y="3039452"/>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Payment</a:t>
              </a:r>
              <a:endParaRPr sz="900">
                <a:solidFill>
                  <a:schemeClr val="dk1"/>
                </a:solidFill>
              </a:endParaRPr>
            </a:p>
          </p:txBody>
        </p:sp>
        <p:sp>
          <p:nvSpPr>
            <p:cNvPr id="601" name="Google Shape;601;p12"/>
            <p:cNvSpPr/>
            <p:nvPr/>
          </p:nvSpPr>
          <p:spPr>
            <a:xfrm>
              <a:off x="3694343" y="1768978"/>
              <a:ext cx="1484408" cy="1323174"/>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Opportunity</a:t>
              </a:r>
              <a:endParaRPr sz="900">
                <a:solidFill>
                  <a:schemeClr val="lt1"/>
                </a:solidFill>
              </a:endParaRPr>
            </a:p>
            <a:p>
              <a:pPr algn="ctr">
                <a:buClr>
                  <a:schemeClr val="dk1"/>
                </a:buClr>
                <a:buSzPts val="900"/>
              </a:pPr>
              <a:r>
                <a:rPr lang="en-US" sz="900">
                  <a:solidFill>
                    <a:schemeClr val="dk1"/>
                  </a:solidFill>
                </a:rPr>
                <a:t>Mgmt</a:t>
              </a:r>
              <a:endParaRPr sz="900">
                <a:solidFill>
                  <a:schemeClr val="dk1"/>
                </a:solidFill>
              </a:endParaRPr>
            </a:p>
          </p:txBody>
        </p:sp>
        <p:sp>
          <p:nvSpPr>
            <p:cNvPr id="602" name="Google Shape;602;p12"/>
            <p:cNvSpPr/>
            <p:nvPr/>
          </p:nvSpPr>
          <p:spPr>
            <a:xfrm>
              <a:off x="4299674" y="4193136"/>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Inventory</a:t>
              </a:r>
              <a:endParaRPr/>
            </a:p>
            <a:p>
              <a:pPr algn="ctr">
                <a:buClr>
                  <a:schemeClr val="dk1"/>
                </a:buClr>
                <a:buSzPts val="900"/>
              </a:pPr>
              <a:r>
                <a:rPr lang="en-US" sz="900">
                  <a:solidFill>
                    <a:schemeClr val="dk1"/>
                  </a:solidFill>
                </a:rPr>
                <a:t>Mgmt</a:t>
              </a:r>
              <a:endParaRPr sz="900">
                <a:solidFill>
                  <a:schemeClr val="lt1"/>
                </a:solidFill>
              </a:endParaRPr>
            </a:p>
          </p:txBody>
        </p:sp>
        <p:grpSp>
          <p:nvGrpSpPr>
            <p:cNvPr id="603" name="Google Shape;603;p12"/>
            <p:cNvGrpSpPr/>
            <p:nvPr/>
          </p:nvGrpSpPr>
          <p:grpSpPr>
            <a:xfrm>
              <a:off x="367469" y="5700045"/>
              <a:ext cx="6272613" cy="888763"/>
              <a:chOff x="5640224" y="5819686"/>
              <a:chExt cx="6272613" cy="888763"/>
            </a:xfrm>
          </p:grpSpPr>
          <p:sp>
            <p:nvSpPr>
              <p:cNvPr id="604" name="Google Shape;604;p12"/>
              <p:cNvSpPr/>
              <p:nvPr/>
            </p:nvSpPr>
            <p:spPr>
              <a:xfrm>
                <a:off x="5640224" y="5819686"/>
                <a:ext cx="6272613" cy="888763"/>
              </a:xfrm>
              <a:prstGeom prst="flowChartMagneticDisk">
                <a:avLst/>
              </a:prstGeom>
              <a:solidFill>
                <a:srgbClr val="FAD9D6"/>
              </a:solidFill>
              <a:ln w="38100" cap="flat" cmpd="sng">
                <a:solidFill>
                  <a:srgbClr val="84C0E9"/>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900"/>
                </a:pPr>
                <a:endParaRPr sz="900">
                  <a:solidFill>
                    <a:schemeClr val="dk1"/>
                  </a:solidFill>
                </a:endParaRPr>
              </a:p>
            </p:txBody>
          </p:sp>
          <p:sp>
            <p:nvSpPr>
              <p:cNvPr id="605" name="Google Shape;605;p12"/>
              <p:cNvSpPr/>
              <p:nvPr/>
            </p:nvSpPr>
            <p:spPr>
              <a:xfrm>
                <a:off x="5751319" y="6127335"/>
                <a:ext cx="905855"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Customer</a:t>
                </a:r>
                <a:endParaRPr/>
              </a:p>
              <a:p>
                <a:pPr algn="ctr">
                  <a:buClr>
                    <a:schemeClr val="dk1"/>
                  </a:buClr>
                  <a:buSzPts val="900"/>
                </a:pPr>
                <a:r>
                  <a:rPr lang="en-US" sz="900">
                    <a:solidFill>
                      <a:schemeClr val="dk1"/>
                    </a:solidFill>
                  </a:rPr>
                  <a:t>Data</a:t>
                </a:r>
                <a:endParaRPr sz="900">
                  <a:solidFill>
                    <a:schemeClr val="dk1"/>
                  </a:solidFill>
                </a:endParaRPr>
              </a:p>
            </p:txBody>
          </p:sp>
          <p:sp>
            <p:nvSpPr>
              <p:cNvPr id="606" name="Google Shape;606;p12"/>
              <p:cNvSpPr/>
              <p:nvPr/>
            </p:nvSpPr>
            <p:spPr>
              <a:xfrm>
                <a:off x="6741208" y="6151547"/>
                <a:ext cx="102692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Fulfillment</a:t>
                </a:r>
                <a:endParaRPr/>
              </a:p>
              <a:p>
                <a:pPr algn="ctr">
                  <a:buClr>
                    <a:schemeClr val="dk1"/>
                  </a:buClr>
                  <a:buSzPts val="900"/>
                </a:pPr>
                <a:r>
                  <a:rPr lang="en-US" sz="900">
                    <a:solidFill>
                      <a:schemeClr val="dk1"/>
                    </a:solidFill>
                  </a:rPr>
                  <a:t>Data</a:t>
                </a:r>
                <a:endParaRPr sz="900">
                  <a:solidFill>
                    <a:schemeClr val="dk1"/>
                  </a:solidFill>
                </a:endParaRPr>
              </a:p>
            </p:txBody>
          </p:sp>
          <p:sp>
            <p:nvSpPr>
              <p:cNvPr id="607" name="Google Shape;607;p12"/>
              <p:cNvSpPr/>
              <p:nvPr/>
            </p:nvSpPr>
            <p:spPr>
              <a:xfrm>
                <a:off x="7842191" y="6201398"/>
                <a:ext cx="91725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Order</a:t>
                </a:r>
                <a:endParaRPr/>
              </a:p>
              <a:p>
                <a:pPr algn="ctr">
                  <a:buClr>
                    <a:schemeClr val="dk1"/>
                  </a:buClr>
                  <a:buSzPts val="900"/>
                </a:pPr>
                <a:r>
                  <a:rPr lang="en-US" sz="900">
                    <a:solidFill>
                      <a:schemeClr val="dk1"/>
                    </a:solidFill>
                  </a:rPr>
                  <a:t>Data</a:t>
                </a:r>
                <a:endParaRPr sz="900">
                  <a:solidFill>
                    <a:schemeClr val="dk1"/>
                  </a:solidFill>
                </a:endParaRPr>
              </a:p>
            </p:txBody>
          </p:sp>
          <p:sp>
            <p:nvSpPr>
              <p:cNvPr id="608" name="Google Shape;608;p12"/>
              <p:cNvSpPr/>
              <p:nvPr/>
            </p:nvSpPr>
            <p:spPr>
              <a:xfrm>
                <a:off x="8807864" y="6201398"/>
                <a:ext cx="101979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825"/>
                </a:pPr>
                <a:r>
                  <a:rPr lang="en-US" sz="825">
                    <a:solidFill>
                      <a:schemeClr val="dk1"/>
                    </a:solidFill>
                  </a:rPr>
                  <a:t>Opportunity</a:t>
                </a:r>
                <a:endParaRPr/>
              </a:p>
              <a:p>
                <a:pPr algn="ctr">
                  <a:buClr>
                    <a:schemeClr val="dk1"/>
                  </a:buClr>
                  <a:buSzPts val="825"/>
                </a:pPr>
                <a:r>
                  <a:rPr lang="en-US" sz="825">
                    <a:solidFill>
                      <a:schemeClr val="dk1"/>
                    </a:solidFill>
                  </a:rPr>
                  <a:t>Data</a:t>
                </a:r>
                <a:endParaRPr sz="825">
                  <a:solidFill>
                    <a:schemeClr val="dk1"/>
                  </a:solidFill>
                </a:endParaRPr>
              </a:p>
            </p:txBody>
          </p:sp>
          <p:sp>
            <p:nvSpPr>
              <p:cNvPr id="609" name="Google Shape;609;p12"/>
              <p:cNvSpPr/>
              <p:nvPr/>
            </p:nvSpPr>
            <p:spPr>
              <a:xfrm>
                <a:off x="11001285" y="6115942"/>
                <a:ext cx="891612"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Payment</a:t>
                </a:r>
                <a:endParaRPr/>
              </a:p>
              <a:p>
                <a:pPr algn="ctr">
                  <a:buClr>
                    <a:schemeClr val="dk1"/>
                  </a:buClr>
                  <a:buSzPts val="900"/>
                </a:pPr>
                <a:r>
                  <a:rPr lang="en-US" sz="900">
                    <a:solidFill>
                      <a:schemeClr val="dk1"/>
                    </a:solidFill>
                  </a:rPr>
                  <a:t>Data</a:t>
                </a:r>
                <a:endParaRPr sz="900">
                  <a:solidFill>
                    <a:schemeClr val="dk1"/>
                  </a:solidFill>
                </a:endParaRPr>
              </a:p>
            </p:txBody>
          </p:sp>
          <p:sp>
            <p:nvSpPr>
              <p:cNvPr id="610" name="Google Shape;610;p12"/>
              <p:cNvSpPr/>
              <p:nvPr/>
            </p:nvSpPr>
            <p:spPr>
              <a:xfrm>
                <a:off x="9876089" y="6174339"/>
                <a:ext cx="105967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Inventory</a:t>
                </a:r>
                <a:endParaRPr/>
              </a:p>
              <a:p>
                <a:pPr algn="ctr">
                  <a:buClr>
                    <a:schemeClr val="dk1"/>
                  </a:buClr>
                  <a:buSzPts val="900"/>
                </a:pPr>
                <a:r>
                  <a:rPr lang="en-US" sz="900">
                    <a:solidFill>
                      <a:schemeClr val="dk1"/>
                    </a:solidFill>
                  </a:rPr>
                  <a:t>Data</a:t>
                </a:r>
                <a:endParaRPr sz="900">
                  <a:solidFill>
                    <a:schemeClr val="dk1"/>
                  </a:solidFill>
                </a:endParaRPr>
              </a:p>
            </p:txBody>
          </p:sp>
        </p:grpSp>
        <p:cxnSp>
          <p:nvCxnSpPr>
            <p:cNvPr id="611" name="Google Shape;611;p12"/>
            <p:cNvCxnSpPr>
              <a:stCxn id="602" idx="4"/>
              <a:endCxn id="610" idx="0"/>
            </p:cNvCxnSpPr>
            <p:nvPr/>
          </p:nvCxnSpPr>
          <p:spPr>
            <a:xfrm>
              <a:off x="4977071" y="5457913"/>
              <a:ext cx="156000" cy="596700"/>
            </a:xfrm>
            <a:prstGeom prst="straightConnector1">
              <a:avLst/>
            </a:prstGeom>
            <a:noFill/>
            <a:ln w="9525" cap="flat" cmpd="sng">
              <a:solidFill>
                <a:schemeClr val="accent1"/>
              </a:solidFill>
              <a:prstDash val="solid"/>
              <a:miter lim="800000"/>
              <a:headEnd type="none" w="sm" len="sm"/>
              <a:tailEnd type="none" w="sm" len="sm"/>
            </a:ln>
          </p:spPr>
        </p:cxnSp>
        <p:cxnSp>
          <p:nvCxnSpPr>
            <p:cNvPr id="612" name="Google Shape;612;p12"/>
            <p:cNvCxnSpPr>
              <a:stCxn id="602" idx="2"/>
              <a:endCxn id="599" idx="6"/>
            </p:cNvCxnSpPr>
            <p:nvPr/>
          </p:nvCxnSpPr>
          <p:spPr>
            <a:xfrm rot="10800000">
              <a:off x="2237774" y="4737924"/>
              <a:ext cx="2061900" cy="87600"/>
            </a:xfrm>
            <a:prstGeom prst="straightConnector1">
              <a:avLst/>
            </a:prstGeom>
            <a:noFill/>
            <a:ln w="9525" cap="flat" cmpd="sng">
              <a:solidFill>
                <a:schemeClr val="accent1"/>
              </a:solidFill>
              <a:prstDash val="solid"/>
              <a:miter lim="800000"/>
              <a:headEnd type="none" w="sm" len="sm"/>
              <a:tailEnd type="none" w="sm" len="sm"/>
            </a:ln>
          </p:spPr>
        </p:cxnSp>
        <p:cxnSp>
          <p:nvCxnSpPr>
            <p:cNvPr id="613" name="Google Shape;613;p12"/>
            <p:cNvCxnSpPr>
              <a:stCxn id="602" idx="3"/>
              <a:endCxn id="606" idx="0"/>
            </p:cNvCxnSpPr>
            <p:nvPr/>
          </p:nvCxnSpPr>
          <p:spPr>
            <a:xfrm flipH="1">
              <a:off x="1981679" y="5272691"/>
              <a:ext cx="2516400" cy="759300"/>
            </a:xfrm>
            <a:prstGeom prst="straightConnector1">
              <a:avLst/>
            </a:prstGeom>
            <a:noFill/>
            <a:ln w="9525" cap="flat" cmpd="sng">
              <a:solidFill>
                <a:schemeClr val="accent1"/>
              </a:solidFill>
              <a:prstDash val="solid"/>
              <a:miter lim="800000"/>
              <a:headEnd type="none" w="sm" len="sm"/>
              <a:tailEnd type="none" w="sm" len="sm"/>
            </a:ln>
          </p:spPr>
        </p:cxnSp>
        <p:cxnSp>
          <p:nvCxnSpPr>
            <p:cNvPr id="614" name="Google Shape;614;p12"/>
            <p:cNvCxnSpPr>
              <a:stCxn id="601" idx="4"/>
              <a:endCxn id="608" idx="0"/>
            </p:cNvCxnSpPr>
            <p:nvPr/>
          </p:nvCxnSpPr>
          <p:spPr>
            <a:xfrm flipH="1">
              <a:off x="4045047" y="3092152"/>
              <a:ext cx="391500" cy="2989500"/>
            </a:xfrm>
            <a:prstGeom prst="straightConnector1">
              <a:avLst/>
            </a:prstGeom>
            <a:noFill/>
            <a:ln w="9525" cap="flat" cmpd="sng">
              <a:solidFill>
                <a:srgbClr val="002060"/>
              </a:solidFill>
              <a:prstDash val="solid"/>
              <a:miter lim="800000"/>
              <a:headEnd type="none" w="sm" len="sm"/>
              <a:tailEnd type="none" w="sm" len="sm"/>
            </a:ln>
          </p:spPr>
        </p:cxnSp>
        <p:cxnSp>
          <p:nvCxnSpPr>
            <p:cNvPr id="615" name="Google Shape;615;p12"/>
            <p:cNvCxnSpPr>
              <a:stCxn id="601" idx="3"/>
              <a:endCxn id="607" idx="0"/>
            </p:cNvCxnSpPr>
            <p:nvPr/>
          </p:nvCxnSpPr>
          <p:spPr>
            <a:xfrm flipH="1">
              <a:off x="3027929" y="2898378"/>
              <a:ext cx="883800" cy="3183300"/>
            </a:xfrm>
            <a:prstGeom prst="straightConnector1">
              <a:avLst/>
            </a:prstGeom>
            <a:noFill/>
            <a:ln w="9525" cap="flat" cmpd="sng">
              <a:solidFill>
                <a:srgbClr val="002060"/>
              </a:solidFill>
              <a:prstDash val="solid"/>
              <a:miter lim="800000"/>
              <a:headEnd type="none" w="sm" len="sm"/>
              <a:tailEnd type="none" w="sm" len="sm"/>
            </a:ln>
          </p:spPr>
        </p:cxnSp>
        <p:cxnSp>
          <p:nvCxnSpPr>
            <p:cNvPr id="616" name="Google Shape;616;p12"/>
            <p:cNvCxnSpPr>
              <a:stCxn id="601" idx="2"/>
              <a:endCxn id="597" idx="6"/>
            </p:cNvCxnSpPr>
            <p:nvPr/>
          </p:nvCxnSpPr>
          <p:spPr>
            <a:xfrm flipH="1">
              <a:off x="1845743" y="2430565"/>
              <a:ext cx="1848600" cy="127200"/>
            </a:xfrm>
            <a:prstGeom prst="straightConnector1">
              <a:avLst/>
            </a:prstGeom>
            <a:noFill/>
            <a:ln w="9525" cap="flat" cmpd="sng">
              <a:solidFill>
                <a:schemeClr val="dk1"/>
              </a:solidFill>
              <a:prstDash val="solid"/>
              <a:miter lim="800000"/>
              <a:headEnd type="none" w="sm" len="sm"/>
              <a:tailEnd type="none" w="sm" len="sm"/>
            </a:ln>
          </p:spPr>
        </p:cxnSp>
        <p:cxnSp>
          <p:nvCxnSpPr>
            <p:cNvPr id="617" name="Google Shape;617;p12"/>
            <p:cNvCxnSpPr>
              <a:stCxn id="598" idx="1"/>
              <a:endCxn id="597" idx="5"/>
            </p:cNvCxnSpPr>
            <p:nvPr/>
          </p:nvCxnSpPr>
          <p:spPr>
            <a:xfrm flipH="1">
              <a:off x="1664716" y="2885692"/>
              <a:ext cx="725400" cy="84900"/>
            </a:xfrm>
            <a:prstGeom prst="straightConnector1">
              <a:avLst/>
            </a:prstGeom>
            <a:noFill/>
            <a:ln w="9525" cap="flat" cmpd="sng">
              <a:solidFill>
                <a:schemeClr val="dk1"/>
              </a:solidFill>
              <a:prstDash val="solid"/>
              <a:miter lim="800000"/>
              <a:headEnd type="none" w="sm" len="sm"/>
              <a:tailEnd type="none" w="sm" len="sm"/>
            </a:ln>
          </p:spPr>
        </p:cxnSp>
        <p:cxnSp>
          <p:nvCxnSpPr>
            <p:cNvPr id="618" name="Google Shape;618;p12"/>
            <p:cNvCxnSpPr>
              <a:stCxn id="605" idx="0"/>
              <a:endCxn id="597" idx="3"/>
            </p:cNvCxnSpPr>
            <p:nvPr/>
          </p:nvCxnSpPr>
          <p:spPr>
            <a:xfrm rot="10800000">
              <a:off x="790192" y="2970494"/>
              <a:ext cx="141300" cy="3037200"/>
            </a:xfrm>
            <a:prstGeom prst="straightConnector1">
              <a:avLst/>
            </a:prstGeom>
            <a:noFill/>
            <a:ln w="9525" cap="flat" cmpd="sng">
              <a:solidFill>
                <a:schemeClr val="dk1"/>
              </a:solidFill>
              <a:prstDash val="solid"/>
              <a:miter lim="800000"/>
              <a:headEnd type="none" w="sm" len="sm"/>
              <a:tailEnd type="none" w="sm" len="sm"/>
            </a:ln>
          </p:spPr>
        </p:cxnSp>
        <p:cxnSp>
          <p:nvCxnSpPr>
            <p:cNvPr id="619" name="Google Shape;619;p12"/>
            <p:cNvCxnSpPr>
              <a:stCxn id="607" idx="0"/>
              <a:endCxn id="598" idx="4"/>
            </p:cNvCxnSpPr>
            <p:nvPr/>
          </p:nvCxnSpPr>
          <p:spPr>
            <a:xfrm rot="10800000">
              <a:off x="2869061" y="3965257"/>
              <a:ext cx="159000" cy="2116500"/>
            </a:xfrm>
            <a:prstGeom prst="straightConnector1">
              <a:avLst/>
            </a:prstGeom>
            <a:noFill/>
            <a:ln w="9525" cap="flat" cmpd="sng">
              <a:solidFill>
                <a:srgbClr val="FFC000"/>
              </a:solidFill>
              <a:prstDash val="solid"/>
              <a:miter lim="800000"/>
              <a:headEnd type="none" w="sm" len="sm"/>
              <a:tailEnd type="none" w="sm" len="sm"/>
            </a:ln>
          </p:spPr>
        </p:cxnSp>
        <p:cxnSp>
          <p:nvCxnSpPr>
            <p:cNvPr id="620" name="Google Shape;620;p12"/>
            <p:cNvCxnSpPr>
              <a:stCxn id="599" idx="7"/>
              <a:endCxn id="598" idx="3"/>
            </p:cNvCxnSpPr>
            <p:nvPr/>
          </p:nvCxnSpPr>
          <p:spPr>
            <a:xfrm rot="10800000" flipH="1">
              <a:off x="2047553" y="3780066"/>
              <a:ext cx="342600" cy="525300"/>
            </a:xfrm>
            <a:prstGeom prst="straightConnector1">
              <a:avLst/>
            </a:prstGeom>
            <a:noFill/>
            <a:ln w="9525" cap="flat" cmpd="sng">
              <a:solidFill>
                <a:srgbClr val="FFC000"/>
              </a:solidFill>
              <a:prstDash val="solid"/>
              <a:miter lim="800000"/>
              <a:headEnd type="none" w="sm" len="sm"/>
              <a:tailEnd type="none" w="sm" len="sm"/>
            </a:ln>
          </p:spPr>
        </p:cxnSp>
        <p:cxnSp>
          <p:nvCxnSpPr>
            <p:cNvPr id="621" name="Google Shape;621;p12"/>
            <p:cNvCxnSpPr>
              <a:stCxn id="600" idx="2"/>
              <a:endCxn id="598" idx="6"/>
            </p:cNvCxnSpPr>
            <p:nvPr/>
          </p:nvCxnSpPr>
          <p:spPr>
            <a:xfrm rot="10800000">
              <a:off x="3546509" y="3332939"/>
              <a:ext cx="1529100" cy="290100"/>
            </a:xfrm>
            <a:prstGeom prst="straightConnector1">
              <a:avLst/>
            </a:prstGeom>
            <a:noFill/>
            <a:ln w="9525" cap="flat" cmpd="sng">
              <a:solidFill>
                <a:srgbClr val="FFC000"/>
              </a:solidFill>
              <a:prstDash val="solid"/>
              <a:miter lim="800000"/>
              <a:headEnd type="none" w="sm" len="sm"/>
              <a:tailEnd type="none" w="sm" len="sm"/>
            </a:ln>
          </p:spPr>
        </p:cxnSp>
        <p:cxnSp>
          <p:nvCxnSpPr>
            <p:cNvPr id="622" name="Google Shape;622;p12"/>
            <p:cNvCxnSpPr>
              <a:endCxn id="600" idx="5"/>
            </p:cNvCxnSpPr>
            <p:nvPr/>
          </p:nvCxnSpPr>
          <p:spPr>
            <a:xfrm rot="10800000">
              <a:off x="6131355" y="4035698"/>
              <a:ext cx="38700" cy="1938000"/>
            </a:xfrm>
            <a:prstGeom prst="straightConnector1">
              <a:avLst/>
            </a:prstGeom>
            <a:noFill/>
            <a:ln w="9525" cap="flat" cmpd="sng">
              <a:solidFill>
                <a:srgbClr val="00B050"/>
              </a:solidFill>
              <a:prstDash val="solid"/>
              <a:miter lim="800000"/>
              <a:headEnd type="none" w="sm" len="sm"/>
              <a:tailEnd type="none" w="sm" len="sm"/>
            </a:ln>
          </p:spPr>
        </p:cxnSp>
        <p:cxnSp>
          <p:nvCxnSpPr>
            <p:cNvPr id="623" name="Google Shape;623;p12"/>
            <p:cNvCxnSpPr>
              <a:stCxn id="606" idx="0"/>
              <a:endCxn id="599" idx="4"/>
            </p:cNvCxnSpPr>
            <p:nvPr/>
          </p:nvCxnSpPr>
          <p:spPr>
            <a:xfrm rot="10800000">
              <a:off x="1588913" y="5349406"/>
              <a:ext cx="393000" cy="682500"/>
            </a:xfrm>
            <a:prstGeom prst="straightConnector1">
              <a:avLst/>
            </a:prstGeom>
            <a:noFill/>
            <a:ln w="9525" cap="flat" cmpd="sng">
              <a:solidFill>
                <a:srgbClr val="00B0F0"/>
              </a:solidFill>
              <a:prstDash val="solid"/>
              <a:miter lim="800000"/>
              <a:headEnd type="none" w="sm" len="sm"/>
              <a:tailEnd type="none" w="sm" len="sm"/>
            </a:ln>
          </p:spPr>
        </p:cxnSp>
        <p:cxnSp>
          <p:nvCxnSpPr>
            <p:cNvPr id="624" name="Google Shape;624;p12"/>
            <p:cNvCxnSpPr>
              <a:stCxn id="605" idx="0"/>
              <a:endCxn id="599" idx="3"/>
            </p:cNvCxnSpPr>
            <p:nvPr/>
          </p:nvCxnSpPr>
          <p:spPr>
            <a:xfrm rot="10800000" flipH="1">
              <a:off x="931492" y="5170394"/>
              <a:ext cx="198300" cy="837300"/>
            </a:xfrm>
            <a:prstGeom prst="straightConnector1">
              <a:avLst/>
            </a:prstGeom>
            <a:noFill/>
            <a:ln w="9525" cap="flat" cmpd="sng">
              <a:solidFill>
                <a:srgbClr val="00B0F0"/>
              </a:solidFill>
              <a:prstDash val="solid"/>
              <a:miter lim="800000"/>
              <a:headEnd type="none" w="sm" len="sm"/>
              <a:tailEnd type="none" w="sm" len="sm"/>
            </a:ln>
          </p:spPr>
        </p:cxnSp>
        <p:cxnSp>
          <p:nvCxnSpPr>
            <p:cNvPr id="625" name="Google Shape;625;p12"/>
            <p:cNvCxnSpPr>
              <a:stCxn id="607" idx="0"/>
              <a:endCxn id="597" idx="5"/>
            </p:cNvCxnSpPr>
            <p:nvPr/>
          </p:nvCxnSpPr>
          <p:spPr>
            <a:xfrm rot="10800000">
              <a:off x="1664861" y="2970157"/>
              <a:ext cx="1363200" cy="3111600"/>
            </a:xfrm>
            <a:prstGeom prst="straightConnector1">
              <a:avLst/>
            </a:prstGeom>
            <a:noFill/>
            <a:ln w="9525" cap="flat" cmpd="sng">
              <a:solidFill>
                <a:schemeClr val="dk1"/>
              </a:solidFill>
              <a:prstDash val="solid"/>
              <a:miter lim="800000"/>
              <a:headEnd type="none" w="sm" len="sm"/>
              <a:tailEnd type="none" w="sm" len="sm"/>
            </a:ln>
          </p:spPr>
        </p:cxnSp>
        <p:cxnSp>
          <p:nvCxnSpPr>
            <p:cNvPr id="626" name="Google Shape;626;p12"/>
            <p:cNvCxnSpPr>
              <a:stCxn id="602" idx="5"/>
              <a:endCxn id="609" idx="0"/>
            </p:cNvCxnSpPr>
            <p:nvPr/>
          </p:nvCxnSpPr>
          <p:spPr>
            <a:xfrm>
              <a:off x="5456063" y="5272691"/>
              <a:ext cx="718500" cy="7236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12"/>
            <p:cNvCxnSpPr>
              <a:stCxn id="601" idx="3"/>
              <a:endCxn id="598" idx="7"/>
            </p:cNvCxnSpPr>
            <p:nvPr/>
          </p:nvCxnSpPr>
          <p:spPr>
            <a:xfrm rot="10800000">
              <a:off x="3348029" y="2885478"/>
              <a:ext cx="563700" cy="12900"/>
            </a:xfrm>
            <a:prstGeom prst="straightConnector1">
              <a:avLst/>
            </a:prstGeom>
            <a:noFill/>
            <a:ln w="9525" cap="flat" cmpd="sng">
              <a:solidFill>
                <a:srgbClr val="002060"/>
              </a:solidFill>
              <a:prstDash val="solid"/>
              <a:miter lim="800000"/>
              <a:headEnd type="none" w="sm" len="sm"/>
              <a:tailEnd type="none" w="sm" len="sm"/>
            </a:ln>
          </p:spPr>
        </p:cxnSp>
        <p:cxnSp>
          <p:nvCxnSpPr>
            <p:cNvPr id="628" name="Google Shape;628;p12"/>
            <p:cNvCxnSpPr>
              <a:stCxn id="602" idx="1"/>
              <a:endCxn id="598" idx="5"/>
            </p:cNvCxnSpPr>
            <p:nvPr/>
          </p:nvCxnSpPr>
          <p:spPr>
            <a:xfrm rot="10800000">
              <a:off x="3347879" y="3779858"/>
              <a:ext cx="1150200" cy="598500"/>
            </a:xfrm>
            <a:prstGeom prst="straightConnector1">
              <a:avLst/>
            </a:prstGeom>
            <a:noFill/>
            <a:ln w="9525" cap="flat" cmpd="sng">
              <a:solidFill>
                <a:srgbClr val="FFC000"/>
              </a:solidFill>
              <a:prstDash val="solid"/>
              <a:miter lim="800000"/>
              <a:headEnd type="none" w="sm" len="sm"/>
              <a:tailEnd type="none" w="sm" len="sm"/>
            </a:ln>
          </p:spPr>
        </p:cxnSp>
        <p:cxnSp>
          <p:nvCxnSpPr>
            <p:cNvPr id="629" name="Google Shape;629;p12"/>
            <p:cNvCxnSpPr>
              <a:stCxn id="602" idx="0"/>
              <a:endCxn id="600" idx="3"/>
            </p:cNvCxnSpPr>
            <p:nvPr/>
          </p:nvCxnSpPr>
          <p:spPr>
            <a:xfrm rot="10800000" flipH="1">
              <a:off x="4977071" y="4035636"/>
              <a:ext cx="279900" cy="157500"/>
            </a:xfrm>
            <a:prstGeom prst="straightConnector1">
              <a:avLst/>
            </a:prstGeom>
            <a:noFill/>
            <a:ln w="9525" cap="flat" cmpd="sng">
              <a:solidFill>
                <a:srgbClr val="00B050"/>
              </a:solidFill>
              <a:prstDash val="solid"/>
              <a:miter lim="800000"/>
              <a:headEnd type="none" w="sm" len="sm"/>
              <a:tailEnd type="none" w="sm" len="sm"/>
            </a:ln>
          </p:spPr>
        </p:cxnSp>
        <p:cxnSp>
          <p:nvCxnSpPr>
            <p:cNvPr id="630" name="Google Shape;630;p12"/>
            <p:cNvCxnSpPr>
              <a:stCxn id="605" idx="0"/>
              <a:endCxn id="600" idx="2"/>
            </p:cNvCxnSpPr>
            <p:nvPr/>
          </p:nvCxnSpPr>
          <p:spPr>
            <a:xfrm rot="10800000" flipH="1">
              <a:off x="931492" y="3622994"/>
              <a:ext cx="4143900" cy="2384700"/>
            </a:xfrm>
            <a:prstGeom prst="straightConnector1">
              <a:avLst/>
            </a:prstGeom>
            <a:noFill/>
            <a:ln w="9525" cap="flat" cmpd="sng">
              <a:solidFill>
                <a:srgbClr val="00B050"/>
              </a:solidFill>
              <a:prstDash val="solid"/>
              <a:miter lim="800000"/>
              <a:headEnd type="none" w="sm" len="sm"/>
              <a:tailEnd type="none" w="sm" len="sm"/>
            </a:ln>
          </p:spPr>
        </p:cxnSp>
        <p:cxnSp>
          <p:nvCxnSpPr>
            <p:cNvPr id="631" name="Google Shape;631;p12"/>
            <p:cNvCxnSpPr>
              <a:stCxn id="608" idx="0"/>
              <a:endCxn id="598" idx="5"/>
            </p:cNvCxnSpPr>
            <p:nvPr/>
          </p:nvCxnSpPr>
          <p:spPr>
            <a:xfrm rot="10800000">
              <a:off x="3348108" y="3780157"/>
              <a:ext cx="696900" cy="2301600"/>
            </a:xfrm>
            <a:prstGeom prst="straightConnector1">
              <a:avLst/>
            </a:prstGeom>
            <a:noFill/>
            <a:ln w="9525" cap="flat" cmpd="sng">
              <a:solidFill>
                <a:srgbClr val="FFC000"/>
              </a:solidFill>
              <a:prstDash val="solid"/>
              <a:miter lim="800000"/>
              <a:headEnd type="none" w="sm" len="sm"/>
              <a:tailEnd type="none" w="sm" len="sm"/>
            </a:ln>
          </p:spPr>
        </p:cxnSp>
        <p:cxnSp>
          <p:nvCxnSpPr>
            <p:cNvPr id="632" name="Google Shape;632;p12"/>
            <p:cNvCxnSpPr>
              <a:stCxn id="605" idx="0"/>
              <a:endCxn id="598" idx="4"/>
            </p:cNvCxnSpPr>
            <p:nvPr/>
          </p:nvCxnSpPr>
          <p:spPr>
            <a:xfrm rot="10800000" flipH="1">
              <a:off x="931492" y="3965294"/>
              <a:ext cx="1937400" cy="2042400"/>
            </a:xfrm>
            <a:prstGeom prst="straightConnector1">
              <a:avLst/>
            </a:prstGeom>
            <a:noFill/>
            <a:ln w="9525" cap="flat" cmpd="sng">
              <a:solidFill>
                <a:srgbClr val="FFC000"/>
              </a:solidFill>
              <a:prstDash val="solid"/>
              <a:miter lim="800000"/>
              <a:headEnd type="none" w="sm" len="sm"/>
              <a:tailEnd type="none" w="sm" len="sm"/>
            </a:ln>
          </p:spPr>
        </p:cxnSp>
        <p:cxnSp>
          <p:nvCxnSpPr>
            <p:cNvPr id="633" name="Google Shape;633;p12"/>
            <p:cNvCxnSpPr>
              <a:stCxn id="610" idx="0"/>
              <a:endCxn id="599" idx="5"/>
            </p:cNvCxnSpPr>
            <p:nvPr/>
          </p:nvCxnSpPr>
          <p:spPr>
            <a:xfrm rot="10800000">
              <a:off x="2047373" y="5170298"/>
              <a:ext cx="3085800" cy="884400"/>
            </a:xfrm>
            <a:prstGeom prst="straightConnector1">
              <a:avLst/>
            </a:prstGeom>
            <a:noFill/>
            <a:ln w="9525" cap="flat" cmpd="sng">
              <a:solidFill>
                <a:schemeClr val="accent1"/>
              </a:solidFill>
              <a:prstDash val="solid"/>
              <a:miter lim="800000"/>
              <a:headEnd type="none" w="sm" len="sm"/>
              <a:tailEnd type="none" w="sm" len="sm"/>
            </a:ln>
          </p:spPr>
        </p:cxnSp>
      </p:grpSp>
      <p:sp>
        <p:nvSpPr>
          <p:cNvPr id="634" name="Google Shape;634;p12"/>
          <p:cNvSpPr txBox="1"/>
          <p:nvPr/>
        </p:nvSpPr>
        <p:spPr>
          <a:xfrm>
            <a:off x="4484406" y="1281869"/>
            <a:ext cx="3337082"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err="1"/>
              <a:t>코드량이</a:t>
            </a:r>
            <a:r>
              <a:rPr lang="ko-KR" altLang="en-US" sz="1050" dirty="0"/>
              <a:t> 방대함 </a:t>
            </a:r>
            <a:r>
              <a:rPr lang="en-US" altLang="ko-KR" sz="1050" dirty="0"/>
              <a:t>(</a:t>
            </a:r>
            <a:r>
              <a:rPr lang="ko-KR" altLang="en-US" sz="1050" dirty="0" err="1"/>
              <a:t>오류발생시</a:t>
            </a:r>
            <a:r>
              <a:rPr lang="ko-KR" altLang="en-US" sz="1050" dirty="0"/>
              <a:t> 바닷가에서 바늘 찾기</a:t>
            </a:r>
            <a:r>
              <a:rPr lang="en-US" altLang="ko-KR" sz="1050" dirty="0"/>
              <a:t>)</a:t>
            </a:r>
            <a:endParaRPr lang="en-US" sz="1050" dirty="0"/>
          </a:p>
          <a:p>
            <a:pPr>
              <a:buClr>
                <a:srgbClr val="000000"/>
              </a:buClr>
              <a:buSzPts val="1050"/>
            </a:pPr>
            <a:r>
              <a:rPr lang="en-US" sz="1050" dirty="0">
                <a:solidFill>
                  <a:schemeClr val="accent1"/>
                </a:solidFill>
              </a:rPr>
              <a:t>Large code base</a:t>
            </a:r>
            <a:endParaRPr sz="1050" dirty="0">
              <a:solidFill>
                <a:schemeClr val="accent1"/>
              </a:solidFill>
            </a:endParaRPr>
          </a:p>
        </p:txBody>
      </p:sp>
      <p:sp>
        <p:nvSpPr>
          <p:cNvPr id="635" name="Google Shape;635;p12"/>
          <p:cNvSpPr txBox="1"/>
          <p:nvPr/>
        </p:nvSpPr>
        <p:spPr>
          <a:xfrm>
            <a:off x="4472657" y="1788870"/>
            <a:ext cx="3108533" cy="57704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개발환경이 무거움 </a:t>
            </a:r>
            <a:r>
              <a:rPr lang="en-US" altLang="ko-KR" sz="1050" dirty="0"/>
              <a:t>(IDE, WAS </a:t>
            </a:r>
            <a:r>
              <a:rPr lang="ko-KR" altLang="en-US" sz="1050" dirty="0"/>
              <a:t>등</a:t>
            </a:r>
            <a:r>
              <a:rPr lang="en-US" altLang="ko-KR" sz="1050" dirty="0"/>
              <a:t>)</a:t>
            </a:r>
          </a:p>
          <a:p>
            <a:pPr>
              <a:buClr>
                <a:srgbClr val="000000"/>
              </a:buClr>
              <a:buSzPts val="1050"/>
            </a:pPr>
            <a:r>
              <a:rPr lang="en-US" sz="1050" dirty="0">
                <a:solidFill>
                  <a:schemeClr val="accent1"/>
                </a:solidFill>
              </a:rPr>
              <a:t>Overloaded IDE and development environment (Web container, etc.)</a:t>
            </a:r>
            <a:endParaRPr sz="1050" dirty="0">
              <a:solidFill>
                <a:schemeClr val="accent1"/>
              </a:solidFill>
            </a:endParaRPr>
          </a:p>
        </p:txBody>
      </p:sp>
      <p:sp>
        <p:nvSpPr>
          <p:cNvPr id="636" name="Google Shape;636;p12"/>
          <p:cNvSpPr txBox="1"/>
          <p:nvPr/>
        </p:nvSpPr>
        <p:spPr>
          <a:xfrm>
            <a:off x="4475861" y="2363168"/>
            <a:ext cx="3108533" cy="57704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하나의 변경이 나머지의 모든 </a:t>
            </a:r>
            <a:r>
              <a:rPr lang="ko-KR" altLang="en-US" sz="1050" dirty="0" err="1"/>
              <a:t>재배포를</a:t>
            </a:r>
            <a:r>
              <a:rPr lang="ko-KR" altLang="en-US" sz="1050" dirty="0"/>
              <a:t> 유발함</a:t>
            </a:r>
            <a:endParaRPr lang="en-US" sz="1050" dirty="0"/>
          </a:p>
          <a:p>
            <a:pPr>
              <a:buClr>
                <a:srgbClr val="000000"/>
              </a:buClr>
              <a:buSzPts val="1050"/>
            </a:pPr>
            <a:r>
              <a:rPr lang="en-US" sz="1050" dirty="0">
                <a:solidFill>
                  <a:schemeClr val="accent1"/>
                </a:solidFill>
              </a:rPr>
              <a:t>Deployment of any change requires redeploying everything</a:t>
            </a:r>
            <a:endParaRPr sz="1050" dirty="0">
              <a:solidFill>
                <a:schemeClr val="accent1"/>
              </a:solidFill>
            </a:endParaRPr>
          </a:p>
        </p:txBody>
      </p:sp>
      <p:sp>
        <p:nvSpPr>
          <p:cNvPr id="637" name="Google Shape;637;p12"/>
          <p:cNvSpPr txBox="1"/>
          <p:nvPr/>
        </p:nvSpPr>
        <p:spPr>
          <a:xfrm>
            <a:off x="4474793" y="2938940"/>
            <a:ext cx="3108533"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선별적 확장이 용이하지 않음</a:t>
            </a:r>
            <a:endParaRPr lang="en-US" sz="1050" dirty="0"/>
          </a:p>
          <a:p>
            <a:pPr>
              <a:buClr>
                <a:srgbClr val="000000"/>
              </a:buClr>
              <a:buSzPts val="1050"/>
            </a:pPr>
            <a:r>
              <a:rPr lang="en-US" sz="1050" dirty="0">
                <a:solidFill>
                  <a:schemeClr val="accent1"/>
                </a:solidFill>
              </a:rPr>
              <a:t>Only scales in one dimension</a:t>
            </a:r>
            <a:endParaRPr sz="1050" dirty="0">
              <a:solidFill>
                <a:schemeClr val="accent1"/>
              </a:solidFill>
            </a:endParaRPr>
          </a:p>
        </p:txBody>
      </p:sp>
      <p:sp>
        <p:nvSpPr>
          <p:cNvPr id="638" name="Google Shape;638;p12"/>
          <p:cNvSpPr txBox="1"/>
          <p:nvPr/>
        </p:nvSpPr>
        <p:spPr>
          <a:xfrm>
            <a:off x="4473724" y="3360888"/>
            <a:ext cx="3635796"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하나의 기술 스택</a:t>
            </a:r>
            <a:r>
              <a:rPr lang="en-US" altLang="ko-KR" sz="1050" dirty="0"/>
              <a:t> </a:t>
            </a:r>
            <a:r>
              <a:rPr lang="ko-KR" altLang="en-US" sz="1050" dirty="0"/>
              <a:t>만을 선택 가능 </a:t>
            </a:r>
            <a:r>
              <a:rPr lang="en-US" altLang="ko-KR" sz="1050" dirty="0"/>
              <a:t>e.g. Java 1.8 + Oracle</a:t>
            </a:r>
            <a:endParaRPr lang="en-US" sz="1050" dirty="0"/>
          </a:p>
          <a:p>
            <a:pPr>
              <a:buClr>
                <a:srgbClr val="000000"/>
              </a:buClr>
              <a:buSzPts val="1050"/>
            </a:pPr>
            <a:r>
              <a:rPr lang="en-US" sz="1050" dirty="0">
                <a:solidFill>
                  <a:schemeClr val="accent1"/>
                </a:solidFill>
              </a:rPr>
              <a:t>You are committed to the technology stack</a:t>
            </a:r>
            <a:endParaRPr sz="1050" dirty="0">
              <a:solidFill>
                <a:schemeClr val="accent1"/>
              </a:solidFill>
            </a:endParaRPr>
          </a:p>
        </p:txBody>
      </p:sp>
      <p:sp>
        <p:nvSpPr>
          <p:cNvPr id="639" name="Google Shape;639;p12"/>
          <p:cNvSpPr txBox="1"/>
          <p:nvPr/>
        </p:nvSpPr>
        <p:spPr>
          <a:xfrm>
            <a:off x="4472657" y="3923843"/>
            <a:ext cx="3108533"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새로운 개발팀을 추가하는데 어려움이 있음</a:t>
            </a:r>
            <a:endParaRPr lang="en-US" sz="1050" dirty="0"/>
          </a:p>
          <a:p>
            <a:pPr>
              <a:buClr>
                <a:srgbClr val="000000"/>
              </a:buClr>
              <a:buSzPts val="1050"/>
            </a:pPr>
            <a:r>
              <a:rPr lang="en-US" sz="1050" dirty="0">
                <a:solidFill>
                  <a:schemeClr val="accent1"/>
                </a:solidFill>
              </a:rPr>
              <a:t>Becomes an obstacle to scaling development</a:t>
            </a:r>
            <a:endParaRPr sz="1050" dirty="0">
              <a:solidFill>
                <a:schemeClr val="accent1"/>
              </a:solidFill>
            </a:endParaRPr>
          </a:p>
        </p:txBody>
      </p:sp>
      <p:sp>
        <p:nvSpPr>
          <p:cNvPr id="640" name="Google Shape;640;p12"/>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3F3F3F"/>
              </a:buClr>
              <a:buSzPts val="3200"/>
            </a:pPr>
            <a:r>
              <a:rPr lang="ko-KR" altLang="en-US" dirty="0" err="1">
                <a:solidFill>
                  <a:srgbClr val="3F3F3F"/>
                </a:solidFill>
              </a:rPr>
              <a:t>모노리틱</a:t>
            </a:r>
            <a:r>
              <a:rPr lang="ko-KR" altLang="en-US" dirty="0">
                <a:solidFill>
                  <a:srgbClr val="3F3F3F"/>
                </a:solidFill>
              </a:rPr>
              <a:t> 아키텍처의 단점</a:t>
            </a:r>
            <a:r>
              <a:rPr lang="en-US" dirty="0">
                <a:solidFill>
                  <a:srgbClr val="3F3F3F"/>
                </a:solidFill>
              </a:rPr>
              <a:t/>
            </a:r>
            <a:br>
              <a:rPr lang="en-US" dirty="0">
                <a:solidFill>
                  <a:srgbClr val="3F3F3F"/>
                </a:solidFill>
              </a:rPr>
            </a:br>
            <a:r>
              <a:rPr lang="en-US" sz="2400" dirty="0">
                <a:solidFill>
                  <a:schemeClr val="accent1"/>
                </a:solidFill>
              </a:rPr>
              <a:t>Drawbacks of a Monolithic Architecture</a:t>
            </a:r>
            <a:endParaRPr sz="2400" dirty="0">
              <a:solidFill>
                <a:schemeClr val="accent1"/>
              </a:solidFill>
            </a:endParaRPr>
          </a:p>
        </p:txBody>
      </p:sp>
      <p:sp>
        <p:nvSpPr>
          <p:cNvPr id="50" name="Google Shape;595;p12">
            <a:extLst>
              <a:ext uri="{FF2B5EF4-FFF2-40B4-BE49-F238E27FC236}">
                <a16:creationId xmlns:a16="http://schemas.microsoft.com/office/drawing/2014/main" id="{317E4F6D-4E5B-A44C-9B53-DD0C3372CD8A}"/>
              </a:ext>
            </a:extLst>
          </p:cNvPr>
          <p:cNvSpPr txBox="1"/>
          <p:nvPr/>
        </p:nvSpPr>
        <p:spPr>
          <a:xfrm>
            <a:off x="-607480" y="1085847"/>
            <a:ext cx="5362334" cy="253916"/>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Size matters, costs grow as they grow</a:t>
            </a:r>
            <a:endParaRPr sz="1050" dirty="0">
              <a:solidFill>
                <a:srgbClr val="3F3F3F"/>
              </a:solidFill>
            </a:endParaRPr>
          </a:p>
        </p:txBody>
      </p:sp>
    </p:spTree>
    <p:extLst>
      <p:ext uri="{BB962C8B-B14F-4D97-AF65-F5344CB8AC3E}">
        <p14:creationId xmlns:p14="http://schemas.microsoft.com/office/powerpoint/2010/main" val="27165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Effect transition="in" filter="fade">
                                      <p:cBhvr>
                                        <p:cTn id="7" dur="500"/>
                                        <p:tgtEl>
                                          <p:spTgt spid="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gtEl>
                                        <p:attrNameLst>
                                          <p:attrName>style.visibility</p:attrName>
                                        </p:attrNameLst>
                                      </p:cBhvr>
                                      <p:to>
                                        <p:strVal val="visible"/>
                                      </p:to>
                                    </p:set>
                                    <p:animEffect transition="in" filter="fade">
                                      <p:cBhvr>
                                        <p:cTn id="12" dur="500"/>
                                        <p:tgtEl>
                                          <p:spTgt spid="6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6"/>
                                        </p:tgtEl>
                                        <p:attrNameLst>
                                          <p:attrName>style.visibility</p:attrName>
                                        </p:attrNameLst>
                                      </p:cBhvr>
                                      <p:to>
                                        <p:strVal val="visible"/>
                                      </p:to>
                                    </p:set>
                                    <p:animEffect transition="in" filter="fade">
                                      <p:cBhvr>
                                        <p:cTn id="17" dur="500"/>
                                        <p:tgtEl>
                                          <p:spTgt spid="6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7"/>
                                        </p:tgtEl>
                                        <p:attrNameLst>
                                          <p:attrName>style.visibility</p:attrName>
                                        </p:attrNameLst>
                                      </p:cBhvr>
                                      <p:to>
                                        <p:strVal val="visible"/>
                                      </p:to>
                                    </p:set>
                                    <p:animEffect transition="in" filter="fade">
                                      <p:cBhvr>
                                        <p:cTn id="22" dur="500"/>
                                        <p:tgtEl>
                                          <p:spTgt spid="6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8"/>
                                        </p:tgtEl>
                                        <p:attrNameLst>
                                          <p:attrName>style.visibility</p:attrName>
                                        </p:attrNameLst>
                                      </p:cBhvr>
                                      <p:to>
                                        <p:strVal val="visible"/>
                                      </p:to>
                                    </p:set>
                                    <p:animEffect transition="in" filter="fade">
                                      <p:cBhvr>
                                        <p:cTn id="27" dur="500"/>
                                        <p:tgtEl>
                                          <p:spTgt spid="6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9"/>
                                        </p:tgtEl>
                                        <p:attrNameLst>
                                          <p:attrName>style.visibility</p:attrName>
                                        </p:attrNameLst>
                                      </p:cBhvr>
                                      <p:to>
                                        <p:strVal val="visible"/>
                                      </p:to>
                                    </p:set>
                                    <p:animEffect transition="in" filter="fade">
                                      <p:cBhvr>
                                        <p:cTn id="32" dur="5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13"/>
          <p:cNvGrpSpPr/>
          <p:nvPr/>
        </p:nvGrpSpPr>
        <p:grpSpPr>
          <a:xfrm>
            <a:off x="-841621" y="447155"/>
            <a:ext cx="7073070" cy="774034"/>
            <a:chOff x="4503706" y="1678585"/>
            <a:chExt cx="3690103" cy="1032046"/>
          </a:xfrm>
        </p:grpSpPr>
        <p:sp>
          <p:nvSpPr>
            <p:cNvPr id="646" name="Google Shape;646;p13"/>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647" name="Google Shape;647;p13"/>
            <p:cNvSpPr txBox="1"/>
            <p:nvPr/>
          </p:nvSpPr>
          <p:spPr>
            <a:xfrm>
              <a:off x="4701809" y="2372076"/>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a:solidFill>
                    <a:srgbClr val="3F3F3F"/>
                  </a:solidFill>
                </a:rPr>
                <a:t>Service-oriented architecture of loosely coupled elements with bounded contexts</a:t>
              </a:r>
              <a:endParaRPr sz="1050">
                <a:solidFill>
                  <a:srgbClr val="3F3F3F"/>
                </a:solidFill>
              </a:endParaRPr>
            </a:p>
          </p:txBody>
        </p:sp>
      </p:grpSp>
      <p:grpSp>
        <p:nvGrpSpPr>
          <p:cNvPr id="648" name="Google Shape;648;p13"/>
          <p:cNvGrpSpPr/>
          <p:nvPr/>
        </p:nvGrpSpPr>
        <p:grpSpPr>
          <a:xfrm>
            <a:off x="2862842" y="1390829"/>
            <a:ext cx="4883921" cy="3518731"/>
            <a:chOff x="5563312" y="1939895"/>
            <a:chExt cx="6511895" cy="4691641"/>
          </a:xfrm>
        </p:grpSpPr>
        <p:sp>
          <p:nvSpPr>
            <p:cNvPr id="649" name="Google Shape;649;p13"/>
            <p:cNvSpPr/>
            <p:nvPr/>
          </p:nvSpPr>
          <p:spPr>
            <a:xfrm>
              <a:off x="5563312" y="1939895"/>
              <a:ext cx="6511895" cy="4691641"/>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650" name="Google Shape;650;p13"/>
            <p:cNvSpPr/>
            <p:nvPr/>
          </p:nvSpPr>
          <p:spPr>
            <a:xfrm>
              <a:off x="6249232" y="2666287"/>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Customer</a:t>
              </a:r>
              <a:endParaRPr/>
            </a:p>
            <a:p>
              <a:pPr algn="ctr">
                <a:buClr>
                  <a:schemeClr val="dk1"/>
                </a:buClr>
                <a:buSzPts val="900"/>
              </a:pPr>
              <a:r>
                <a:rPr lang="en-US" sz="900">
                  <a:solidFill>
                    <a:schemeClr val="dk1"/>
                  </a:solidFill>
                </a:rPr>
                <a:t>Mgmt</a:t>
              </a:r>
              <a:endParaRPr sz="900">
                <a:solidFill>
                  <a:schemeClr val="dk1"/>
                </a:solidFill>
              </a:endParaRPr>
            </a:p>
          </p:txBody>
        </p:sp>
        <p:sp>
          <p:nvSpPr>
            <p:cNvPr id="651" name="Google Shape;651;p13"/>
            <p:cNvSpPr/>
            <p:nvPr/>
          </p:nvSpPr>
          <p:spPr>
            <a:xfrm>
              <a:off x="8840339" y="2238998"/>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Order</a:t>
              </a:r>
              <a:endParaRPr/>
            </a:p>
            <a:p>
              <a:pPr algn="ctr">
                <a:buClr>
                  <a:schemeClr val="dk1"/>
                </a:buClr>
                <a:buSzPts val="900"/>
              </a:pPr>
              <a:r>
                <a:rPr lang="en-US" sz="900">
                  <a:solidFill>
                    <a:schemeClr val="dk1"/>
                  </a:solidFill>
                </a:rPr>
                <a:t>Capture</a:t>
              </a:r>
              <a:endParaRPr sz="900">
                <a:solidFill>
                  <a:schemeClr val="lt1"/>
                </a:solidFill>
              </a:endParaRPr>
            </a:p>
          </p:txBody>
        </p:sp>
        <p:sp>
          <p:nvSpPr>
            <p:cNvPr id="652" name="Google Shape;652;p13"/>
            <p:cNvSpPr/>
            <p:nvPr/>
          </p:nvSpPr>
          <p:spPr>
            <a:xfrm>
              <a:off x="7793765" y="3656174"/>
              <a:ext cx="1297536" cy="122347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Fulfillment</a:t>
              </a:r>
              <a:endParaRPr sz="900">
                <a:solidFill>
                  <a:schemeClr val="dk1"/>
                </a:solidFill>
              </a:endParaRPr>
            </a:p>
          </p:txBody>
        </p:sp>
        <p:sp>
          <p:nvSpPr>
            <p:cNvPr id="653" name="Google Shape;653;p13"/>
            <p:cNvSpPr/>
            <p:nvPr/>
          </p:nvSpPr>
          <p:spPr>
            <a:xfrm>
              <a:off x="10715834" y="3731662"/>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Payment</a:t>
              </a:r>
              <a:endParaRPr sz="900">
                <a:solidFill>
                  <a:schemeClr val="dk1"/>
                </a:solidFill>
              </a:endParaRPr>
            </a:p>
          </p:txBody>
        </p:sp>
        <p:sp>
          <p:nvSpPr>
            <p:cNvPr id="654" name="Google Shape;654;p13"/>
            <p:cNvSpPr/>
            <p:nvPr/>
          </p:nvSpPr>
          <p:spPr>
            <a:xfrm>
              <a:off x="9360207" y="4973653"/>
              <a:ext cx="1424585" cy="1323174"/>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825"/>
              </a:pPr>
              <a:r>
                <a:rPr lang="en-US" sz="825">
                  <a:solidFill>
                    <a:schemeClr val="dk1"/>
                  </a:solidFill>
                </a:rPr>
                <a:t>Opportunity</a:t>
              </a:r>
              <a:endParaRPr sz="825">
                <a:solidFill>
                  <a:schemeClr val="lt1"/>
                </a:solidFill>
              </a:endParaRPr>
            </a:p>
            <a:p>
              <a:pPr algn="ctr">
                <a:buClr>
                  <a:schemeClr val="dk1"/>
                </a:buClr>
                <a:buSzPts val="900"/>
              </a:pPr>
              <a:r>
                <a:rPr lang="en-US" sz="900">
                  <a:solidFill>
                    <a:schemeClr val="dk1"/>
                  </a:solidFill>
                </a:rPr>
                <a:t>Mgmt</a:t>
              </a:r>
              <a:endParaRPr sz="900">
                <a:solidFill>
                  <a:schemeClr val="dk1"/>
                </a:solidFill>
              </a:endParaRPr>
            </a:p>
          </p:txBody>
        </p:sp>
        <p:sp>
          <p:nvSpPr>
            <p:cNvPr id="655" name="Google Shape;655;p13"/>
            <p:cNvSpPr/>
            <p:nvPr/>
          </p:nvSpPr>
          <p:spPr>
            <a:xfrm>
              <a:off x="6188294" y="4791342"/>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en-US" sz="900">
                  <a:solidFill>
                    <a:schemeClr val="dk1"/>
                  </a:solidFill>
                </a:rPr>
                <a:t>Inventory</a:t>
              </a:r>
              <a:endParaRPr/>
            </a:p>
            <a:p>
              <a:pPr algn="ctr">
                <a:buClr>
                  <a:schemeClr val="dk1"/>
                </a:buClr>
                <a:buSzPts val="900"/>
              </a:pPr>
              <a:r>
                <a:rPr lang="en-US" sz="900">
                  <a:solidFill>
                    <a:schemeClr val="dk1"/>
                  </a:solidFill>
                </a:rPr>
                <a:t>Mgmt</a:t>
              </a:r>
              <a:endParaRPr sz="900">
                <a:solidFill>
                  <a:schemeClr val="lt1"/>
                </a:solidFill>
              </a:endParaRPr>
            </a:p>
          </p:txBody>
        </p:sp>
        <p:cxnSp>
          <p:nvCxnSpPr>
            <p:cNvPr id="656" name="Google Shape;656;p13"/>
            <p:cNvCxnSpPr>
              <a:stCxn id="651" idx="1"/>
              <a:endCxn id="650" idx="7"/>
            </p:cNvCxnSpPr>
            <p:nvPr/>
          </p:nvCxnSpPr>
          <p:spPr>
            <a:xfrm flipH="1">
              <a:off x="7305044" y="2424220"/>
              <a:ext cx="1733700" cy="412800"/>
            </a:xfrm>
            <a:prstGeom prst="straightConnector1">
              <a:avLst/>
            </a:prstGeom>
            <a:noFill/>
            <a:ln w="9525" cap="flat" cmpd="sng">
              <a:solidFill>
                <a:schemeClr val="dk1"/>
              </a:solidFill>
              <a:prstDash val="solid"/>
              <a:miter lim="800000"/>
              <a:headEnd type="none" w="sm" len="sm"/>
              <a:tailEnd type="none" w="sm" len="sm"/>
            </a:ln>
          </p:spPr>
        </p:cxnSp>
        <p:cxnSp>
          <p:nvCxnSpPr>
            <p:cNvPr id="657" name="Google Shape;657;p13"/>
            <p:cNvCxnSpPr>
              <a:stCxn id="652" idx="1"/>
              <a:endCxn id="650" idx="5"/>
            </p:cNvCxnSpPr>
            <p:nvPr/>
          </p:nvCxnSpPr>
          <p:spPr>
            <a:xfrm rot="10800000">
              <a:off x="7304885" y="3662547"/>
              <a:ext cx="678900" cy="172800"/>
            </a:xfrm>
            <a:prstGeom prst="straightConnector1">
              <a:avLst/>
            </a:prstGeom>
            <a:noFill/>
            <a:ln w="9525" cap="flat" cmpd="sng">
              <a:solidFill>
                <a:schemeClr val="dk1"/>
              </a:solidFill>
              <a:prstDash val="solid"/>
              <a:miter lim="800000"/>
              <a:headEnd type="none" w="sm" len="sm"/>
              <a:tailEnd type="none" w="sm" len="sm"/>
            </a:ln>
          </p:spPr>
        </p:cxnSp>
        <p:cxnSp>
          <p:nvCxnSpPr>
            <p:cNvPr id="658" name="Google Shape;658;p13"/>
            <p:cNvCxnSpPr>
              <a:stCxn id="651" idx="3"/>
              <a:endCxn id="652" idx="7"/>
            </p:cNvCxnSpPr>
            <p:nvPr/>
          </p:nvCxnSpPr>
          <p:spPr>
            <a:xfrm flipH="1">
              <a:off x="8901044" y="3318553"/>
              <a:ext cx="137700" cy="516900"/>
            </a:xfrm>
            <a:prstGeom prst="straightConnector1">
              <a:avLst/>
            </a:prstGeom>
            <a:noFill/>
            <a:ln w="9525" cap="flat" cmpd="sng">
              <a:solidFill>
                <a:schemeClr val="dk1"/>
              </a:solidFill>
              <a:prstDash val="solid"/>
              <a:miter lim="800000"/>
              <a:headEnd type="none" w="sm" len="sm"/>
              <a:tailEnd type="none" w="sm" len="sm"/>
            </a:ln>
          </p:spPr>
        </p:cxnSp>
        <p:cxnSp>
          <p:nvCxnSpPr>
            <p:cNvPr id="659" name="Google Shape;659;p13"/>
            <p:cNvCxnSpPr>
              <a:stCxn id="653" idx="2"/>
              <a:endCxn id="652" idx="6"/>
            </p:cNvCxnSpPr>
            <p:nvPr/>
          </p:nvCxnSpPr>
          <p:spPr>
            <a:xfrm rot="10800000">
              <a:off x="9091334" y="4268150"/>
              <a:ext cx="1624500" cy="47100"/>
            </a:xfrm>
            <a:prstGeom prst="straightConnector1">
              <a:avLst/>
            </a:prstGeom>
            <a:noFill/>
            <a:ln w="9525" cap="flat" cmpd="sng">
              <a:solidFill>
                <a:schemeClr val="dk1"/>
              </a:solidFill>
              <a:prstDash val="solid"/>
              <a:miter lim="800000"/>
              <a:headEnd type="none" w="sm" len="sm"/>
              <a:tailEnd type="none" w="sm" len="sm"/>
            </a:ln>
          </p:spPr>
        </p:cxnSp>
        <p:cxnSp>
          <p:nvCxnSpPr>
            <p:cNvPr id="660" name="Google Shape;660;p13"/>
            <p:cNvCxnSpPr>
              <a:stCxn id="654" idx="1"/>
              <a:endCxn id="652" idx="4"/>
            </p:cNvCxnSpPr>
            <p:nvPr/>
          </p:nvCxnSpPr>
          <p:spPr>
            <a:xfrm rot="10800000">
              <a:off x="8442333" y="4879727"/>
              <a:ext cx="1126500" cy="287700"/>
            </a:xfrm>
            <a:prstGeom prst="straightConnector1">
              <a:avLst/>
            </a:prstGeom>
            <a:noFill/>
            <a:ln w="9525" cap="flat" cmpd="sng">
              <a:solidFill>
                <a:schemeClr val="dk1"/>
              </a:solidFill>
              <a:prstDash val="solid"/>
              <a:miter lim="800000"/>
              <a:headEnd type="none" w="sm" len="sm"/>
              <a:tailEnd type="none" w="sm" len="sm"/>
            </a:ln>
          </p:spPr>
        </p:cxnSp>
        <p:cxnSp>
          <p:nvCxnSpPr>
            <p:cNvPr id="661" name="Google Shape;661;p13"/>
            <p:cNvCxnSpPr>
              <a:stCxn id="652" idx="3"/>
              <a:endCxn id="655" idx="7"/>
            </p:cNvCxnSpPr>
            <p:nvPr/>
          </p:nvCxnSpPr>
          <p:spPr>
            <a:xfrm flipH="1">
              <a:off x="7344485" y="4700474"/>
              <a:ext cx="639300" cy="276000"/>
            </a:xfrm>
            <a:prstGeom prst="straightConnector1">
              <a:avLst/>
            </a:prstGeom>
            <a:noFill/>
            <a:ln w="9525" cap="flat" cmpd="sng">
              <a:solidFill>
                <a:schemeClr val="dk1"/>
              </a:solidFill>
              <a:prstDash val="solid"/>
              <a:miter lim="800000"/>
              <a:headEnd type="none" w="sm" len="sm"/>
              <a:tailEnd type="none" w="sm" len="sm"/>
            </a:ln>
          </p:spPr>
        </p:cxnSp>
        <p:cxnSp>
          <p:nvCxnSpPr>
            <p:cNvPr id="662" name="Google Shape;662;p13"/>
            <p:cNvCxnSpPr>
              <a:stCxn id="654" idx="2"/>
              <a:endCxn id="655" idx="6"/>
            </p:cNvCxnSpPr>
            <p:nvPr/>
          </p:nvCxnSpPr>
          <p:spPr>
            <a:xfrm rot="10800000">
              <a:off x="7543107" y="5423740"/>
              <a:ext cx="1817100" cy="211500"/>
            </a:xfrm>
            <a:prstGeom prst="straightConnector1">
              <a:avLst/>
            </a:prstGeom>
            <a:noFill/>
            <a:ln w="9525" cap="flat" cmpd="sng">
              <a:solidFill>
                <a:schemeClr val="dk1"/>
              </a:solidFill>
              <a:prstDash val="solid"/>
              <a:miter lim="800000"/>
              <a:headEnd type="none" w="sm" len="sm"/>
              <a:tailEnd type="none" w="sm" len="sm"/>
            </a:ln>
          </p:spPr>
        </p:cxnSp>
      </p:grpSp>
      <p:grpSp>
        <p:nvGrpSpPr>
          <p:cNvPr id="663" name="Google Shape;663;p13"/>
          <p:cNvGrpSpPr/>
          <p:nvPr/>
        </p:nvGrpSpPr>
        <p:grpSpPr>
          <a:xfrm>
            <a:off x="2860132" y="1381216"/>
            <a:ext cx="4883921" cy="3518731"/>
            <a:chOff x="-84635" y="2012013"/>
            <a:chExt cx="6511895" cy="4691641"/>
          </a:xfrm>
        </p:grpSpPr>
        <p:sp>
          <p:nvSpPr>
            <p:cNvPr id="664" name="Google Shape;664;p13"/>
            <p:cNvSpPr/>
            <p:nvPr/>
          </p:nvSpPr>
          <p:spPr>
            <a:xfrm>
              <a:off x="-84635" y="2012013"/>
              <a:ext cx="6511895" cy="4691641"/>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665" name="Google Shape;665;p13"/>
            <p:cNvSpPr/>
            <p:nvPr/>
          </p:nvSpPr>
          <p:spPr>
            <a:xfrm>
              <a:off x="714435" y="3013296"/>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Customer</a:t>
              </a:r>
              <a:endParaRPr dirty="0"/>
            </a:p>
            <a:p>
              <a:pPr algn="ctr">
                <a:buClr>
                  <a:schemeClr val="dk1"/>
                </a:buClr>
                <a:buSzPts val="900"/>
              </a:pPr>
              <a:r>
                <a:rPr lang="en-US" sz="900" b="1" dirty="0" err="1">
                  <a:solidFill>
                    <a:schemeClr val="dk1"/>
                  </a:solidFill>
                </a:rPr>
                <a:t>Mgmt</a:t>
              </a:r>
              <a:endParaRPr sz="900" b="1" dirty="0">
                <a:solidFill>
                  <a:schemeClr val="dk1"/>
                </a:solidFill>
              </a:endParaRPr>
            </a:p>
          </p:txBody>
        </p:sp>
        <p:sp>
          <p:nvSpPr>
            <p:cNvPr id="666" name="Google Shape;666;p13"/>
            <p:cNvSpPr/>
            <p:nvPr/>
          </p:nvSpPr>
          <p:spPr>
            <a:xfrm>
              <a:off x="3060804" y="2199528"/>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Order</a:t>
              </a:r>
              <a:endParaRPr dirty="0"/>
            </a:p>
            <a:p>
              <a:pPr algn="ctr">
                <a:buClr>
                  <a:schemeClr val="dk1"/>
                </a:buClr>
                <a:buSzPts val="900"/>
              </a:pPr>
              <a:r>
                <a:rPr lang="en-US" sz="900" b="1" dirty="0">
                  <a:solidFill>
                    <a:schemeClr val="dk1"/>
                  </a:solidFill>
                </a:rPr>
                <a:t>Capture</a:t>
              </a:r>
              <a:endParaRPr sz="900" b="1" dirty="0">
                <a:solidFill>
                  <a:schemeClr val="dk1"/>
                </a:solidFill>
              </a:endParaRPr>
            </a:p>
          </p:txBody>
        </p:sp>
        <p:sp>
          <p:nvSpPr>
            <p:cNvPr id="667" name="Google Shape;667;p13"/>
            <p:cNvSpPr/>
            <p:nvPr/>
          </p:nvSpPr>
          <p:spPr>
            <a:xfrm>
              <a:off x="2661452" y="3763901"/>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Fulfillment</a:t>
              </a:r>
              <a:endParaRPr sz="900" b="1" dirty="0">
                <a:solidFill>
                  <a:schemeClr val="dk1"/>
                </a:solidFill>
              </a:endParaRPr>
            </a:p>
          </p:txBody>
        </p:sp>
        <p:sp>
          <p:nvSpPr>
            <p:cNvPr id="668" name="Google Shape;668;p13"/>
            <p:cNvSpPr/>
            <p:nvPr/>
          </p:nvSpPr>
          <p:spPr>
            <a:xfrm>
              <a:off x="1099461" y="5039033"/>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Inventory</a:t>
              </a:r>
              <a:endParaRPr dirty="0"/>
            </a:p>
            <a:p>
              <a:pPr algn="ctr">
                <a:buClr>
                  <a:schemeClr val="dk1"/>
                </a:buClr>
                <a:buSzPts val="900"/>
              </a:pPr>
              <a:r>
                <a:rPr lang="en-US" sz="900" b="1" dirty="0" err="1">
                  <a:solidFill>
                    <a:schemeClr val="dk1"/>
                  </a:solidFill>
                </a:rPr>
                <a:t>Mgmt</a:t>
              </a:r>
              <a:endParaRPr sz="900" b="1" dirty="0">
                <a:solidFill>
                  <a:schemeClr val="dk1"/>
                </a:solidFill>
              </a:endParaRPr>
            </a:p>
          </p:txBody>
        </p:sp>
        <p:sp>
          <p:nvSpPr>
            <p:cNvPr id="669" name="Google Shape;669;p13"/>
            <p:cNvSpPr/>
            <p:nvPr/>
          </p:nvSpPr>
          <p:spPr>
            <a:xfrm>
              <a:off x="4199695" y="5160729"/>
              <a:ext cx="1347349"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Opportunity</a:t>
              </a:r>
              <a:endParaRPr dirty="0"/>
            </a:p>
            <a:p>
              <a:pPr algn="ctr">
                <a:buClr>
                  <a:schemeClr val="dk1"/>
                </a:buClr>
                <a:buSzPts val="900"/>
              </a:pPr>
              <a:r>
                <a:rPr lang="en-US" sz="900" b="1" dirty="0" err="1">
                  <a:solidFill>
                    <a:schemeClr val="dk1"/>
                  </a:solidFill>
                </a:rPr>
                <a:t>Mgmt</a:t>
              </a:r>
              <a:endParaRPr sz="900" b="1" dirty="0">
                <a:solidFill>
                  <a:schemeClr val="dk1"/>
                </a:solidFill>
              </a:endParaRPr>
            </a:p>
          </p:txBody>
        </p:sp>
        <p:sp>
          <p:nvSpPr>
            <p:cNvPr id="670" name="Google Shape;670;p13"/>
            <p:cNvSpPr/>
            <p:nvPr/>
          </p:nvSpPr>
          <p:spPr>
            <a:xfrm>
              <a:off x="4848847" y="3689538"/>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Payment</a:t>
              </a:r>
              <a:endParaRPr sz="900" b="1" dirty="0">
                <a:solidFill>
                  <a:schemeClr val="dk1"/>
                </a:solidFill>
              </a:endParaRPr>
            </a:p>
          </p:txBody>
        </p:sp>
        <p:cxnSp>
          <p:nvCxnSpPr>
            <p:cNvPr id="671" name="Google Shape;671;p13"/>
            <p:cNvCxnSpPr>
              <a:stCxn id="666" idx="3"/>
              <a:endCxn id="665" idx="5"/>
            </p:cNvCxnSpPr>
            <p:nvPr/>
          </p:nvCxnSpPr>
          <p:spPr>
            <a:xfrm flipH="1">
              <a:off x="1665504" y="2723581"/>
              <a:ext cx="1395300" cy="289500"/>
            </a:xfrm>
            <a:prstGeom prst="straightConnector1">
              <a:avLst/>
            </a:prstGeom>
            <a:noFill/>
            <a:ln w="9525" cap="flat" cmpd="sng">
              <a:solidFill>
                <a:schemeClr val="dk1"/>
              </a:solidFill>
              <a:prstDash val="solid"/>
              <a:miter lim="800000"/>
              <a:headEnd type="none" w="sm" len="sm"/>
              <a:tailEnd type="none" w="sm" len="sm"/>
            </a:ln>
          </p:spPr>
        </p:cxnSp>
        <p:cxnSp>
          <p:nvCxnSpPr>
            <p:cNvPr id="672" name="Google Shape;672;p13"/>
            <p:cNvCxnSpPr>
              <a:stCxn id="667" idx="5"/>
              <a:endCxn id="666" idx="2"/>
            </p:cNvCxnSpPr>
            <p:nvPr/>
          </p:nvCxnSpPr>
          <p:spPr>
            <a:xfrm rot="10800000">
              <a:off x="3352630" y="3247601"/>
              <a:ext cx="260100" cy="516300"/>
            </a:xfrm>
            <a:prstGeom prst="straightConnector1">
              <a:avLst/>
            </a:prstGeom>
            <a:noFill/>
            <a:ln w="9525" cap="flat" cmpd="sng">
              <a:solidFill>
                <a:schemeClr val="dk1"/>
              </a:solidFill>
              <a:prstDash val="solid"/>
              <a:miter lim="800000"/>
              <a:headEnd type="none" w="sm" len="sm"/>
              <a:tailEnd type="none" w="sm" len="sm"/>
            </a:ln>
          </p:spPr>
        </p:cxnSp>
        <p:cxnSp>
          <p:nvCxnSpPr>
            <p:cNvPr id="673" name="Google Shape;673;p13"/>
            <p:cNvCxnSpPr>
              <a:stCxn id="667" idx="3"/>
              <a:endCxn id="665" idx="0"/>
            </p:cNvCxnSpPr>
            <p:nvPr/>
          </p:nvCxnSpPr>
          <p:spPr>
            <a:xfrm rot="10800000">
              <a:off x="1957952" y="3537055"/>
              <a:ext cx="703500" cy="750900"/>
            </a:xfrm>
            <a:prstGeom prst="straightConnector1">
              <a:avLst/>
            </a:prstGeom>
            <a:noFill/>
            <a:ln w="9525" cap="flat" cmpd="sng">
              <a:solidFill>
                <a:schemeClr val="dk1"/>
              </a:solidFill>
              <a:prstDash val="solid"/>
              <a:miter lim="800000"/>
              <a:headEnd type="none" w="sm" len="sm"/>
              <a:tailEnd type="none" w="sm" len="sm"/>
            </a:ln>
          </p:spPr>
        </p:cxnSp>
        <p:cxnSp>
          <p:nvCxnSpPr>
            <p:cNvPr id="674" name="Google Shape;674;p13"/>
            <p:cNvCxnSpPr>
              <a:stCxn id="667" idx="2"/>
              <a:endCxn id="668" idx="5"/>
            </p:cNvCxnSpPr>
            <p:nvPr/>
          </p:nvCxnSpPr>
          <p:spPr>
            <a:xfrm flipH="1">
              <a:off x="2050849" y="4812008"/>
              <a:ext cx="902700" cy="227100"/>
            </a:xfrm>
            <a:prstGeom prst="straightConnector1">
              <a:avLst/>
            </a:prstGeom>
            <a:noFill/>
            <a:ln w="9525" cap="flat" cmpd="sng">
              <a:solidFill>
                <a:schemeClr val="dk1"/>
              </a:solidFill>
              <a:prstDash val="solid"/>
              <a:miter lim="800000"/>
              <a:headEnd type="none" w="sm" len="sm"/>
              <a:tailEnd type="none" w="sm" len="sm"/>
            </a:ln>
          </p:spPr>
        </p:cxnSp>
        <p:cxnSp>
          <p:nvCxnSpPr>
            <p:cNvPr id="675" name="Google Shape;675;p13"/>
            <p:cNvCxnSpPr>
              <a:stCxn id="669" idx="4"/>
              <a:endCxn id="667" idx="1"/>
            </p:cNvCxnSpPr>
            <p:nvPr/>
          </p:nvCxnSpPr>
          <p:spPr>
            <a:xfrm rot="10800000">
              <a:off x="3612492" y="4811829"/>
              <a:ext cx="879300" cy="348900"/>
            </a:xfrm>
            <a:prstGeom prst="straightConnector1">
              <a:avLst/>
            </a:prstGeom>
            <a:noFill/>
            <a:ln w="9525" cap="flat" cmpd="sng">
              <a:solidFill>
                <a:schemeClr val="dk1"/>
              </a:solidFill>
              <a:prstDash val="solid"/>
              <a:miter lim="800000"/>
              <a:headEnd type="none" w="sm" len="sm"/>
              <a:tailEnd type="none" w="sm" len="sm"/>
            </a:ln>
          </p:spPr>
        </p:cxnSp>
        <p:cxnSp>
          <p:nvCxnSpPr>
            <p:cNvPr id="676" name="Google Shape;676;p13"/>
            <p:cNvCxnSpPr>
              <a:stCxn id="670" idx="3"/>
              <a:endCxn id="667" idx="0"/>
            </p:cNvCxnSpPr>
            <p:nvPr/>
          </p:nvCxnSpPr>
          <p:spPr>
            <a:xfrm flipH="1">
              <a:off x="3904747" y="4213591"/>
              <a:ext cx="944100" cy="74400"/>
            </a:xfrm>
            <a:prstGeom prst="straightConnector1">
              <a:avLst/>
            </a:prstGeom>
            <a:noFill/>
            <a:ln w="9525" cap="flat" cmpd="sng">
              <a:solidFill>
                <a:schemeClr val="dk1"/>
              </a:solidFill>
              <a:prstDash val="solid"/>
              <a:miter lim="800000"/>
              <a:headEnd type="none" w="sm" len="sm"/>
              <a:tailEnd type="none" w="sm" len="sm"/>
            </a:ln>
          </p:spPr>
        </p:cxnSp>
      </p:grpSp>
      <p:sp>
        <p:nvSpPr>
          <p:cNvPr id="677" name="Google Shape;677;p13"/>
          <p:cNvSpPr txBox="1"/>
          <p:nvPr/>
        </p:nvSpPr>
        <p:spPr>
          <a:xfrm>
            <a:off x="-461707" y="1616432"/>
            <a:ext cx="2433272"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모든 기능을 각각의 배포 스택으로 분리</a:t>
            </a:r>
            <a:endParaRPr lang="en-US" sz="1050" dirty="0">
              <a:solidFill>
                <a:schemeClr val="accent1"/>
              </a:solidFill>
            </a:endParaRPr>
          </a:p>
          <a:p>
            <a:pPr>
              <a:buClr>
                <a:srgbClr val="000000"/>
              </a:buClr>
              <a:buSzPts val="1050"/>
            </a:pPr>
            <a:r>
              <a:rPr lang="en-US" sz="1050" dirty="0">
                <a:solidFill>
                  <a:schemeClr val="accent1"/>
                </a:solidFill>
              </a:rPr>
              <a:t>Break each function into separate deployment stacks</a:t>
            </a:r>
            <a:endParaRPr dirty="0">
              <a:solidFill>
                <a:schemeClr val="accent1"/>
              </a:solidFill>
            </a:endParaRPr>
          </a:p>
        </p:txBody>
      </p:sp>
      <p:sp>
        <p:nvSpPr>
          <p:cNvPr id="678" name="Google Shape;678;p13"/>
          <p:cNvSpPr txBox="1"/>
          <p:nvPr/>
        </p:nvSpPr>
        <p:spPr>
          <a:xfrm>
            <a:off x="-472697" y="2571750"/>
            <a:ext cx="2433272" cy="253916"/>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sz="1050" dirty="0"/>
              <a:t>Separate database</a:t>
            </a:r>
            <a:endParaRPr dirty="0"/>
          </a:p>
        </p:txBody>
      </p:sp>
      <p:sp>
        <p:nvSpPr>
          <p:cNvPr id="679" name="Google Shape;679;p13"/>
          <p:cNvSpPr txBox="1"/>
          <p:nvPr/>
        </p:nvSpPr>
        <p:spPr>
          <a:xfrm>
            <a:off x="-463905" y="2995980"/>
            <a:ext cx="2433272" cy="415498"/>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sz="1050" dirty="0"/>
              <a:t>Separate Servers running any technology</a:t>
            </a:r>
            <a:endParaRPr dirty="0"/>
          </a:p>
        </p:txBody>
      </p:sp>
      <p:sp>
        <p:nvSpPr>
          <p:cNvPr id="680" name="Google Shape;680;p13"/>
          <p:cNvSpPr txBox="1"/>
          <p:nvPr/>
        </p:nvSpPr>
        <p:spPr>
          <a:xfrm>
            <a:off x="-457865" y="3545645"/>
            <a:ext cx="2568374" cy="253916"/>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sz="1050" dirty="0"/>
              <a:t>Local or wide-area network</a:t>
            </a:r>
            <a:endParaRPr dirty="0"/>
          </a:p>
        </p:txBody>
      </p:sp>
      <p:sp>
        <p:nvSpPr>
          <p:cNvPr id="681" name="Google Shape;681;p13"/>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ko-KR" altLang="en-US" dirty="0">
                <a:solidFill>
                  <a:srgbClr val="3F3F3F"/>
                </a:solidFill>
              </a:rPr>
              <a:t>반면</a:t>
            </a:r>
            <a:r>
              <a:rPr lang="en-US" dirty="0">
                <a:solidFill>
                  <a:srgbClr val="3F3F3F"/>
                </a:solidFill>
              </a:rPr>
              <a:t>: A Microservice Architecture</a:t>
            </a:r>
            <a:endParaRPr dirty="0"/>
          </a:p>
        </p:txBody>
      </p:sp>
    </p:spTree>
    <p:extLst>
      <p:ext uri="{BB962C8B-B14F-4D97-AF65-F5344CB8AC3E}">
        <p14:creationId xmlns:p14="http://schemas.microsoft.com/office/powerpoint/2010/main" val="40693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8"/>
                                        </p:tgtEl>
                                        <p:attrNameLst>
                                          <p:attrName>style.visibility</p:attrName>
                                        </p:attrNameLst>
                                      </p:cBhvr>
                                      <p:to>
                                        <p:strVal val="visible"/>
                                      </p:to>
                                    </p:set>
                                    <p:animEffect transition="in" filter="fade">
                                      <p:cBhvr>
                                        <p:cTn id="7" dur="500"/>
                                        <p:tgtEl>
                                          <p:spTgt spid="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3"/>
                                        </p:tgtEl>
                                        <p:attrNameLst>
                                          <p:attrName>style.visibility</p:attrName>
                                        </p:attrNameLst>
                                      </p:cBhvr>
                                      <p:to>
                                        <p:strVal val="visible"/>
                                      </p:to>
                                    </p:set>
                                    <p:animEffect transition="in" filter="fade">
                                      <p:cBhvr>
                                        <p:cTn id="12" dur="2000"/>
                                        <p:tgtEl>
                                          <p:spTgt spid="6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7"/>
                                        </p:tgtEl>
                                        <p:attrNameLst>
                                          <p:attrName>style.visibility</p:attrName>
                                        </p:attrNameLst>
                                      </p:cBhvr>
                                      <p:to>
                                        <p:strVal val="visible"/>
                                      </p:to>
                                    </p:set>
                                    <p:animEffect transition="in" filter="fade">
                                      <p:cBhvr>
                                        <p:cTn id="17" dur="500"/>
                                        <p:tgtEl>
                                          <p:spTgt spid="6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8"/>
                                        </p:tgtEl>
                                        <p:attrNameLst>
                                          <p:attrName>style.visibility</p:attrName>
                                        </p:attrNameLst>
                                      </p:cBhvr>
                                      <p:to>
                                        <p:strVal val="visible"/>
                                      </p:to>
                                    </p:set>
                                    <p:animEffect transition="in" filter="fade">
                                      <p:cBhvr>
                                        <p:cTn id="22" dur="500"/>
                                        <p:tgtEl>
                                          <p:spTgt spid="6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9"/>
                                        </p:tgtEl>
                                        <p:attrNameLst>
                                          <p:attrName>style.visibility</p:attrName>
                                        </p:attrNameLst>
                                      </p:cBhvr>
                                      <p:to>
                                        <p:strVal val="visible"/>
                                      </p:to>
                                    </p:set>
                                    <p:animEffect transition="in" filter="fade">
                                      <p:cBhvr>
                                        <p:cTn id="27" dur="500"/>
                                        <p:tgtEl>
                                          <p:spTgt spid="6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0"/>
                                        </p:tgtEl>
                                        <p:attrNameLst>
                                          <p:attrName>style.visibility</p:attrName>
                                        </p:attrNameLst>
                                      </p:cBhvr>
                                      <p:to>
                                        <p:strVal val="visible"/>
                                      </p:to>
                                    </p:set>
                                    <p:animEffect transition="in" filter="fade">
                                      <p:cBhvr>
                                        <p:cTn id="32" dur="500"/>
                                        <p:tgtEl>
                                          <p:spTgt spid="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순서도: 처리 9">
            <a:extLst>
              <a:ext uri="{FF2B5EF4-FFF2-40B4-BE49-F238E27FC236}">
                <a16:creationId xmlns:a16="http://schemas.microsoft.com/office/drawing/2014/main" id="{B42FAD69-3D75-F5CF-D1AD-CDD2E7A022F1}"/>
              </a:ext>
            </a:extLst>
          </p:cNvPr>
          <p:cNvSpPr/>
          <p:nvPr/>
        </p:nvSpPr>
        <p:spPr>
          <a:xfrm>
            <a:off x="260648" y="1707654"/>
            <a:ext cx="1944216" cy="1728192"/>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1" name="원통형 10">
            <a:extLst>
              <a:ext uri="{FF2B5EF4-FFF2-40B4-BE49-F238E27FC236}">
                <a16:creationId xmlns:a16="http://schemas.microsoft.com/office/drawing/2014/main" id="{D1109D23-27FD-3B43-3D90-C39E56D4D16E}"/>
              </a:ext>
            </a:extLst>
          </p:cNvPr>
          <p:cNvSpPr/>
          <p:nvPr/>
        </p:nvSpPr>
        <p:spPr>
          <a:xfrm>
            <a:off x="584684" y="3988702"/>
            <a:ext cx="1296144" cy="59927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2" name="TextBox 11">
            <a:extLst>
              <a:ext uri="{FF2B5EF4-FFF2-40B4-BE49-F238E27FC236}">
                <a16:creationId xmlns:a16="http://schemas.microsoft.com/office/drawing/2014/main" id="{C6D097B8-9EB7-14F8-C95A-1EAD4C5BBB2C}"/>
              </a:ext>
            </a:extLst>
          </p:cNvPr>
          <p:cNvSpPr txBox="1"/>
          <p:nvPr/>
        </p:nvSpPr>
        <p:spPr>
          <a:xfrm>
            <a:off x="542439" y="3045610"/>
            <a:ext cx="155363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Monolithic</a:t>
            </a:r>
            <a:r>
              <a:rPr lang="ko-KR" altLang="en-US" sz="1000" dirty="0">
                <a:latin typeface="KoPub돋움체 Medium" pitchFamily="50" charset="-127"/>
                <a:ea typeface="KoPub돋움체 Medium" pitchFamily="50" charset="-127"/>
              </a:rPr>
              <a:t> </a:t>
            </a:r>
            <a:r>
              <a:rPr lang="en-US" altLang="ko-KR" sz="1000" dirty="0">
                <a:latin typeface="KoPub돋움체 Medium" pitchFamily="50" charset="-127"/>
                <a:ea typeface="KoPub돋움체 Medium" pitchFamily="50" charset="-127"/>
              </a:rPr>
              <a:t>Application</a:t>
            </a:r>
            <a:endParaRPr lang="ko-KR" altLang="en-US" sz="1000" dirty="0">
              <a:latin typeface="KoPub돋움체 Medium" pitchFamily="50" charset="-127"/>
              <a:ea typeface="KoPub돋움체 Medium" pitchFamily="50" charset="-127"/>
            </a:endParaRPr>
          </a:p>
        </p:txBody>
      </p:sp>
      <p:sp>
        <p:nvSpPr>
          <p:cNvPr id="13" name="화살표: 갈매기형 수장 12">
            <a:extLst>
              <a:ext uri="{FF2B5EF4-FFF2-40B4-BE49-F238E27FC236}">
                <a16:creationId xmlns:a16="http://schemas.microsoft.com/office/drawing/2014/main" id="{6DC74C69-90CD-6514-CC5D-39FDAB924F50}"/>
              </a:ext>
            </a:extLst>
          </p:cNvPr>
          <p:cNvSpPr/>
          <p:nvPr/>
        </p:nvSpPr>
        <p:spPr>
          <a:xfrm rot="16200000">
            <a:off x="440668" y="1887674"/>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5" name="화살표: 갈매기형 수장 14">
            <a:extLst>
              <a:ext uri="{FF2B5EF4-FFF2-40B4-BE49-F238E27FC236}">
                <a16:creationId xmlns:a16="http://schemas.microsoft.com/office/drawing/2014/main" id="{A58B9446-7603-ACBE-2617-5D9AA68F535A}"/>
              </a:ext>
            </a:extLst>
          </p:cNvPr>
          <p:cNvSpPr/>
          <p:nvPr/>
        </p:nvSpPr>
        <p:spPr>
          <a:xfrm rot="16200000">
            <a:off x="1016732" y="1743658"/>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sp>
        <p:nvSpPr>
          <p:cNvPr id="16" name="화살표: 갈매기형 수장 15">
            <a:extLst>
              <a:ext uri="{FF2B5EF4-FFF2-40B4-BE49-F238E27FC236}">
                <a16:creationId xmlns:a16="http://schemas.microsoft.com/office/drawing/2014/main" id="{54F15D00-C2FE-65CD-993C-6B9690EDF5A3}"/>
              </a:ext>
            </a:extLst>
          </p:cNvPr>
          <p:cNvSpPr/>
          <p:nvPr/>
        </p:nvSpPr>
        <p:spPr>
          <a:xfrm rot="16200000">
            <a:off x="1612206" y="1887674"/>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7" name="화살표: 갈매기형 수장 16">
            <a:extLst>
              <a:ext uri="{FF2B5EF4-FFF2-40B4-BE49-F238E27FC236}">
                <a16:creationId xmlns:a16="http://schemas.microsoft.com/office/drawing/2014/main" id="{C612587D-3917-A3B4-6B12-C38B6DDC1A8A}"/>
              </a:ext>
            </a:extLst>
          </p:cNvPr>
          <p:cNvSpPr/>
          <p:nvPr/>
        </p:nvSpPr>
        <p:spPr>
          <a:xfrm rot="16200000">
            <a:off x="427499" y="2643758"/>
            <a:ext cx="360040" cy="432048"/>
          </a:xfrm>
          <a:prstGeom prst="chevron">
            <a:avLst/>
          </a:prstGeom>
          <a:solidFill>
            <a:srgbClr val="FF00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8" name="화살표: 갈매기형 수장 17">
            <a:extLst>
              <a:ext uri="{FF2B5EF4-FFF2-40B4-BE49-F238E27FC236}">
                <a16:creationId xmlns:a16="http://schemas.microsoft.com/office/drawing/2014/main" id="{B0E7308B-B865-83D8-D677-686E3A7E4A91}"/>
              </a:ext>
            </a:extLst>
          </p:cNvPr>
          <p:cNvSpPr/>
          <p:nvPr/>
        </p:nvSpPr>
        <p:spPr>
          <a:xfrm rot="16200000">
            <a:off x="1003563" y="2463738"/>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19" name="화살표: 갈매기형 수장 18">
            <a:extLst>
              <a:ext uri="{FF2B5EF4-FFF2-40B4-BE49-F238E27FC236}">
                <a16:creationId xmlns:a16="http://schemas.microsoft.com/office/drawing/2014/main" id="{A348CA53-3AB2-64B1-9AB3-561BB7834AAF}"/>
              </a:ext>
            </a:extLst>
          </p:cNvPr>
          <p:cNvSpPr/>
          <p:nvPr/>
        </p:nvSpPr>
        <p:spPr>
          <a:xfrm rot="16200000">
            <a:off x="1599037" y="2643758"/>
            <a:ext cx="360040" cy="432048"/>
          </a:xfrm>
          <a:prstGeom prst="chevron">
            <a:avLst/>
          </a:prstGeom>
          <a:solidFill>
            <a:schemeClr val="accent6">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nvGrpSpPr>
          <p:cNvPr id="20" name="그룹 19">
            <a:extLst>
              <a:ext uri="{FF2B5EF4-FFF2-40B4-BE49-F238E27FC236}">
                <a16:creationId xmlns:a16="http://schemas.microsoft.com/office/drawing/2014/main" id="{0460A6F2-44D1-C674-05AE-277A96709263}"/>
              </a:ext>
            </a:extLst>
          </p:cNvPr>
          <p:cNvGrpSpPr/>
          <p:nvPr/>
        </p:nvGrpSpPr>
        <p:grpSpPr>
          <a:xfrm>
            <a:off x="175471" y="195487"/>
            <a:ext cx="5494778"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188640" y="764402"/>
            <a:ext cx="6562204"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cxnSp>
        <p:nvCxnSpPr>
          <p:cNvPr id="24" name="직선 연결선 23">
            <a:extLst>
              <a:ext uri="{FF2B5EF4-FFF2-40B4-BE49-F238E27FC236}">
                <a16:creationId xmlns:a16="http://schemas.microsoft.com/office/drawing/2014/main" id="{E7D79C46-CB88-2FE8-DBCD-82FE9251DFC6}"/>
              </a:ext>
            </a:extLst>
          </p:cNvPr>
          <p:cNvCxnSpPr>
            <a:cxnSpLocks/>
            <a:stCxn id="10" idx="2"/>
            <a:endCxn id="11" idx="1"/>
          </p:cNvCxnSpPr>
          <p:nvPr/>
        </p:nvCxnSpPr>
        <p:spPr>
          <a:xfrm>
            <a:off x="1232756" y="3435846"/>
            <a:ext cx="0" cy="5528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순서도: 처리 29">
            <a:extLst>
              <a:ext uri="{FF2B5EF4-FFF2-40B4-BE49-F238E27FC236}">
                <a16:creationId xmlns:a16="http://schemas.microsoft.com/office/drawing/2014/main" id="{690B7D12-AFED-52A3-2159-9605E162886D}"/>
              </a:ext>
            </a:extLst>
          </p:cNvPr>
          <p:cNvSpPr/>
          <p:nvPr/>
        </p:nvSpPr>
        <p:spPr>
          <a:xfrm>
            <a:off x="2852937"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13CD0E64-F675-08F4-53B5-3DD53B959C9D}"/>
              </a:ext>
            </a:extLst>
          </p:cNvPr>
          <p:cNvSpPr/>
          <p:nvPr/>
        </p:nvSpPr>
        <p:spPr>
          <a:xfrm>
            <a:off x="3012466"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2" name="TextBox 31">
            <a:extLst>
              <a:ext uri="{FF2B5EF4-FFF2-40B4-BE49-F238E27FC236}">
                <a16:creationId xmlns:a16="http://schemas.microsoft.com/office/drawing/2014/main" id="{13A9E09B-B8EA-77F1-50CF-FF056AE028CD}"/>
              </a:ext>
            </a:extLst>
          </p:cNvPr>
          <p:cNvSpPr txBox="1"/>
          <p:nvPr/>
        </p:nvSpPr>
        <p:spPr>
          <a:xfrm>
            <a:off x="2988047"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3" name="화살표: 갈매기형 수장 32">
            <a:extLst>
              <a:ext uri="{FF2B5EF4-FFF2-40B4-BE49-F238E27FC236}">
                <a16:creationId xmlns:a16="http://schemas.microsoft.com/office/drawing/2014/main" id="{CA3F9EEC-E131-0A04-EAD1-603CF7756AE3}"/>
              </a:ext>
            </a:extLst>
          </p:cNvPr>
          <p:cNvSpPr/>
          <p:nvPr/>
        </p:nvSpPr>
        <p:spPr>
          <a:xfrm rot="16200000">
            <a:off x="3043202"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39" name="직선 연결선 38">
            <a:extLst>
              <a:ext uri="{FF2B5EF4-FFF2-40B4-BE49-F238E27FC236}">
                <a16:creationId xmlns:a16="http://schemas.microsoft.com/office/drawing/2014/main" id="{BD240ACB-17C2-A243-A8D9-B19EF919D722}"/>
              </a:ext>
            </a:extLst>
          </p:cNvPr>
          <p:cNvCxnSpPr>
            <a:cxnSpLocks/>
            <a:stCxn id="30" idx="2"/>
            <a:endCxn id="31" idx="1"/>
          </p:cNvCxnSpPr>
          <p:nvPr/>
        </p:nvCxnSpPr>
        <p:spPr>
          <a:xfrm flipH="1">
            <a:off x="3220734"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순서도: 처리 42">
            <a:extLst>
              <a:ext uri="{FF2B5EF4-FFF2-40B4-BE49-F238E27FC236}">
                <a16:creationId xmlns:a16="http://schemas.microsoft.com/office/drawing/2014/main" id="{68B7F220-3B05-3C4F-9BE6-B5841E8C6CFE}"/>
              </a:ext>
            </a:extLst>
          </p:cNvPr>
          <p:cNvSpPr/>
          <p:nvPr/>
        </p:nvSpPr>
        <p:spPr>
          <a:xfrm>
            <a:off x="4452626"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4" name="원통형 43">
            <a:extLst>
              <a:ext uri="{FF2B5EF4-FFF2-40B4-BE49-F238E27FC236}">
                <a16:creationId xmlns:a16="http://schemas.microsoft.com/office/drawing/2014/main" id="{A6E84252-60D5-C0E5-53BA-D13244C4FD65}"/>
              </a:ext>
            </a:extLst>
          </p:cNvPr>
          <p:cNvSpPr/>
          <p:nvPr/>
        </p:nvSpPr>
        <p:spPr>
          <a:xfrm>
            <a:off x="4612155"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5" name="TextBox 44">
            <a:extLst>
              <a:ext uri="{FF2B5EF4-FFF2-40B4-BE49-F238E27FC236}">
                <a16:creationId xmlns:a16="http://schemas.microsoft.com/office/drawing/2014/main" id="{06F0CB7F-4157-731E-BF89-62BEC7D28F33}"/>
              </a:ext>
            </a:extLst>
          </p:cNvPr>
          <p:cNvSpPr txBox="1"/>
          <p:nvPr/>
        </p:nvSpPr>
        <p:spPr>
          <a:xfrm>
            <a:off x="4587736"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6" name="화살표: 갈매기형 수장 45">
            <a:extLst>
              <a:ext uri="{FF2B5EF4-FFF2-40B4-BE49-F238E27FC236}">
                <a16:creationId xmlns:a16="http://schemas.microsoft.com/office/drawing/2014/main" id="{370055AE-F93A-DEA0-B539-74F0DEAE17D6}"/>
              </a:ext>
            </a:extLst>
          </p:cNvPr>
          <p:cNvSpPr/>
          <p:nvPr/>
        </p:nvSpPr>
        <p:spPr>
          <a:xfrm rot="16200000">
            <a:off x="4642891"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cxnSp>
        <p:nvCxnSpPr>
          <p:cNvPr id="47" name="직선 연결선 46">
            <a:extLst>
              <a:ext uri="{FF2B5EF4-FFF2-40B4-BE49-F238E27FC236}">
                <a16:creationId xmlns:a16="http://schemas.microsoft.com/office/drawing/2014/main" id="{5908C767-3F2E-34DB-91D4-92BD21FE1372}"/>
              </a:ext>
            </a:extLst>
          </p:cNvPr>
          <p:cNvCxnSpPr>
            <a:cxnSpLocks/>
            <a:stCxn id="43" idx="2"/>
            <a:endCxn id="44" idx="1"/>
          </p:cNvCxnSpPr>
          <p:nvPr/>
        </p:nvCxnSpPr>
        <p:spPr>
          <a:xfrm flipH="1">
            <a:off x="4820423"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순서도: 처리 47">
            <a:extLst>
              <a:ext uri="{FF2B5EF4-FFF2-40B4-BE49-F238E27FC236}">
                <a16:creationId xmlns:a16="http://schemas.microsoft.com/office/drawing/2014/main" id="{55E949EE-6B34-8ABE-5C5B-DD7487C2C485}"/>
              </a:ext>
            </a:extLst>
          </p:cNvPr>
          <p:cNvSpPr/>
          <p:nvPr/>
        </p:nvSpPr>
        <p:spPr>
          <a:xfrm>
            <a:off x="6087056"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9" name="원통형 48">
            <a:extLst>
              <a:ext uri="{FF2B5EF4-FFF2-40B4-BE49-F238E27FC236}">
                <a16:creationId xmlns:a16="http://schemas.microsoft.com/office/drawing/2014/main" id="{3E7D2F15-A651-83CC-D394-D94DB01D3422}"/>
              </a:ext>
            </a:extLst>
          </p:cNvPr>
          <p:cNvSpPr/>
          <p:nvPr/>
        </p:nvSpPr>
        <p:spPr>
          <a:xfrm>
            <a:off x="6246585"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0AB1ED32-BA97-51CC-E0F3-50CB5B10FDE4}"/>
              </a:ext>
            </a:extLst>
          </p:cNvPr>
          <p:cNvSpPr txBox="1"/>
          <p:nvPr/>
        </p:nvSpPr>
        <p:spPr>
          <a:xfrm>
            <a:off x="6222166"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50">
            <a:extLst>
              <a:ext uri="{FF2B5EF4-FFF2-40B4-BE49-F238E27FC236}">
                <a16:creationId xmlns:a16="http://schemas.microsoft.com/office/drawing/2014/main" id="{C035C915-4885-AABB-0833-85EB0D7A7AF0}"/>
              </a:ext>
            </a:extLst>
          </p:cNvPr>
          <p:cNvSpPr/>
          <p:nvPr/>
        </p:nvSpPr>
        <p:spPr>
          <a:xfrm rot="16200000">
            <a:off x="6277321"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52" name="직선 연결선 51">
            <a:extLst>
              <a:ext uri="{FF2B5EF4-FFF2-40B4-BE49-F238E27FC236}">
                <a16:creationId xmlns:a16="http://schemas.microsoft.com/office/drawing/2014/main" id="{44814B3E-E217-215C-6D0F-6851795A856C}"/>
              </a:ext>
            </a:extLst>
          </p:cNvPr>
          <p:cNvCxnSpPr>
            <a:cxnSpLocks/>
            <a:stCxn id="48" idx="2"/>
            <a:endCxn id="49" idx="1"/>
          </p:cNvCxnSpPr>
          <p:nvPr/>
        </p:nvCxnSpPr>
        <p:spPr>
          <a:xfrm flipH="1">
            <a:off x="6454853"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순서도: 처리 52">
            <a:extLst>
              <a:ext uri="{FF2B5EF4-FFF2-40B4-BE49-F238E27FC236}">
                <a16:creationId xmlns:a16="http://schemas.microsoft.com/office/drawing/2014/main" id="{C5F8238C-30EC-D79F-6B04-218485FBADF0}"/>
              </a:ext>
            </a:extLst>
          </p:cNvPr>
          <p:cNvSpPr/>
          <p:nvPr/>
        </p:nvSpPr>
        <p:spPr>
          <a:xfrm>
            <a:off x="2852937"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4" name="원통형 53">
            <a:extLst>
              <a:ext uri="{FF2B5EF4-FFF2-40B4-BE49-F238E27FC236}">
                <a16:creationId xmlns:a16="http://schemas.microsoft.com/office/drawing/2014/main" id="{61822DB1-C407-B96A-7370-98846B0AA701}"/>
              </a:ext>
            </a:extLst>
          </p:cNvPr>
          <p:cNvSpPr/>
          <p:nvPr/>
        </p:nvSpPr>
        <p:spPr>
          <a:xfrm>
            <a:off x="3012466"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5" name="TextBox 54">
            <a:extLst>
              <a:ext uri="{FF2B5EF4-FFF2-40B4-BE49-F238E27FC236}">
                <a16:creationId xmlns:a16="http://schemas.microsoft.com/office/drawing/2014/main" id="{62BFE4A0-2D73-7015-0CDE-7D08893693F1}"/>
              </a:ext>
            </a:extLst>
          </p:cNvPr>
          <p:cNvSpPr txBox="1"/>
          <p:nvPr/>
        </p:nvSpPr>
        <p:spPr>
          <a:xfrm>
            <a:off x="2988047" y="3656837"/>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6" name="화살표: 갈매기형 수장 55">
            <a:extLst>
              <a:ext uri="{FF2B5EF4-FFF2-40B4-BE49-F238E27FC236}">
                <a16:creationId xmlns:a16="http://schemas.microsoft.com/office/drawing/2014/main" id="{A936512D-F71E-9270-9E90-568B22567ED2}"/>
              </a:ext>
            </a:extLst>
          </p:cNvPr>
          <p:cNvSpPr/>
          <p:nvPr/>
        </p:nvSpPr>
        <p:spPr>
          <a:xfrm rot="16200000">
            <a:off x="3043202" y="3227164"/>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57" name="직선 연결선 56">
            <a:extLst>
              <a:ext uri="{FF2B5EF4-FFF2-40B4-BE49-F238E27FC236}">
                <a16:creationId xmlns:a16="http://schemas.microsoft.com/office/drawing/2014/main" id="{77A73A6E-F7D3-880B-B946-70983DBECB6F}"/>
              </a:ext>
            </a:extLst>
          </p:cNvPr>
          <p:cNvCxnSpPr>
            <a:cxnSpLocks/>
          </p:cNvCxnSpPr>
          <p:nvPr/>
        </p:nvCxnSpPr>
        <p:spPr>
          <a:xfrm flipH="1">
            <a:off x="3168675"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BED2006D-3854-1D33-D95A-B20EDD9E3446}"/>
              </a:ext>
            </a:extLst>
          </p:cNvPr>
          <p:cNvSpPr/>
          <p:nvPr/>
        </p:nvSpPr>
        <p:spPr>
          <a:xfrm>
            <a:off x="4452626"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9" name="원통형 58">
            <a:extLst>
              <a:ext uri="{FF2B5EF4-FFF2-40B4-BE49-F238E27FC236}">
                <a16:creationId xmlns:a16="http://schemas.microsoft.com/office/drawing/2014/main" id="{7A59E8FA-EE27-F139-9C6B-35BF347A1C9E}"/>
              </a:ext>
            </a:extLst>
          </p:cNvPr>
          <p:cNvSpPr/>
          <p:nvPr/>
        </p:nvSpPr>
        <p:spPr>
          <a:xfrm>
            <a:off x="4612155"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0" name="TextBox 59">
            <a:extLst>
              <a:ext uri="{FF2B5EF4-FFF2-40B4-BE49-F238E27FC236}">
                <a16:creationId xmlns:a16="http://schemas.microsoft.com/office/drawing/2014/main" id="{2DA5CF6B-FA14-AA6E-7BD2-2EAE38D84FE9}"/>
              </a:ext>
            </a:extLst>
          </p:cNvPr>
          <p:cNvSpPr txBox="1"/>
          <p:nvPr/>
        </p:nvSpPr>
        <p:spPr>
          <a:xfrm>
            <a:off x="4587736" y="3656837"/>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1" name="화살표: 갈매기형 수장 60">
            <a:extLst>
              <a:ext uri="{FF2B5EF4-FFF2-40B4-BE49-F238E27FC236}">
                <a16:creationId xmlns:a16="http://schemas.microsoft.com/office/drawing/2014/main" id="{1C0B715E-E61A-0F99-2611-3AB03562A442}"/>
              </a:ext>
            </a:extLst>
          </p:cNvPr>
          <p:cNvSpPr/>
          <p:nvPr/>
        </p:nvSpPr>
        <p:spPr>
          <a:xfrm rot="16200000">
            <a:off x="4642891" y="3227164"/>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2" name="직선 연결선 61">
            <a:extLst>
              <a:ext uri="{FF2B5EF4-FFF2-40B4-BE49-F238E27FC236}">
                <a16:creationId xmlns:a16="http://schemas.microsoft.com/office/drawing/2014/main" id="{2C310AC3-73D5-3919-2F82-52BC75B35868}"/>
              </a:ext>
            </a:extLst>
          </p:cNvPr>
          <p:cNvCxnSpPr>
            <a:cxnSpLocks/>
            <a:stCxn id="58" idx="2"/>
            <a:endCxn id="59" idx="1"/>
          </p:cNvCxnSpPr>
          <p:nvPr/>
        </p:nvCxnSpPr>
        <p:spPr>
          <a:xfrm flipH="1">
            <a:off x="4820423"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순서도: 처리 62">
            <a:extLst>
              <a:ext uri="{FF2B5EF4-FFF2-40B4-BE49-F238E27FC236}">
                <a16:creationId xmlns:a16="http://schemas.microsoft.com/office/drawing/2014/main" id="{29D18043-B5F8-C8E7-DE4A-A15725288E4F}"/>
              </a:ext>
            </a:extLst>
          </p:cNvPr>
          <p:cNvSpPr/>
          <p:nvPr/>
        </p:nvSpPr>
        <p:spPr>
          <a:xfrm>
            <a:off x="6087056"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4" name="원통형 63">
            <a:extLst>
              <a:ext uri="{FF2B5EF4-FFF2-40B4-BE49-F238E27FC236}">
                <a16:creationId xmlns:a16="http://schemas.microsoft.com/office/drawing/2014/main" id="{DA22BA97-E7C7-AE40-3512-AF4A4B699F66}"/>
              </a:ext>
            </a:extLst>
          </p:cNvPr>
          <p:cNvSpPr/>
          <p:nvPr/>
        </p:nvSpPr>
        <p:spPr>
          <a:xfrm>
            <a:off x="6246585"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5" name="TextBox 64">
            <a:extLst>
              <a:ext uri="{FF2B5EF4-FFF2-40B4-BE49-F238E27FC236}">
                <a16:creationId xmlns:a16="http://schemas.microsoft.com/office/drawing/2014/main" id="{978C7B98-DDBC-8901-54FB-B83E37721AF5}"/>
              </a:ext>
            </a:extLst>
          </p:cNvPr>
          <p:cNvSpPr txBox="1"/>
          <p:nvPr/>
        </p:nvSpPr>
        <p:spPr>
          <a:xfrm>
            <a:off x="6222166" y="3656837"/>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6" name="화살표: 갈매기형 수장 65">
            <a:extLst>
              <a:ext uri="{FF2B5EF4-FFF2-40B4-BE49-F238E27FC236}">
                <a16:creationId xmlns:a16="http://schemas.microsoft.com/office/drawing/2014/main" id="{DBBBB719-F765-134D-398B-F13AE6944726}"/>
              </a:ext>
            </a:extLst>
          </p:cNvPr>
          <p:cNvSpPr/>
          <p:nvPr/>
        </p:nvSpPr>
        <p:spPr>
          <a:xfrm rot="16200000">
            <a:off x="6277321" y="3227164"/>
            <a:ext cx="360040" cy="432048"/>
          </a:xfrm>
          <a:prstGeom prst="chevron">
            <a:avLst/>
          </a:prstGeom>
          <a:solidFill>
            <a:schemeClr val="accent6">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7" name="직선 연결선 66">
            <a:extLst>
              <a:ext uri="{FF2B5EF4-FFF2-40B4-BE49-F238E27FC236}">
                <a16:creationId xmlns:a16="http://schemas.microsoft.com/office/drawing/2014/main" id="{1C925E16-EC2F-B6E5-8675-DAB146760B87}"/>
              </a:ext>
            </a:extLst>
          </p:cNvPr>
          <p:cNvCxnSpPr>
            <a:cxnSpLocks/>
            <a:stCxn id="63" idx="2"/>
            <a:endCxn id="64" idx="1"/>
          </p:cNvCxnSpPr>
          <p:nvPr/>
        </p:nvCxnSpPr>
        <p:spPr>
          <a:xfrm flipH="1">
            <a:off x="6454853"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순서도: 처리 74">
            <a:extLst>
              <a:ext uri="{FF2B5EF4-FFF2-40B4-BE49-F238E27FC236}">
                <a16:creationId xmlns:a16="http://schemas.microsoft.com/office/drawing/2014/main" id="{B433BF35-11E2-4AF0-1EC0-8CF0DA413F74}"/>
              </a:ext>
            </a:extLst>
          </p:cNvPr>
          <p:cNvSpPr/>
          <p:nvPr/>
        </p:nvSpPr>
        <p:spPr>
          <a:xfrm>
            <a:off x="6034677" y="160201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76" name="TextBox 75">
            <a:extLst>
              <a:ext uri="{FF2B5EF4-FFF2-40B4-BE49-F238E27FC236}">
                <a16:creationId xmlns:a16="http://schemas.microsoft.com/office/drawing/2014/main" id="{C8797DC5-E70A-9588-FCA9-DE06F8B94908}"/>
              </a:ext>
            </a:extLst>
          </p:cNvPr>
          <p:cNvSpPr txBox="1"/>
          <p:nvPr/>
        </p:nvSpPr>
        <p:spPr>
          <a:xfrm>
            <a:off x="6169788" y="2034067"/>
            <a:ext cx="56938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로그인</a:t>
            </a:r>
          </a:p>
        </p:txBody>
      </p:sp>
      <p:sp>
        <p:nvSpPr>
          <p:cNvPr id="77" name="화살표: 갈매기형 수장 76">
            <a:extLst>
              <a:ext uri="{FF2B5EF4-FFF2-40B4-BE49-F238E27FC236}">
                <a16:creationId xmlns:a16="http://schemas.microsoft.com/office/drawing/2014/main" id="{E7D47E8F-4658-D558-73A0-9A3861947448}"/>
              </a:ext>
            </a:extLst>
          </p:cNvPr>
          <p:cNvSpPr/>
          <p:nvPr/>
        </p:nvSpPr>
        <p:spPr>
          <a:xfrm rot="16200000">
            <a:off x="6224942" y="1604394"/>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0" name="순서도: 처리 79">
            <a:extLst>
              <a:ext uri="{FF2B5EF4-FFF2-40B4-BE49-F238E27FC236}">
                <a16:creationId xmlns:a16="http://schemas.microsoft.com/office/drawing/2014/main" id="{AF53AD88-393F-03D1-97F0-D25828774EBA}"/>
              </a:ext>
            </a:extLst>
          </p:cNvPr>
          <p:cNvSpPr/>
          <p:nvPr/>
        </p:nvSpPr>
        <p:spPr>
          <a:xfrm>
            <a:off x="2953307" y="3243979"/>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1" name="TextBox 80">
            <a:extLst>
              <a:ext uri="{FF2B5EF4-FFF2-40B4-BE49-F238E27FC236}">
                <a16:creationId xmlns:a16="http://schemas.microsoft.com/office/drawing/2014/main" id="{CBE685CE-3A67-2CE2-17E6-0FF65E672A5D}"/>
              </a:ext>
            </a:extLst>
          </p:cNvPr>
          <p:cNvSpPr txBox="1"/>
          <p:nvPr/>
        </p:nvSpPr>
        <p:spPr>
          <a:xfrm>
            <a:off x="3088417" y="3676028"/>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82" name="화살표: 갈매기형 수장 81">
            <a:extLst>
              <a:ext uri="{FF2B5EF4-FFF2-40B4-BE49-F238E27FC236}">
                <a16:creationId xmlns:a16="http://schemas.microsoft.com/office/drawing/2014/main" id="{8E439598-2613-FD15-9102-042F5F6466C9}"/>
              </a:ext>
            </a:extLst>
          </p:cNvPr>
          <p:cNvSpPr/>
          <p:nvPr/>
        </p:nvSpPr>
        <p:spPr>
          <a:xfrm rot="16200000">
            <a:off x="3143572" y="3246355"/>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3" name="순서도: 처리 82">
            <a:extLst>
              <a:ext uri="{FF2B5EF4-FFF2-40B4-BE49-F238E27FC236}">
                <a16:creationId xmlns:a16="http://schemas.microsoft.com/office/drawing/2014/main" id="{D453F909-52FD-1B2E-3FA8-3351DF26B2F1}"/>
              </a:ext>
            </a:extLst>
          </p:cNvPr>
          <p:cNvSpPr/>
          <p:nvPr/>
        </p:nvSpPr>
        <p:spPr>
          <a:xfrm>
            <a:off x="3068961" y="329178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4" name="TextBox 83">
            <a:extLst>
              <a:ext uri="{FF2B5EF4-FFF2-40B4-BE49-F238E27FC236}">
                <a16:creationId xmlns:a16="http://schemas.microsoft.com/office/drawing/2014/main" id="{4C1A98D0-7925-9CDB-8401-A5C04FD0DE5B}"/>
              </a:ext>
            </a:extLst>
          </p:cNvPr>
          <p:cNvSpPr txBox="1"/>
          <p:nvPr/>
        </p:nvSpPr>
        <p:spPr>
          <a:xfrm>
            <a:off x="3204072" y="3723835"/>
            <a:ext cx="56938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공모주</a:t>
            </a:r>
          </a:p>
        </p:txBody>
      </p:sp>
      <p:sp>
        <p:nvSpPr>
          <p:cNvPr id="85" name="화살표: 갈매기형 수장 84">
            <a:extLst>
              <a:ext uri="{FF2B5EF4-FFF2-40B4-BE49-F238E27FC236}">
                <a16:creationId xmlns:a16="http://schemas.microsoft.com/office/drawing/2014/main" id="{07F7FC4A-95C2-7D98-33BD-35671BE9E203}"/>
              </a:ext>
            </a:extLst>
          </p:cNvPr>
          <p:cNvSpPr/>
          <p:nvPr/>
        </p:nvSpPr>
        <p:spPr>
          <a:xfrm rot="16200000">
            <a:off x="3259226" y="3294162"/>
            <a:ext cx="360040" cy="432048"/>
          </a:xfrm>
          <a:prstGeom prst="chevron">
            <a:avLst/>
          </a:prstGeom>
          <a:solidFill>
            <a:srgbClr val="FF00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292955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p14"/>
          <p:cNvGrpSpPr/>
          <p:nvPr/>
        </p:nvGrpSpPr>
        <p:grpSpPr>
          <a:xfrm>
            <a:off x="-841621" y="447154"/>
            <a:ext cx="7080026" cy="753110"/>
            <a:chOff x="4503706" y="1678585"/>
            <a:chExt cx="3693731" cy="1004148"/>
          </a:xfrm>
        </p:grpSpPr>
        <p:sp>
          <p:nvSpPr>
            <p:cNvPr id="687" name="Google Shape;687;p14"/>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688" name="Google Shape;688;p14"/>
            <p:cNvSpPr txBox="1"/>
            <p:nvPr/>
          </p:nvSpPr>
          <p:spPr>
            <a:xfrm>
              <a:off x="4705437" y="2344178"/>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a:solidFill>
                    <a:srgbClr val="3F3F3F"/>
                  </a:solidFill>
                </a:rPr>
                <a:t>Isolation is the name of the game</a:t>
              </a:r>
              <a:endParaRPr sz="1050">
                <a:solidFill>
                  <a:srgbClr val="3F3F3F"/>
                </a:solidFill>
              </a:endParaRPr>
            </a:p>
          </p:txBody>
        </p:sp>
      </p:grpSp>
      <p:sp>
        <p:nvSpPr>
          <p:cNvPr id="689" name="Google Shape;689;p14"/>
          <p:cNvSpPr txBox="1"/>
          <p:nvPr/>
        </p:nvSpPr>
        <p:spPr>
          <a:xfrm>
            <a:off x="-458364" y="1536457"/>
            <a:ext cx="2433272" cy="253875"/>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Service-oriented architecture</a:t>
            </a:r>
            <a:endParaRPr dirty="0"/>
          </a:p>
        </p:txBody>
      </p:sp>
      <p:sp>
        <p:nvSpPr>
          <p:cNvPr id="690" name="Google Shape;690;p14"/>
          <p:cNvSpPr txBox="1"/>
          <p:nvPr/>
        </p:nvSpPr>
        <p:spPr>
          <a:xfrm>
            <a:off x="-366804" y="2258658"/>
            <a:ext cx="2433272" cy="415498"/>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sz="1050"/>
              <a:t>Interaction only through HTTP/REST</a:t>
            </a:r>
            <a:endParaRPr/>
          </a:p>
        </p:txBody>
      </p:sp>
      <p:grpSp>
        <p:nvGrpSpPr>
          <p:cNvPr id="691" name="Google Shape;691;p14"/>
          <p:cNvGrpSpPr/>
          <p:nvPr/>
        </p:nvGrpSpPr>
        <p:grpSpPr>
          <a:xfrm>
            <a:off x="4164461" y="1942401"/>
            <a:ext cx="932531" cy="909758"/>
            <a:chOff x="6162214" y="2871879"/>
            <a:chExt cx="1243375" cy="1213011"/>
          </a:xfrm>
        </p:grpSpPr>
        <p:sp>
          <p:nvSpPr>
            <p:cNvPr id="692" name="Google Shape;692;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Order</a:t>
              </a:r>
              <a:endParaRPr/>
            </a:p>
            <a:p>
              <a:pPr algn="ctr">
                <a:buClr>
                  <a:schemeClr val="dk1"/>
                </a:buClr>
                <a:buSzPts val="900"/>
              </a:pPr>
              <a:r>
                <a:rPr lang="en-US" sz="900" b="1">
                  <a:solidFill>
                    <a:schemeClr val="dk1"/>
                  </a:solidFill>
                </a:rPr>
                <a:t>Capture</a:t>
              </a:r>
              <a:endParaRPr sz="900" b="1">
                <a:solidFill>
                  <a:schemeClr val="dk1"/>
                </a:solidFill>
              </a:endParaRPr>
            </a:p>
          </p:txBody>
        </p:sp>
        <p:sp>
          <p:nvSpPr>
            <p:cNvPr id="693" name="Google Shape;693;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694" name="Google Shape;694;p14"/>
          <p:cNvSpPr/>
          <p:nvPr/>
        </p:nvSpPr>
        <p:spPr>
          <a:xfrm>
            <a:off x="3080761" y="1269050"/>
            <a:ext cx="3909701" cy="314058"/>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050"/>
            </a:pPr>
            <a:r>
              <a:rPr lang="en-US" sz="1050">
                <a:solidFill>
                  <a:schemeClr val="lt1"/>
                </a:solidFill>
              </a:rPr>
              <a:t>Browsers / Mobile Apps</a:t>
            </a:r>
            <a:endParaRPr sz="1050">
              <a:solidFill>
                <a:schemeClr val="lt1"/>
              </a:solidFill>
            </a:endParaRPr>
          </a:p>
        </p:txBody>
      </p:sp>
      <p:grpSp>
        <p:nvGrpSpPr>
          <p:cNvPr id="695" name="Google Shape;695;p14"/>
          <p:cNvGrpSpPr/>
          <p:nvPr/>
        </p:nvGrpSpPr>
        <p:grpSpPr>
          <a:xfrm>
            <a:off x="5791367" y="1941333"/>
            <a:ext cx="932531" cy="909758"/>
            <a:chOff x="6162214" y="2871879"/>
            <a:chExt cx="1243375" cy="1213011"/>
          </a:xfrm>
        </p:grpSpPr>
        <p:sp>
          <p:nvSpPr>
            <p:cNvPr id="696" name="Google Shape;696;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Payment</a:t>
              </a:r>
              <a:endParaRPr sz="900" b="1">
                <a:solidFill>
                  <a:schemeClr val="dk1"/>
                </a:solidFill>
              </a:endParaRPr>
            </a:p>
          </p:txBody>
        </p:sp>
        <p:sp>
          <p:nvSpPr>
            <p:cNvPr id="697" name="Google Shape;697;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698" name="Google Shape;698;p14"/>
          <p:cNvGrpSpPr/>
          <p:nvPr/>
        </p:nvGrpSpPr>
        <p:grpSpPr>
          <a:xfrm>
            <a:off x="5772139" y="3229612"/>
            <a:ext cx="932531" cy="909758"/>
            <a:chOff x="6162214" y="2871879"/>
            <a:chExt cx="1243375" cy="1213011"/>
          </a:xfrm>
        </p:grpSpPr>
        <p:sp>
          <p:nvSpPr>
            <p:cNvPr id="699" name="Google Shape;699;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Inventory</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00" name="Google Shape;700;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01" name="Google Shape;701;p14"/>
          <p:cNvGrpSpPr/>
          <p:nvPr/>
        </p:nvGrpSpPr>
        <p:grpSpPr>
          <a:xfrm>
            <a:off x="4119596" y="3237089"/>
            <a:ext cx="932531" cy="909758"/>
            <a:chOff x="6162214" y="2871879"/>
            <a:chExt cx="1243375" cy="1213011"/>
          </a:xfrm>
        </p:grpSpPr>
        <p:sp>
          <p:nvSpPr>
            <p:cNvPr id="702" name="Google Shape;702;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Fulfillment</a:t>
              </a:r>
              <a:endParaRPr sz="900" b="1">
                <a:solidFill>
                  <a:schemeClr val="dk1"/>
                </a:solidFill>
              </a:endParaRPr>
            </a:p>
          </p:txBody>
        </p:sp>
        <p:sp>
          <p:nvSpPr>
            <p:cNvPr id="703" name="Google Shape;703;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04" name="Google Shape;704;p14"/>
          <p:cNvGrpSpPr/>
          <p:nvPr/>
        </p:nvGrpSpPr>
        <p:grpSpPr>
          <a:xfrm>
            <a:off x="2696721" y="2410284"/>
            <a:ext cx="932531" cy="909758"/>
            <a:chOff x="6162214" y="2871879"/>
            <a:chExt cx="1243375" cy="1213011"/>
          </a:xfrm>
        </p:grpSpPr>
        <p:sp>
          <p:nvSpPr>
            <p:cNvPr id="705" name="Google Shape;705;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06" name="Google Shape;706;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07" name="Google Shape;707;p14"/>
          <p:cNvGrpSpPr/>
          <p:nvPr/>
        </p:nvGrpSpPr>
        <p:grpSpPr>
          <a:xfrm>
            <a:off x="2557440" y="3613711"/>
            <a:ext cx="1619732" cy="233646"/>
            <a:chOff x="4933918" y="4818281"/>
            <a:chExt cx="2159642" cy="311528"/>
          </a:xfrm>
        </p:grpSpPr>
        <p:sp>
          <p:nvSpPr>
            <p:cNvPr id="708" name="Google Shape;708;p14"/>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709" name="Google Shape;709;p14"/>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cxnSp>
        <p:nvCxnSpPr>
          <p:cNvPr id="710" name="Google Shape;710;p14"/>
          <p:cNvCxnSpPr>
            <a:endCxn id="705" idx="5"/>
          </p:cNvCxnSpPr>
          <p:nvPr/>
        </p:nvCxnSpPr>
        <p:spPr>
          <a:xfrm flipH="1">
            <a:off x="3410179" y="1570284"/>
            <a:ext cx="240900" cy="840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1" name="Google Shape;711;p14"/>
          <p:cNvCxnSpPr>
            <a:stCxn id="694" idx="2"/>
            <a:endCxn id="692" idx="5"/>
          </p:cNvCxnSpPr>
          <p:nvPr/>
        </p:nvCxnSpPr>
        <p:spPr>
          <a:xfrm flipH="1">
            <a:off x="4877811" y="1583108"/>
            <a:ext cx="157800" cy="359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2" name="Google Shape;712;p14"/>
          <p:cNvCxnSpPr>
            <a:endCxn id="696" idx="5"/>
          </p:cNvCxnSpPr>
          <p:nvPr/>
        </p:nvCxnSpPr>
        <p:spPr>
          <a:xfrm>
            <a:off x="6157125" y="1596033"/>
            <a:ext cx="347700" cy="345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3" name="Google Shape;713;p14"/>
          <p:cNvCxnSpPr>
            <a:stCxn id="692" idx="0"/>
            <a:endCxn id="696" idx="3"/>
          </p:cNvCxnSpPr>
          <p:nvPr/>
        </p:nvCxnSpPr>
        <p:spPr>
          <a:xfrm rot="10800000" flipH="1">
            <a:off x="5096991" y="2334241"/>
            <a:ext cx="694500" cy="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4" name="Google Shape;714;p14"/>
          <p:cNvCxnSpPr>
            <a:stCxn id="693" idx="2"/>
            <a:endCxn id="702" idx="4"/>
          </p:cNvCxnSpPr>
          <p:nvPr/>
        </p:nvCxnSpPr>
        <p:spPr>
          <a:xfrm>
            <a:off x="4317762" y="2743200"/>
            <a:ext cx="21000" cy="493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5" name="Google Shape;715;p14"/>
          <p:cNvCxnSpPr>
            <a:stCxn id="702" idx="0"/>
            <a:endCxn id="699" idx="4"/>
          </p:cNvCxnSpPr>
          <p:nvPr/>
        </p:nvCxnSpPr>
        <p:spPr>
          <a:xfrm rot="10800000" flipH="1">
            <a:off x="5052126" y="3229629"/>
            <a:ext cx="939000" cy="40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6" name="Google Shape;716;p14"/>
          <p:cNvCxnSpPr>
            <a:stCxn id="706" idx="3"/>
            <a:endCxn id="709" idx="0"/>
          </p:cNvCxnSpPr>
          <p:nvPr/>
        </p:nvCxnSpPr>
        <p:spPr>
          <a:xfrm>
            <a:off x="3173694" y="3320042"/>
            <a:ext cx="268200" cy="296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7" name="Google Shape;717;p14"/>
          <p:cNvCxnSpPr>
            <a:endCxn id="709" idx="3"/>
          </p:cNvCxnSpPr>
          <p:nvPr/>
        </p:nvCxnSpPr>
        <p:spPr>
          <a:xfrm>
            <a:off x="3817772" y="3717541"/>
            <a:ext cx="359400" cy="14400"/>
          </a:xfrm>
          <a:prstGeom prst="straightConnector1">
            <a:avLst/>
          </a:prstGeom>
          <a:noFill/>
          <a:ln w="9525" cap="flat" cmpd="sng">
            <a:solidFill>
              <a:schemeClr val="accent1"/>
            </a:solidFill>
            <a:prstDash val="solid"/>
            <a:miter lim="800000"/>
            <a:headEnd type="none" w="sm" len="sm"/>
            <a:tailEnd type="triangle" w="med" len="med"/>
          </a:ln>
        </p:spPr>
      </p:cxnSp>
      <p:sp>
        <p:nvSpPr>
          <p:cNvPr id="718" name="Google Shape;718;p14"/>
          <p:cNvSpPr txBox="1"/>
          <p:nvPr/>
        </p:nvSpPr>
        <p:spPr>
          <a:xfrm>
            <a:off x="-458364" y="1848098"/>
            <a:ext cx="2433272" cy="253875"/>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Loosely coupled elements</a:t>
            </a:r>
            <a:endParaRPr dirty="0"/>
          </a:p>
        </p:txBody>
      </p:sp>
      <p:sp>
        <p:nvSpPr>
          <p:cNvPr id="719" name="Google Shape;719;p14"/>
          <p:cNvSpPr txBox="1"/>
          <p:nvPr/>
        </p:nvSpPr>
        <p:spPr>
          <a:xfrm>
            <a:off x="-374282" y="2731881"/>
            <a:ext cx="2433272" cy="415498"/>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sz="1050"/>
              <a:t>Or asynchronous streaming / messaging</a:t>
            </a:r>
            <a:endParaRPr/>
          </a:p>
        </p:txBody>
      </p:sp>
      <p:sp>
        <p:nvSpPr>
          <p:cNvPr id="720" name="Google Shape;720;p14"/>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dirty="0">
                <a:solidFill>
                  <a:srgbClr val="3F3F3F"/>
                </a:solidFill>
              </a:rPr>
              <a:t>Microservice Architecture</a:t>
            </a:r>
            <a:endParaRPr dirty="0"/>
          </a:p>
        </p:txBody>
      </p:sp>
    </p:spTree>
    <p:extLst>
      <p:ext uri="{BB962C8B-B14F-4D97-AF65-F5344CB8AC3E}">
        <p14:creationId xmlns:p14="http://schemas.microsoft.com/office/powerpoint/2010/main" val="82506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500"/>
                                        <p:tgtEl>
                                          <p:spTgt spid="7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1"/>
                                        </p:tgtEl>
                                        <p:attrNameLst>
                                          <p:attrName>style.visibility</p:attrName>
                                        </p:attrNameLst>
                                      </p:cBhvr>
                                      <p:to>
                                        <p:strVal val="visible"/>
                                      </p:to>
                                    </p:set>
                                    <p:animEffect transition="in" filter="fade">
                                      <p:cBhvr>
                                        <p:cTn id="11" dur="500"/>
                                        <p:tgtEl>
                                          <p:spTgt spid="7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8"/>
                                        </p:tgtEl>
                                        <p:attrNameLst>
                                          <p:attrName>style.visibility</p:attrName>
                                        </p:attrNameLst>
                                      </p:cBhvr>
                                      <p:to>
                                        <p:strVal val="visible"/>
                                      </p:to>
                                    </p:set>
                                    <p:animEffect transition="in" filter="fade">
                                      <p:cBhvr>
                                        <p:cTn id="15" dur="500"/>
                                        <p:tgtEl>
                                          <p:spTgt spid="6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95"/>
                                        </p:tgtEl>
                                        <p:attrNameLst>
                                          <p:attrName>style.visibility</p:attrName>
                                        </p:attrNameLst>
                                      </p:cBhvr>
                                      <p:to>
                                        <p:strVal val="visible"/>
                                      </p:to>
                                    </p:set>
                                    <p:animEffect transition="in" filter="fade">
                                      <p:cBhvr>
                                        <p:cTn id="19" dur="500"/>
                                        <p:tgtEl>
                                          <p:spTgt spid="69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9"/>
                                        </p:tgtEl>
                                        <p:attrNameLst>
                                          <p:attrName>style.visibility</p:attrName>
                                        </p:attrNameLst>
                                      </p:cBhvr>
                                      <p:to>
                                        <p:strVal val="visible"/>
                                      </p:to>
                                    </p:set>
                                    <p:animEffect transition="in" filter="fade">
                                      <p:cBhvr>
                                        <p:cTn id="24" dur="500"/>
                                        <p:tgtEl>
                                          <p:spTgt spid="6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18"/>
                                        </p:tgtEl>
                                        <p:attrNameLst>
                                          <p:attrName>style.visibility</p:attrName>
                                        </p:attrNameLst>
                                      </p:cBhvr>
                                      <p:to>
                                        <p:strVal val="visible"/>
                                      </p:to>
                                    </p:set>
                                    <p:animEffect transition="in" filter="fade">
                                      <p:cBhvr>
                                        <p:cTn id="29" dur="500"/>
                                        <p:tgtEl>
                                          <p:spTgt spid="7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90"/>
                                        </p:tgtEl>
                                        <p:attrNameLst>
                                          <p:attrName>style.visibility</p:attrName>
                                        </p:attrNameLst>
                                      </p:cBhvr>
                                      <p:to>
                                        <p:strVal val="visible"/>
                                      </p:to>
                                    </p:set>
                                    <p:animEffect transition="in" filter="fade">
                                      <p:cBhvr>
                                        <p:cTn id="34" dur="500"/>
                                        <p:tgtEl>
                                          <p:spTgt spid="6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94"/>
                                        </p:tgtEl>
                                        <p:attrNameLst>
                                          <p:attrName>style.visibility</p:attrName>
                                        </p:attrNameLst>
                                      </p:cBhvr>
                                      <p:to>
                                        <p:strVal val="visible"/>
                                      </p:to>
                                    </p:set>
                                    <p:animEffect transition="in" filter="fade">
                                      <p:cBhvr>
                                        <p:cTn id="39" dur="500"/>
                                        <p:tgtEl>
                                          <p:spTgt spid="6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11"/>
                                        </p:tgtEl>
                                        <p:attrNameLst>
                                          <p:attrName>style.visibility</p:attrName>
                                        </p:attrNameLst>
                                      </p:cBhvr>
                                      <p:to>
                                        <p:strVal val="visible"/>
                                      </p:to>
                                    </p:set>
                                    <p:animEffect transition="in" filter="fade">
                                      <p:cBhvr>
                                        <p:cTn id="44" dur="500"/>
                                        <p:tgtEl>
                                          <p:spTgt spid="711"/>
                                        </p:tgtEl>
                                      </p:cBhvr>
                                    </p:animEffect>
                                  </p:childTnLst>
                                </p:cTn>
                              </p:par>
                              <p:par>
                                <p:cTn id="45" presetID="10" presetClass="entr" presetSubtype="0" fill="hold" nodeType="withEffect">
                                  <p:stCondLst>
                                    <p:cond delay="0"/>
                                  </p:stCondLst>
                                  <p:childTnLst>
                                    <p:set>
                                      <p:cBhvr>
                                        <p:cTn id="46" dur="1" fill="hold">
                                          <p:stCondLst>
                                            <p:cond delay="0"/>
                                          </p:stCondLst>
                                        </p:cTn>
                                        <p:tgtEl>
                                          <p:spTgt spid="710"/>
                                        </p:tgtEl>
                                        <p:attrNameLst>
                                          <p:attrName>style.visibility</p:attrName>
                                        </p:attrNameLst>
                                      </p:cBhvr>
                                      <p:to>
                                        <p:strVal val="visible"/>
                                      </p:to>
                                    </p:set>
                                    <p:animEffect transition="in" filter="fade">
                                      <p:cBhvr>
                                        <p:cTn id="47" dur="500"/>
                                        <p:tgtEl>
                                          <p:spTgt spid="710"/>
                                        </p:tgtEl>
                                      </p:cBhvr>
                                    </p:animEffect>
                                  </p:childTnLst>
                                </p:cTn>
                              </p:par>
                              <p:par>
                                <p:cTn id="48" presetID="10" presetClass="entr" presetSubtype="0" fill="hold" nodeType="withEffect">
                                  <p:stCondLst>
                                    <p:cond delay="0"/>
                                  </p:stCondLst>
                                  <p:childTnLst>
                                    <p:set>
                                      <p:cBhvr>
                                        <p:cTn id="49" dur="1" fill="hold">
                                          <p:stCondLst>
                                            <p:cond delay="0"/>
                                          </p:stCondLst>
                                        </p:cTn>
                                        <p:tgtEl>
                                          <p:spTgt spid="712"/>
                                        </p:tgtEl>
                                        <p:attrNameLst>
                                          <p:attrName>style.visibility</p:attrName>
                                        </p:attrNameLst>
                                      </p:cBhvr>
                                      <p:to>
                                        <p:strVal val="visible"/>
                                      </p:to>
                                    </p:set>
                                    <p:animEffect transition="in" filter="fade">
                                      <p:cBhvr>
                                        <p:cTn id="50" dur="500"/>
                                        <p:tgtEl>
                                          <p:spTgt spid="712"/>
                                        </p:tgtEl>
                                      </p:cBhvr>
                                    </p:animEffect>
                                  </p:childTnLst>
                                </p:cTn>
                              </p:par>
                              <p:par>
                                <p:cTn id="51" presetID="10" presetClass="entr" presetSubtype="0" fill="hold" nodeType="withEffect">
                                  <p:stCondLst>
                                    <p:cond delay="0"/>
                                  </p:stCondLst>
                                  <p:childTnLst>
                                    <p:set>
                                      <p:cBhvr>
                                        <p:cTn id="52" dur="1" fill="hold">
                                          <p:stCondLst>
                                            <p:cond delay="0"/>
                                          </p:stCondLst>
                                        </p:cTn>
                                        <p:tgtEl>
                                          <p:spTgt spid="713"/>
                                        </p:tgtEl>
                                        <p:attrNameLst>
                                          <p:attrName>style.visibility</p:attrName>
                                        </p:attrNameLst>
                                      </p:cBhvr>
                                      <p:to>
                                        <p:strVal val="visible"/>
                                      </p:to>
                                    </p:set>
                                    <p:animEffect transition="in" filter="fade">
                                      <p:cBhvr>
                                        <p:cTn id="53" dur="500"/>
                                        <p:tgtEl>
                                          <p:spTgt spid="713"/>
                                        </p:tgtEl>
                                      </p:cBhvr>
                                    </p:animEffect>
                                  </p:childTnLst>
                                </p:cTn>
                              </p:par>
                              <p:par>
                                <p:cTn id="54" presetID="10" presetClass="entr" presetSubtype="0" fill="hold" nodeType="withEffect">
                                  <p:stCondLst>
                                    <p:cond delay="0"/>
                                  </p:stCondLst>
                                  <p:childTnLst>
                                    <p:set>
                                      <p:cBhvr>
                                        <p:cTn id="55" dur="1" fill="hold">
                                          <p:stCondLst>
                                            <p:cond delay="0"/>
                                          </p:stCondLst>
                                        </p:cTn>
                                        <p:tgtEl>
                                          <p:spTgt spid="715"/>
                                        </p:tgtEl>
                                        <p:attrNameLst>
                                          <p:attrName>style.visibility</p:attrName>
                                        </p:attrNameLst>
                                      </p:cBhvr>
                                      <p:to>
                                        <p:strVal val="visible"/>
                                      </p:to>
                                    </p:set>
                                    <p:animEffect transition="in" filter="fade">
                                      <p:cBhvr>
                                        <p:cTn id="56" dur="500"/>
                                        <p:tgtEl>
                                          <p:spTgt spid="715"/>
                                        </p:tgtEl>
                                      </p:cBhvr>
                                    </p:animEffect>
                                  </p:childTnLst>
                                </p:cTn>
                              </p:par>
                              <p:par>
                                <p:cTn id="57" presetID="10" presetClass="entr" presetSubtype="0" fill="hold" nodeType="withEffect">
                                  <p:stCondLst>
                                    <p:cond delay="0"/>
                                  </p:stCondLst>
                                  <p:childTnLst>
                                    <p:set>
                                      <p:cBhvr>
                                        <p:cTn id="58" dur="1" fill="hold">
                                          <p:stCondLst>
                                            <p:cond delay="0"/>
                                          </p:stCondLst>
                                        </p:cTn>
                                        <p:tgtEl>
                                          <p:spTgt spid="714"/>
                                        </p:tgtEl>
                                        <p:attrNameLst>
                                          <p:attrName>style.visibility</p:attrName>
                                        </p:attrNameLst>
                                      </p:cBhvr>
                                      <p:to>
                                        <p:strVal val="visible"/>
                                      </p:to>
                                    </p:set>
                                    <p:animEffect transition="in" filter="fade">
                                      <p:cBhvr>
                                        <p:cTn id="59" dur="500"/>
                                        <p:tgtEl>
                                          <p:spTgt spid="7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19"/>
                                        </p:tgtEl>
                                        <p:attrNameLst>
                                          <p:attrName>style.visibility</p:attrName>
                                        </p:attrNameLst>
                                      </p:cBhvr>
                                      <p:to>
                                        <p:strVal val="visible"/>
                                      </p:to>
                                    </p:set>
                                    <p:animEffect transition="in" filter="fade">
                                      <p:cBhvr>
                                        <p:cTn id="64" dur="500"/>
                                        <p:tgtEl>
                                          <p:spTgt spid="7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16"/>
                                        </p:tgtEl>
                                        <p:attrNameLst>
                                          <p:attrName>style.visibility</p:attrName>
                                        </p:attrNameLst>
                                      </p:cBhvr>
                                      <p:to>
                                        <p:strVal val="visible"/>
                                      </p:to>
                                    </p:set>
                                    <p:animEffect transition="in" filter="fade">
                                      <p:cBhvr>
                                        <p:cTn id="69" dur="500"/>
                                        <p:tgtEl>
                                          <p:spTgt spid="716"/>
                                        </p:tgtEl>
                                      </p:cBhvr>
                                    </p:animEffect>
                                  </p:childTnLst>
                                </p:cTn>
                              </p:par>
                              <p:par>
                                <p:cTn id="70" presetID="10" presetClass="entr" presetSubtype="0" fill="hold" nodeType="withEffect">
                                  <p:stCondLst>
                                    <p:cond delay="0"/>
                                  </p:stCondLst>
                                  <p:childTnLst>
                                    <p:set>
                                      <p:cBhvr>
                                        <p:cTn id="71" dur="1" fill="hold">
                                          <p:stCondLst>
                                            <p:cond delay="0"/>
                                          </p:stCondLst>
                                        </p:cTn>
                                        <p:tgtEl>
                                          <p:spTgt spid="707"/>
                                        </p:tgtEl>
                                        <p:attrNameLst>
                                          <p:attrName>style.visibility</p:attrName>
                                        </p:attrNameLst>
                                      </p:cBhvr>
                                      <p:to>
                                        <p:strVal val="visible"/>
                                      </p:to>
                                    </p:set>
                                    <p:animEffect transition="in" filter="fade">
                                      <p:cBhvr>
                                        <p:cTn id="72" dur="500"/>
                                        <p:tgtEl>
                                          <p:spTgt spid="707"/>
                                        </p:tgtEl>
                                      </p:cBhvr>
                                    </p:animEffect>
                                  </p:childTnLst>
                                </p:cTn>
                              </p:par>
                              <p:par>
                                <p:cTn id="73" presetID="10" presetClass="entr" presetSubtype="0" fill="hold" nodeType="withEffect">
                                  <p:stCondLst>
                                    <p:cond delay="0"/>
                                  </p:stCondLst>
                                  <p:childTnLst>
                                    <p:set>
                                      <p:cBhvr>
                                        <p:cTn id="74" dur="1" fill="hold">
                                          <p:stCondLst>
                                            <p:cond delay="0"/>
                                          </p:stCondLst>
                                        </p:cTn>
                                        <p:tgtEl>
                                          <p:spTgt spid="717"/>
                                        </p:tgtEl>
                                        <p:attrNameLst>
                                          <p:attrName>style.visibility</p:attrName>
                                        </p:attrNameLst>
                                      </p:cBhvr>
                                      <p:to>
                                        <p:strVal val="visible"/>
                                      </p:to>
                                    </p:set>
                                    <p:animEffect transition="in" filter="fade">
                                      <p:cBhvr>
                                        <p:cTn id="75" dur="5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p14"/>
          <p:cNvGrpSpPr/>
          <p:nvPr/>
        </p:nvGrpSpPr>
        <p:grpSpPr>
          <a:xfrm>
            <a:off x="-841621" y="447154"/>
            <a:ext cx="7080026" cy="753110"/>
            <a:chOff x="4503706" y="1678585"/>
            <a:chExt cx="3693731" cy="1004148"/>
          </a:xfrm>
        </p:grpSpPr>
        <p:sp>
          <p:nvSpPr>
            <p:cNvPr id="687" name="Google Shape;687;p14"/>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688" name="Google Shape;688;p14"/>
            <p:cNvSpPr txBox="1"/>
            <p:nvPr/>
          </p:nvSpPr>
          <p:spPr>
            <a:xfrm>
              <a:off x="4705437" y="2344178"/>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Isolation is the name of the game</a:t>
              </a:r>
              <a:endParaRPr sz="1050" dirty="0">
                <a:solidFill>
                  <a:srgbClr val="3F3F3F"/>
                </a:solidFill>
              </a:endParaRPr>
            </a:p>
          </p:txBody>
        </p:sp>
      </p:grpSp>
      <p:sp>
        <p:nvSpPr>
          <p:cNvPr id="720" name="Google Shape;720;p14"/>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dirty="0">
                <a:solidFill>
                  <a:srgbClr val="3F3F3F"/>
                </a:solidFill>
              </a:rPr>
              <a:t>Principles of Microservices</a:t>
            </a:r>
            <a:endParaRPr dirty="0"/>
          </a:p>
        </p:txBody>
      </p:sp>
      <p:sp>
        <p:nvSpPr>
          <p:cNvPr id="2" name="TextBox 1">
            <a:extLst>
              <a:ext uri="{FF2B5EF4-FFF2-40B4-BE49-F238E27FC236}">
                <a16:creationId xmlns:a16="http://schemas.microsoft.com/office/drawing/2014/main" id="{CE742BE3-E3CD-3246-B67A-337C766ED888}"/>
              </a:ext>
            </a:extLst>
          </p:cNvPr>
          <p:cNvSpPr txBox="1"/>
          <p:nvPr/>
        </p:nvSpPr>
        <p:spPr>
          <a:xfrm>
            <a:off x="-688671" y="1376408"/>
            <a:ext cx="5347410" cy="2677656"/>
          </a:xfrm>
          <a:prstGeom prst="rect">
            <a:avLst/>
          </a:prstGeom>
          <a:solidFill>
            <a:srgbClr val="FFFFFF">
              <a:alpha val="83922"/>
            </a:srgbClr>
          </a:solidFill>
        </p:spPr>
        <p:txBody>
          <a:bodyPr wrap="square" rtlCol="0">
            <a:spAutoFit/>
          </a:bodyPr>
          <a:lstStyle/>
          <a:p>
            <a:r>
              <a:rPr kumimoji="1" lang="ko-KR" altLang="en-US" sz="1200" dirty="0"/>
              <a:t>독립성과 </a:t>
            </a:r>
            <a:r>
              <a:rPr kumimoji="1" lang="ko-KR" altLang="en-US" sz="1200" dirty="0" err="1"/>
              <a:t>자치성을</a:t>
            </a:r>
            <a:r>
              <a:rPr kumimoji="1" lang="ko-KR" altLang="en-US" sz="1200" dirty="0"/>
              <a:t> 코드의 </a:t>
            </a:r>
            <a:r>
              <a:rPr kumimoji="1" lang="ko-KR" altLang="en-US" sz="1200" dirty="0" err="1"/>
              <a:t>재사용성</a:t>
            </a:r>
            <a:r>
              <a:rPr kumimoji="1" lang="ko-KR" altLang="en-US" sz="1200" dirty="0"/>
              <a:t> 보다 높게 본다</a:t>
            </a:r>
            <a:endParaRPr kumimoji="1" lang="en-US" altLang="ko-KR" sz="1200" dirty="0"/>
          </a:p>
          <a:p>
            <a:r>
              <a:rPr kumimoji="1" lang="en-US" altLang="ko-KR" sz="1200" dirty="0">
                <a:solidFill>
                  <a:schemeClr val="accent1"/>
                </a:solidFill>
              </a:rPr>
              <a:t>Independence and autonomy are more important than code re-usability</a:t>
            </a:r>
          </a:p>
          <a:p>
            <a:endParaRPr kumimoji="1" lang="en-US" altLang="ko-KR" sz="1200" dirty="0"/>
          </a:p>
          <a:p>
            <a:r>
              <a:rPr kumimoji="1" lang="ko-KR" altLang="en-US" sz="1200" dirty="0"/>
              <a:t>마이크로 서비스는 코드와 데이터를 공유하지 않는다</a:t>
            </a:r>
            <a:endParaRPr kumimoji="1" lang="en-US" altLang="ko-KR" sz="1200" dirty="0"/>
          </a:p>
          <a:p>
            <a:r>
              <a:rPr kumimoji="1" lang="en-US" altLang="ko-KR" sz="1200" dirty="0">
                <a:solidFill>
                  <a:schemeClr val="accent1"/>
                </a:solidFill>
              </a:rPr>
              <a:t>Microservices should not share code or data</a:t>
            </a:r>
          </a:p>
          <a:p>
            <a:endParaRPr kumimoji="1" lang="en-US" altLang="ko-KR" sz="1200" dirty="0"/>
          </a:p>
          <a:p>
            <a:r>
              <a:rPr kumimoji="1" lang="ko-KR" altLang="en-US" sz="1200" dirty="0"/>
              <a:t>불필요한 서비스와 소프트웨어 컴포넌트</a:t>
            </a:r>
            <a:r>
              <a:rPr kumimoji="1" lang="en-US" altLang="ko-KR" sz="1200" dirty="0"/>
              <a:t>(</a:t>
            </a:r>
            <a:r>
              <a:rPr kumimoji="1" lang="ko-KR" altLang="en-US" sz="1200" dirty="0"/>
              <a:t>라이브러리</a:t>
            </a:r>
            <a:r>
              <a:rPr kumimoji="1" lang="en-US" altLang="ko-KR" sz="1200" dirty="0"/>
              <a:t>)</a:t>
            </a:r>
            <a:r>
              <a:rPr kumimoji="1" lang="ko-KR" altLang="en-US" sz="1200" dirty="0"/>
              <a:t> 간의 </a:t>
            </a:r>
            <a:r>
              <a:rPr kumimoji="1" lang="ko-KR" altLang="en-US" sz="1200" dirty="0" err="1"/>
              <a:t>커플링을</a:t>
            </a:r>
            <a:r>
              <a:rPr kumimoji="1" lang="ko-KR" altLang="en-US" sz="1200" dirty="0"/>
              <a:t> 피한다</a:t>
            </a:r>
            <a:endParaRPr kumimoji="1" lang="en-US" altLang="ko-KR" sz="1200" dirty="0"/>
          </a:p>
          <a:p>
            <a:r>
              <a:rPr kumimoji="1" lang="en-US" altLang="ko-KR" sz="1200" dirty="0">
                <a:solidFill>
                  <a:schemeClr val="accent1"/>
                </a:solidFill>
              </a:rPr>
              <a:t>Avoid unnecessary coupling between services and software components</a:t>
            </a:r>
          </a:p>
          <a:p>
            <a:endParaRPr kumimoji="1" lang="en-US" altLang="ko-KR" sz="1200" dirty="0"/>
          </a:p>
          <a:p>
            <a:r>
              <a:rPr kumimoji="1" lang="ko-Kore-KR" altLang="en-US" sz="1200" dirty="0"/>
              <a:t>각</a:t>
            </a:r>
            <a:r>
              <a:rPr kumimoji="1" lang="ko-KR" altLang="en-US" sz="1200" dirty="0"/>
              <a:t> 마이크로서비스는 각자의 단 하나의 기능에 초점을 맞추어 구현된다</a:t>
            </a:r>
            <a:endParaRPr kumimoji="1" lang="en-US" altLang="ko-KR" sz="1200" dirty="0"/>
          </a:p>
          <a:p>
            <a:r>
              <a:rPr kumimoji="1" lang="en-US" altLang="ko-KR" sz="1200" dirty="0">
                <a:solidFill>
                  <a:schemeClr val="accent1"/>
                </a:solidFill>
              </a:rPr>
              <a:t>Single responsibility </a:t>
            </a:r>
          </a:p>
          <a:p>
            <a:endParaRPr kumimoji="1" lang="en-US" altLang="ko-KR" sz="1200" dirty="0"/>
          </a:p>
          <a:p>
            <a:r>
              <a:rPr kumimoji="1" lang="ko-KR" altLang="en-US" sz="1200" dirty="0" err="1"/>
              <a:t>운영시에는</a:t>
            </a:r>
            <a:r>
              <a:rPr kumimoji="1" lang="ko-KR" altLang="en-US" sz="1200" dirty="0"/>
              <a:t> </a:t>
            </a:r>
            <a:r>
              <a:rPr kumimoji="1" lang="en-US" altLang="ko-KR" sz="1200" dirty="0"/>
              <a:t>SPOF (</a:t>
            </a:r>
            <a:r>
              <a:rPr kumimoji="1" lang="ko-KR" altLang="en-US" sz="1200" dirty="0"/>
              <a:t>단일 실패 지점</a:t>
            </a:r>
            <a:r>
              <a:rPr kumimoji="1" lang="en-US" altLang="ko-KR" sz="1200" dirty="0"/>
              <a:t>)</a:t>
            </a:r>
            <a:r>
              <a:rPr kumimoji="1" lang="ko-KR" altLang="en-US" sz="1200" dirty="0"/>
              <a:t> 을 만들어서는 안된다</a:t>
            </a:r>
            <a:endParaRPr kumimoji="1" lang="en-US" altLang="ko-KR" sz="1200" dirty="0"/>
          </a:p>
          <a:p>
            <a:r>
              <a:rPr kumimoji="1" lang="en-US" altLang="ko-Kore-KR" sz="1200" dirty="0">
                <a:solidFill>
                  <a:schemeClr val="accent1"/>
                </a:solidFill>
              </a:rPr>
              <a:t>There should be no single point of failure</a:t>
            </a:r>
          </a:p>
        </p:txBody>
      </p:sp>
    </p:spTree>
    <p:extLst>
      <p:ext uri="{BB962C8B-B14F-4D97-AF65-F5344CB8AC3E}">
        <p14:creationId xmlns:p14="http://schemas.microsoft.com/office/powerpoint/2010/main" val="1929224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6" name="Google Shape;726;p15"/>
          <p:cNvGrpSpPr/>
          <p:nvPr/>
        </p:nvGrpSpPr>
        <p:grpSpPr>
          <a:xfrm>
            <a:off x="-841620" y="447156"/>
            <a:ext cx="7088529" cy="1113069"/>
            <a:chOff x="4503706" y="1678585"/>
            <a:chExt cx="3698168" cy="1484093"/>
          </a:xfrm>
        </p:grpSpPr>
        <p:sp>
          <p:nvSpPr>
            <p:cNvPr id="727" name="Google Shape;727;p15"/>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728" name="Google Shape;728;p15"/>
            <p:cNvSpPr txBox="1"/>
            <p:nvPr/>
          </p:nvSpPr>
          <p:spPr>
            <a:xfrm>
              <a:off x="4709874" y="2824123"/>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REST APIs must be stable and hide internals</a:t>
              </a:r>
              <a:endParaRPr sz="1050" dirty="0">
                <a:solidFill>
                  <a:srgbClr val="3F3F3F"/>
                </a:solidFill>
              </a:endParaRPr>
            </a:p>
          </p:txBody>
        </p:sp>
      </p:grpSp>
      <p:sp>
        <p:nvSpPr>
          <p:cNvPr id="729" name="Google Shape;729;p15"/>
          <p:cNvSpPr txBox="1"/>
          <p:nvPr/>
        </p:nvSpPr>
        <p:spPr>
          <a:xfrm>
            <a:off x="-551605" y="1707655"/>
            <a:ext cx="3044501"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클라이언트</a:t>
            </a:r>
            <a:r>
              <a:rPr lang="en-US" altLang="ko-KR" sz="1050" dirty="0"/>
              <a:t>-</a:t>
            </a:r>
            <a:r>
              <a:rPr lang="ko-KR" altLang="en-US" sz="1050" dirty="0"/>
              <a:t>서버 </a:t>
            </a:r>
            <a:r>
              <a:rPr lang="en-US" altLang="ko-KR" sz="1050" dirty="0"/>
              <a:t>REST API </a:t>
            </a:r>
            <a:r>
              <a:rPr lang="ko-KR" altLang="en-US" sz="1050" dirty="0"/>
              <a:t>는 </a:t>
            </a:r>
            <a:r>
              <a:rPr lang="ko-KR" altLang="en-US" sz="1050" dirty="0" err="1"/>
              <a:t>내부구현을</a:t>
            </a:r>
            <a:r>
              <a:rPr lang="ko-KR" altLang="en-US" sz="1050" dirty="0"/>
              <a:t> 숨길 수 있으면서 연동</a:t>
            </a:r>
            <a:endParaRPr lang="en-US" altLang="ko-KR" sz="1050" dirty="0"/>
          </a:p>
          <a:p>
            <a:pPr>
              <a:buClr>
                <a:srgbClr val="000000"/>
              </a:buClr>
              <a:buSzPts val="1050"/>
            </a:pPr>
            <a:r>
              <a:rPr lang="en-US" sz="1050" dirty="0">
                <a:solidFill>
                  <a:schemeClr val="accent1"/>
                </a:solidFill>
              </a:rPr>
              <a:t>Client-oriented REST APIs hide the internal implementation of the service </a:t>
            </a:r>
            <a:endParaRPr dirty="0">
              <a:solidFill>
                <a:schemeClr val="accent1"/>
              </a:solidFill>
            </a:endParaRPr>
          </a:p>
        </p:txBody>
      </p:sp>
      <p:sp>
        <p:nvSpPr>
          <p:cNvPr id="730" name="Google Shape;730;p15"/>
          <p:cNvSpPr txBox="1"/>
          <p:nvPr/>
        </p:nvSpPr>
        <p:spPr>
          <a:xfrm>
            <a:off x="-565494" y="2462890"/>
            <a:ext cx="3704457" cy="1869702"/>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동기식 연동 </a:t>
            </a:r>
            <a:r>
              <a:rPr lang="en-US" altLang="ko-KR" sz="1050" dirty="0"/>
              <a:t>(Synchronous, Request-Response)</a:t>
            </a:r>
            <a:endParaRPr lang="en-US" sz="1050" dirty="0"/>
          </a:p>
          <a:p>
            <a:pPr>
              <a:buClr>
                <a:srgbClr val="000000"/>
              </a:buClr>
              <a:buSzPts val="1050"/>
            </a:pPr>
            <a:endParaRPr lang="en-US" sz="1050" dirty="0"/>
          </a:p>
          <a:p>
            <a:pPr>
              <a:buClr>
                <a:srgbClr val="000000"/>
              </a:buClr>
              <a:buSzPts val="1050"/>
            </a:pPr>
            <a:r>
              <a:rPr lang="en-US" sz="1050" dirty="0"/>
              <a:t>SOAP </a:t>
            </a:r>
            <a:r>
              <a:rPr lang="ko-KR" altLang="en-US" sz="1050" dirty="0"/>
              <a:t>에 비하여 </a:t>
            </a:r>
            <a:r>
              <a:rPr lang="en-US" altLang="ko-KR" sz="1050" dirty="0"/>
              <a:t>REST </a:t>
            </a:r>
            <a:r>
              <a:rPr lang="ko-KR" altLang="en-US" sz="1050" dirty="0"/>
              <a:t>는 </a:t>
            </a:r>
            <a:r>
              <a:rPr lang="en-US" altLang="ko-KR" sz="1050" dirty="0"/>
              <a:t>API </a:t>
            </a:r>
            <a:r>
              <a:rPr lang="ko-KR" altLang="en-US" sz="1050" dirty="0"/>
              <a:t>정의 및 관리 비용이 낮으나</a:t>
            </a:r>
            <a:r>
              <a:rPr lang="en-US" altLang="ko-KR" sz="1050" dirty="0"/>
              <a:t>,</a:t>
            </a:r>
            <a:r>
              <a:rPr lang="ko-KR" altLang="en-US" sz="1050" dirty="0"/>
              <a:t> 각 클라이언트에 대한 요청에 충분한 </a:t>
            </a:r>
            <a:r>
              <a:rPr lang="en-US" sz="1050" dirty="0"/>
              <a:t>API </a:t>
            </a:r>
            <a:r>
              <a:rPr lang="ko-KR" altLang="en-US" sz="1050" dirty="0" err="1"/>
              <a:t>를</a:t>
            </a:r>
            <a:r>
              <a:rPr lang="ko-KR" altLang="en-US" sz="1050" dirty="0"/>
              <a:t> 정의하고 관리하는 비용이 높아질 수 있음</a:t>
            </a:r>
            <a:endParaRPr lang="en-US" altLang="ko-KR" sz="1050" dirty="0"/>
          </a:p>
          <a:p>
            <a:pPr>
              <a:buClr>
                <a:srgbClr val="000000"/>
              </a:buClr>
              <a:buSzPts val="1050"/>
            </a:pPr>
            <a:endParaRPr lang="en-US" sz="1050" dirty="0"/>
          </a:p>
          <a:p>
            <a:pPr>
              <a:buClr>
                <a:srgbClr val="000000"/>
              </a:buClr>
              <a:buSzPts val="1050"/>
            </a:pPr>
            <a:r>
              <a:rPr lang="en-US" altLang="ko-KR" sz="1050" dirty="0"/>
              <a:t>API </a:t>
            </a:r>
            <a:r>
              <a:rPr lang="ko-KR" altLang="en-US" sz="1050" dirty="0"/>
              <a:t>는 하위호환성을 유지하기 위하여 추가적인 </a:t>
            </a:r>
            <a:r>
              <a:rPr lang="ko-KR" altLang="en-US" sz="1050" dirty="0" err="1"/>
              <a:t>수정만을</a:t>
            </a:r>
            <a:r>
              <a:rPr lang="ko-KR" altLang="en-US" sz="1050" dirty="0"/>
              <a:t> 허용</a:t>
            </a:r>
            <a:endParaRPr lang="en-US" altLang="ko-KR" sz="1050" dirty="0"/>
          </a:p>
          <a:p>
            <a:pPr>
              <a:buClr>
                <a:srgbClr val="000000"/>
              </a:buClr>
              <a:buSzPts val="1050"/>
            </a:pPr>
            <a:r>
              <a:rPr lang="en-US" altLang="ko-Kore-KR" sz="1050" dirty="0">
                <a:solidFill>
                  <a:schemeClr val="accent1"/>
                </a:solidFill>
              </a:rPr>
              <a:t>Only additive changes allowed</a:t>
            </a:r>
          </a:p>
          <a:p>
            <a:pPr>
              <a:buClr>
                <a:srgbClr val="000000"/>
              </a:buClr>
              <a:buSzPts val="1050"/>
            </a:pPr>
            <a:endParaRPr lang="en-US" sz="1050" dirty="0"/>
          </a:p>
          <a:p>
            <a:pPr>
              <a:buClr>
                <a:srgbClr val="000000"/>
              </a:buClr>
              <a:buSzPts val="1050"/>
            </a:pPr>
            <a:endParaRPr lang="en-US" sz="1050" dirty="0"/>
          </a:p>
        </p:txBody>
      </p:sp>
      <p:grpSp>
        <p:nvGrpSpPr>
          <p:cNvPr id="731" name="Google Shape;731;p15"/>
          <p:cNvGrpSpPr/>
          <p:nvPr/>
        </p:nvGrpSpPr>
        <p:grpSpPr>
          <a:xfrm>
            <a:off x="6273195" y="2166728"/>
            <a:ext cx="1002974" cy="909758"/>
            <a:chOff x="9888260" y="2888970"/>
            <a:chExt cx="1337298" cy="1213011"/>
          </a:xfrm>
        </p:grpSpPr>
        <p:grpSp>
          <p:nvGrpSpPr>
            <p:cNvPr id="732" name="Google Shape;732;p15"/>
            <p:cNvGrpSpPr/>
            <p:nvPr/>
          </p:nvGrpSpPr>
          <p:grpSpPr>
            <a:xfrm>
              <a:off x="9982183" y="2888970"/>
              <a:ext cx="1243375" cy="1213011"/>
              <a:chOff x="6162214" y="2871879"/>
              <a:chExt cx="1243375" cy="1213011"/>
            </a:xfrm>
          </p:grpSpPr>
          <p:sp>
            <p:nvSpPr>
              <p:cNvPr id="733" name="Google Shape;733;p15"/>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Inventory</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34" name="Google Shape;734;p15"/>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35" name="Google Shape;735;p15"/>
            <p:cNvSpPr/>
            <p:nvPr/>
          </p:nvSpPr>
          <p:spPr>
            <a:xfrm>
              <a:off x="9888260" y="2912303"/>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736" name="Google Shape;736;p15"/>
          <p:cNvGrpSpPr/>
          <p:nvPr/>
        </p:nvGrpSpPr>
        <p:grpSpPr>
          <a:xfrm>
            <a:off x="3138965" y="1711665"/>
            <a:ext cx="1018667" cy="909758"/>
            <a:chOff x="5709286" y="2282219"/>
            <a:chExt cx="1358222" cy="1213011"/>
          </a:xfrm>
        </p:grpSpPr>
        <p:grpSp>
          <p:nvGrpSpPr>
            <p:cNvPr id="737" name="Google Shape;737;p15"/>
            <p:cNvGrpSpPr/>
            <p:nvPr/>
          </p:nvGrpSpPr>
          <p:grpSpPr>
            <a:xfrm>
              <a:off x="5709286" y="2282219"/>
              <a:ext cx="1243375" cy="1213011"/>
              <a:chOff x="6162214" y="2871879"/>
              <a:chExt cx="1243375" cy="1213011"/>
            </a:xfrm>
          </p:grpSpPr>
          <p:sp>
            <p:nvSpPr>
              <p:cNvPr id="738" name="Google Shape;738;p15"/>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dirty="0">
                    <a:solidFill>
                      <a:schemeClr val="dk1"/>
                    </a:solidFill>
                  </a:rPr>
                  <a:t>Order</a:t>
                </a:r>
                <a:endParaRPr dirty="0"/>
              </a:p>
              <a:p>
                <a:pPr algn="ctr">
                  <a:buClr>
                    <a:schemeClr val="dk1"/>
                  </a:buClr>
                  <a:buSzPts val="900"/>
                </a:pPr>
                <a:r>
                  <a:rPr lang="en-US" sz="900" b="1" dirty="0">
                    <a:solidFill>
                      <a:schemeClr val="dk1"/>
                    </a:solidFill>
                  </a:rPr>
                  <a:t>Capture</a:t>
                </a:r>
                <a:endParaRPr sz="900" b="1" dirty="0">
                  <a:solidFill>
                    <a:schemeClr val="dk1"/>
                  </a:solidFill>
                </a:endParaRPr>
              </a:p>
            </p:txBody>
          </p:sp>
          <p:sp>
            <p:nvSpPr>
              <p:cNvPr id="739" name="Google Shape;739;p15"/>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40" name="Google Shape;740;p15"/>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41" name="Google Shape;741;p15"/>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cxnSp>
        <p:nvCxnSpPr>
          <p:cNvPr id="742" name="Google Shape;742;p15"/>
          <p:cNvCxnSpPr>
            <a:stCxn id="741" idx="3"/>
            <a:endCxn id="735" idx="1"/>
          </p:cNvCxnSpPr>
          <p:nvPr/>
        </p:nvCxnSpPr>
        <p:spPr>
          <a:xfrm>
            <a:off x="4157631" y="2278714"/>
            <a:ext cx="2115600" cy="21300"/>
          </a:xfrm>
          <a:prstGeom prst="straightConnector1">
            <a:avLst/>
          </a:prstGeom>
          <a:noFill/>
          <a:ln w="9525" cap="flat" cmpd="sng">
            <a:solidFill>
              <a:schemeClr val="accent1"/>
            </a:solidFill>
            <a:prstDash val="solid"/>
            <a:miter lim="800000"/>
            <a:headEnd type="none" w="sm" len="sm"/>
            <a:tailEnd type="triangle" w="med" len="med"/>
          </a:ln>
        </p:spPr>
      </p:cxnSp>
      <p:sp>
        <p:nvSpPr>
          <p:cNvPr id="743" name="Google Shape;743;p15"/>
          <p:cNvSpPr txBox="1"/>
          <p:nvPr/>
        </p:nvSpPr>
        <p:spPr>
          <a:xfrm>
            <a:off x="4311355" y="2095856"/>
            <a:ext cx="1897166" cy="230832"/>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ko-KR" altLang="en-US" sz="900" dirty="0"/>
              <a:t>재고량을 요청</a:t>
            </a:r>
            <a:r>
              <a:rPr lang="en-US" altLang="ko-KR" sz="900" dirty="0"/>
              <a:t> (Request)</a:t>
            </a:r>
            <a:endParaRPr sz="900" dirty="0"/>
          </a:p>
        </p:txBody>
      </p:sp>
      <p:cxnSp>
        <p:nvCxnSpPr>
          <p:cNvPr id="744" name="Google Shape;744;p15"/>
          <p:cNvCxnSpPr/>
          <p:nvPr/>
        </p:nvCxnSpPr>
        <p:spPr>
          <a:xfrm rot="10800000">
            <a:off x="4176757" y="2365050"/>
            <a:ext cx="2095856" cy="25637"/>
          </a:xfrm>
          <a:prstGeom prst="straightConnector1">
            <a:avLst/>
          </a:prstGeom>
          <a:noFill/>
          <a:ln w="9525" cap="flat" cmpd="sng">
            <a:solidFill>
              <a:schemeClr val="accent1"/>
            </a:solidFill>
            <a:prstDash val="solid"/>
            <a:miter lim="800000"/>
            <a:headEnd type="none" w="sm" len="sm"/>
            <a:tailEnd type="triangle" w="med" len="med"/>
          </a:ln>
        </p:spPr>
      </p:cxnSp>
      <p:sp>
        <p:nvSpPr>
          <p:cNvPr id="745" name="Google Shape;745;p15"/>
          <p:cNvSpPr txBox="1"/>
          <p:nvPr/>
        </p:nvSpPr>
        <p:spPr>
          <a:xfrm>
            <a:off x="4279306" y="2383209"/>
            <a:ext cx="1889690" cy="369291"/>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ko-KR" altLang="en-US" sz="900" dirty="0"/>
              <a:t>약속된 </a:t>
            </a:r>
            <a:r>
              <a:rPr lang="en-US" sz="900" dirty="0"/>
              <a:t>JSON </a:t>
            </a:r>
            <a:r>
              <a:rPr lang="ko-KR" altLang="en-US" sz="900" dirty="0"/>
              <a:t>표현</a:t>
            </a:r>
            <a:r>
              <a:rPr lang="en-US" altLang="ko-KR" sz="900" dirty="0"/>
              <a:t> </a:t>
            </a:r>
            <a:br>
              <a:rPr lang="en-US" altLang="ko-KR" sz="900" dirty="0"/>
            </a:br>
            <a:r>
              <a:rPr lang="en-US" altLang="ko-KR" sz="900" dirty="0"/>
              <a:t>(Wait Response)</a:t>
            </a:r>
            <a:endParaRPr sz="900" dirty="0"/>
          </a:p>
        </p:txBody>
      </p:sp>
      <p:cxnSp>
        <p:nvCxnSpPr>
          <p:cNvPr id="746" name="Google Shape;746;p15"/>
          <p:cNvCxnSpPr>
            <a:stCxn id="735" idx="2"/>
            <a:endCxn id="734" idx="0"/>
          </p:cNvCxnSpPr>
          <p:nvPr/>
        </p:nvCxnSpPr>
        <p:spPr>
          <a:xfrm>
            <a:off x="6431053" y="2415929"/>
            <a:ext cx="389700" cy="51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7" name="Google Shape;747;p15"/>
          <p:cNvCxnSpPr>
            <a:stCxn id="734" idx="1"/>
            <a:endCxn id="735" idx="3"/>
          </p:cNvCxnSpPr>
          <p:nvPr/>
        </p:nvCxnSpPr>
        <p:spPr>
          <a:xfrm rot="10800000">
            <a:off x="6589012" y="2299968"/>
            <a:ext cx="231600" cy="558600"/>
          </a:xfrm>
          <a:prstGeom prst="straightConnector1">
            <a:avLst/>
          </a:prstGeom>
          <a:noFill/>
          <a:ln w="9525" cap="flat" cmpd="sng">
            <a:solidFill>
              <a:schemeClr val="accent1"/>
            </a:solidFill>
            <a:prstDash val="solid"/>
            <a:miter lim="800000"/>
            <a:headEnd type="none" w="sm" len="sm"/>
            <a:tailEnd type="triangle" w="med" len="med"/>
          </a:ln>
        </p:spPr>
      </p:cxnSp>
      <p:sp>
        <p:nvSpPr>
          <p:cNvPr id="748" name="Google Shape;748;p15"/>
          <p:cNvSpPr/>
          <p:nvPr/>
        </p:nvSpPr>
        <p:spPr>
          <a:xfrm>
            <a:off x="5971376" y="2980347"/>
            <a:ext cx="1736933" cy="781941"/>
          </a:xfrm>
          <a:prstGeom prst="triangle">
            <a:avLst>
              <a:gd name="adj" fmla="val 50000"/>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900"/>
            </a:pPr>
            <a:r>
              <a:rPr lang="ko-KR" altLang="en-US" sz="900" dirty="0">
                <a:solidFill>
                  <a:schemeClr val="dk1"/>
                </a:solidFill>
              </a:rPr>
              <a:t>내부데이터베이스 구조</a:t>
            </a:r>
            <a:endParaRPr sz="900" dirty="0">
              <a:solidFill>
                <a:schemeClr val="dk1"/>
              </a:solidFill>
            </a:endParaRPr>
          </a:p>
        </p:txBody>
      </p:sp>
      <p:sp>
        <p:nvSpPr>
          <p:cNvPr id="749" name="Google Shape;749;p15"/>
          <p:cNvSpPr txBox="1"/>
          <p:nvPr/>
        </p:nvSpPr>
        <p:spPr>
          <a:xfrm>
            <a:off x="159890" y="4018993"/>
            <a:ext cx="3629111" cy="684762"/>
          </a:xfrm>
          <a:prstGeom prst="rect">
            <a:avLst/>
          </a:prstGeom>
          <a:noFill/>
          <a:ln>
            <a:noFill/>
          </a:ln>
        </p:spPr>
        <p:txBody>
          <a:bodyPr spcFirstLastPara="1" wrap="square" lIns="91425" tIns="45700" rIns="91425" bIns="45700" anchor="t" anchorCtr="0">
            <a:spAutoFit/>
          </a:bodyPr>
          <a:lstStyle/>
          <a:p>
            <a:pPr>
              <a:buClr>
                <a:srgbClr val="000000"/>
              </a:buClr>
              <a:buSzPts val="1050"/>
            </a:pPr>
            <a:endParaRPr lang="en-US" sz="1050" dirty="0"/>
          </a:p>
          <a:p>
            <a:pPr>
              <a:buClr>
                <a:srgbClr val="000000"/>
              </a:buClr>
              <a:buSzPts val="1050"/>
            </a:pPr>
            <a:r>
              <a:rPr lang="en-US" altLang="ko-KR" dirty="0">
                <a:sym typeface="Wingdings" pitchFamily="2" charset="2"/>
              </a:rPr>
              <a:t></a:t>
            </a:r>
            <a:r>
              <a:rPr lang="ko-KR" altLang="en-US" dirty="0">
                <a:sym typeface="Wingdings" pitchFamily="2" charset="2"/>
              </a:rPr>
              <a:t> </a:t>
            </a:r>
            <a:r>
              <a:rPr lang="ko-KR" altLang="en-US" dirty="0"/>
              <a:t>빌드타임에서만 </a:t>
            </a:r>
            <a:r>
              <a:rPr lang="ko-KR" altLang="en-US" dirty="0" err="1"/>
              <a:t>약결합을</a:t>
            </a:r>
            <a:r>
              <a:rPr lang="ko-KR" altLang="en-US" dirty="0"/>
              <a:t> 제공함</a:t>
            </a:r>
            <a:endParaRPr lang="ko-KR" altLang="en-US" sz="2000" dirty="0"/>
          </a:p>
          <a:p>
            <a:pPr>
              <a:buClr>
                <a:srgbClr val="000000"/>
              </a:buClr>
              <a:buSzPts val="1050"/>
            </a:pPr>
            <a:endParaRPr dirty="0"/>
          </a:p>
        </p:txBody>
      </p:sp>
      <p:sp>
        <p:nvSpPr>
          <p:cNvPr id="750" name="Google Shape;750;p15"/>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altLang="ko-KR" dirty="0">
                <a:solidFill>
                  <a:srgbClr val="3F3F3F"/>
                </a:solidFill>
              </a:rPr>
              <a:t>HTTP/REST </a:t>
            </a:r>
            <a:r>
              <a:rPr lang="ko-KR" altLang="en-US" dirty="0" err="1">
                <a:solidFill>
                  <a:srgbClr val="3F3F3F"/>
                </a:solidFill>
              </a:rPr>
              <a:t>를</a:t>
            </a:r>
            <a:r>
              <a:rPr lang="ko-KR" altLang="en-US" dirty="0">
                <a:solidFill>
                  <a:srgbClr val="3F3F3F"/>
                </a:solidFill>
              </a:rPr>
              <a:t> 이용한 </a:t>
            </a:r>
            <a:r>
              <a:rPr lang="ko-KR" altLang="en-US" dirty="0" err="1">
                <a:solidFill>
                  <a:srgbClr val="3F3F3F"/>
                </a:solidFill>
              </a:rPr>
              <a:t>약결합</a:t>
            </a:r>
            <a:r>
              <a:rPr lang="ko-KR" altLang="en-US" dirty="0">
                <a:solidFill>
                  <a:srgbClr val="3F3F3F"/>
                </a:solidFill>
              </a:rPr>
              <a:t> 연동 </a:t>
            </a:r>
            <a:r>
              <a:rPr lang="en-US" altLang="ko-KR" dirty="0">
                <a:solidFill>
                  <a:srgbClr val="3F3F3F"/>
                </a:solidFill>
              </a:rPr>
              <a:t/>
            </a:r>
            <a:br>
              <a:rPr lang="en-US" altLang="ko-KR" dirty="0">
                <a:solidFill>
                  <a:srgbClr val="3F3F3F"/>
                </a:solidFill>
              </a:rPr>
            </a:br>
            <a:r>
              <a:rPr lang="en-US" altLang="ko-KR" sz="2800" dirty="0">
                <a:solidFill>
                  <a:schemeClr val="accent1"/>
                </a:solidFill>
              </a:rPr>
              <a:t>(</a:t>
            </a:r>
            <a:r>
              <a:rPr lang="en-US" sz="2800" dirty="0">
                <a:solidFill>
                  <a:schemeClr val="accent1"/>
                </a:solidFill>
              </a:rPr>
              <a:t>Loosely-Coupled Interaction via HTTP/REST</a:t>
            </a:r>
            <a:r>
              <a:rPr lang="en-US" altLang="ko-KR" sz="2800" dirty="0">
                <a:solidFill>
                  <a:schemeClr val="accent1"/>
                </a:solidFill>
              </a:rPr>
              <a:t>)</a:t>
            </a:r>
            <a:endParaRPr sz="2800" dirty="0">
              <a:solidFill>
                <a:schemeClr val="accent1"/>
              </a:solidFill>
            </a:endParaRPr>
          </a:p>
        </p:txBody>
      </p:sp>
    </p:spTree>
    <p:extLst>
      <p:ext uri="{BB962C8B-B14F-4D97-AF65-F5344CB8AC3E}">
        <p14:creationId xmlns:p14="http://schemas.microsoft.com/office/powerpoint/2010/main" val="338475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6"/>
                                        </p:tgtEl>
                                        <p:attrNameLst>
                                          <p:attrName>style.visibility</p:attrName>
                                        </p:attrNameLst>
                                      </p:cBhvr>
                                      <p:to>
                                        <p:strVal val="visible"/>
                                      </p:to>
                                    </p:set>
                                    <p:animEffect transition="in" filter="fade">
                                      <p:cBhvr>
                                        <p:cTn id="12" dur="500"/>
                                        <p:tgtEl>
                                          <p:spTgt spid="7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8"/>
                                        </p:tgtEl>
                                        <p:attrNameLst>
                                          <p:attrName>style.visibility</p:attrName>
                                        </p:attrNameLst>
                                      </p:cBhvr>
                                      <p:to>
                                        <p:strVal val="visible"/>
                                      </p:to>
                                    </p:set>
                                    <p:animEffect transition="in" filter="fade">
                                      <p:cBhvr>
                                        <p:cTn id="17" dur="500"/>
                                        <p:tgtEl>
                                          <p:spTgt spid="7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gtEl>
                                        <p:attrNameLst>
                                          <p:attrName>style.visibility</p:attrName>
                                        </p:attrNameLst>
                                      </p:cBhvr>
                                      <p:to>
                                        <p:strVal val="visible"/>
                                      </p:to>
                                    </p:set>
                                    <p:animEffect transition="in" filter="fade">
                                      <p:cBhvr>
                                        <p:cTn id="22" dur="500"/>
                                        <p:tgtEl>
                                          <p:spTgt spid="7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4"/>
                                        </p:tgtEl>
                                        <p:attrNameLst>
                                          <p:attrName>style.visibility</p:attrName>
                                        </p:attrNameLst>
                                      </p:cBhvr>
                                      <p:to>
                                        <p:strVal val="visible"/>
                                      </p:to>
                                    </p:set>
                                    <p:animEffect transition="in" filter="fade">
                                      <p:cBhvr>
                                        <p:cTn id="27" dur="500"/>
                                        <p:tgtEl>
                                          <p:spTgt spid="744"/>
                                        </p:tgtEl>
                                      </p:cBhvr>
                                    </p:animEffect>
                                  </p:childTnLst>
                                </p:cTn>
                              </p:par>
                              <p:par>
                                <p:cTn id="28" presetID="10" presetClass="entr" presetSubtype="0" fill="hold" nodeType="withEffect">
                                  <p:stCondLst>
                                    <p:cond delay="0"/>
                                  </p:stCondLst>
                                  <p:childTnLst>
                                    <p:set>
                                      <p:cBhvr>
                                        <p:cTn id="29" dur="1" fill="hold">
                                          <p:stCondLst>
                                            <p:cond delay="0"/>
                                          </p:stCondLst>
                                        </p:cTn>
                                        <p:tgtEl>
                                          <p:spTgt spid="745"/>
                                        </p:tgtEl>
                                        <p:attrNameLst>
                                          <p:attrName>style.visibility</p:attrName>
                                        </p:attrNameLst>
                                      </p:cBhvr>
                                      <p:to>
                                        <p:strVal val="visible"/>
                                      </p:to>
                                    </p:set>
                                    <p:animEffect transition="in" filter="fade">
                                      <p:cBhvr>
                                        <p:cTn id="30" dur="500"/>
                                        <p:tgtEl>
                                          <p:spTgt spid="7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0"/>
                                        </p:tgtEl>
                                        <p:attrNameLst>
                                          <p:attrName>style.visibility</p:attrName>
                                        </p:attrNameLst>
                                      </p:cBhvr>
                                      <p:to>
                                        <p:strVal val="visible"/>
                                      </p:to>
                                    </p:set>
                                    <p:animEffect transition="in" filter="fade">
                                      <p:cBhvr>
                                        <p:cTn id="35" dur="500"/>
                                        <p:tgtEl>
                                          <p:spTgt spid="7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49"/>
                                        </p:tgtEl>
                                        <p:attrNameLst>
                                          <p:attrName>style.visibility</p:attrName>
                                        </p:attrNameLst>
                                      </p:cBhvr>
                                      <p:to>
                                        <p:strVal val="visible"/>
                                      </p:to>
                                    </p:set>
                                    <p:animEffect transition="in" filter="fade">
                                      <p:cBhvr>
                                        <p:cTn id="40" dur="5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Google Shape;755;p16"/>
          <p:cNvGrpSpPr/>
          <p:nvPr/>
        </p:nvGrpSpPr>
        <p:grpSpPr>
          <a:xfrm>
            <a:off x="-841621" y="447156"/>
            <a:ext cx="7100320" cy="1070831"/>
            <a:chOff x="4503706" y="1678585"/>
            <a:chExt cx="3704319" cy="1427775"/>
          </a:xfrm>
        </p:grpSpPr>
        <p:sp>
          <p:nvSpPr>
            <p:cNvPr id="756" name="Google Shape;756;p16"/>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757" name="Google Shape;757;p16"/>
            <p:cNvSpPr txBox="1"/>
            <p:nvPr/>
          </p:nvSpPr>
          <p:spPr>
            <a:xfrm>
              <a:off x="4716025" y="2767805"/>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a:solidFill>
                    <a:srgbClr val="3F3F3F"/>
                  </a:solidFill>
                </a:rPr>
                <a:t>Data streaming can decouple database with shared data</a:t>
              </a:r>
              <a:endParaRPr sz="1050">
                <a:solidFill>
                  <a:srgbClr val="3F3F3F"/>
                </a:solidFill>
              </a:endParaRPr>
            </a:p>
          </p:txBody>
        </p:sp>
      </p:grpSp>
      <p:sp>
        <p:nvSpPr>
          <p:cNvPr id="758" name="Google Shape;758;p16"/>
          <p:cNvSpPr txBox="1"/>
          <p:nvPr/>
        </p:nvSpPr>
        <p:spPr>
          <a:xfrm>
            <a:off x="-399178" y="1718384"/>
            <a:ext cx="3044501"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solidFill>
                  <a:schemeClr val="tx1"/>
                </a:solidFill>
              </a:rPr>
              <a:t>상대의 수신을 기다리지 않는 </a:t>
            </a:r>
            <a:r>
              <a:rPr lang="ko-KR" altLang="en-US" sz="1050" dirty="0" err="1">
                <a:solidFill>
                  <a:schemeClr val="tx1"/>
                </a:solidFill>
              </a:rPr>
              <a:t>비동기식</a:t>
            </a:r>
            <a:r>
              <a:rPr lang="ko-KR" altLang="en-US" sz="1050" dirty="0">
                <a:solidFill>
                  <a:schemeClr val="tx1"/>
                </a:solidFill>
              </a:rPr>
              <a:t> </a:t>
            </a:r>
            <a:r>
              <a:rPr lang="ko-KR" altLang="en-US" sz="1050" dirty="0" err="1">
                <a:solidFill>
                  <a:schemeClr val="tx1"/>
                </a:solidFill>
              </a:rPr>
              <a:t>메시징</a:t>
            </a:r>
            <a:endParaRPr lang="en-US" sz="1050" dirty="0">
              <a:solidFill>
                <a:schemeClr val="tx1"/>
              </a:solidFill>
            </a:endParaRPr>
          </a:p>
          <a:p>
            <a:pPr>
              <a:buClr>
                <a:srgbClr val="000000"/>
              </a:buClr>
              <a:buSzPts val="1050"/>
            </a:pPr>
            <a:r>
              <a:rPr lang="en-US" sz="1050" dirty="0">
                <a:solidFill>
                  <a:schemeClr val="accent1"/>
                </a:solidFill>
              </a:rPr>
              <a:t>Asynchronous messaging(streaming)</a:t>
            </a:r>
            <a:r>
              <a:rPr lang="ko-KR" altLang="en-US" sz="1050" dirty="0">
                <a:solidFill>
                  <a:schemeClr val="accent1"/>
                </a:solidFill>
              </a:rPr>
              <a:t> </a:t>
            </a:r>
            <a:endParaRPr dirty="0">
              <a:solidFill>
                <a:schemeClr val="accent1"/>
              </a:solidFill>
            </a:endParaRPr>
          </a:p>
        </p:txBody>
      </p:sp>
      <p:grpSp>
        <p:nvGrpSpPr>
          <p:cNvPr id="759" name="Google Shape;759;p16"/>
          <p:cNvGrpSpPr/>
          <p:nvPr/>
        </p:nvGrpSpPr>
        <p:grpSpPr>
          <a:xfrm>
            <a:off x="6091975" y="2225141"/>
            <a:ext cx="1018667" cy="909758"/>
            <a:chOff x="5709286" y="2282219"/>
            <a:chExt cx="1358222" cy="1213011"/>
          </a:xfrm>
        </p:grpSpPr>
        <p:grpSp>
          <p:nvGrpSpPr>
            <p:cNvPr id="760" name="Google Shape;760;p16"/>
            <p:cNvGrpSpPr/>
            <p:nvPr/>
          </p:nvGrpSpPr>
          <p:grpSpPr>
            <a:xfrm>
              <a:off x="5709286" y="2282219"/>
              <a:ext cx="1243375" cy="1213011"/>
              <a:chOff x="6162214" y="2871879"/>
              <a:chExt cx="1243375" cy="1213011"/>
            </a:xfrm>
          </p:grpSpPr>
          <p:sp>
            <p:nvSpPr>
              <p:cNvPr id="761" name="Google Shape;761;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Order</a:t>
                </a:r>
                <a:endParaRPr/>
              </a:p>
              <a:p>
                <a:pPr algn="ctr">
                  <a:buClr>
                    <a:schemeClr val="dk1"/>
                  </a:buClr>
                  <a:buSzPts val="900"/>
                </a:pPr>
                <a:r>
                  <a:rPr lang="en-US" sz="900" b="1">
                    <a:solidFill>
                      <a:schemeClr val="dk1"/>
                    </a:solidFill>
                  </a:rPr>
                  <a:t>Capture</a:t>
                </a:r>
                <a:endParaRPr sz="900" b="1">
                  <a:solidFill>
                    <a:schemeClr val="dk1"/>
                  </a:solidFill>
                </a:endParaRPr>
              </a:p>
            </p:txBody>
          </p:sp>
          <p:sp>
            <p:nvSpPr>
              <p:cNvPr id="762" name="Google Shape;762;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63" name="Google Shape;763;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64" name="Google Shape;764;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sp>
        <p:nvSpPr>
          <p:cNvPr id="765" name="Google Shape;765;p16"/>
          <p:cNvSpPr txBox="1"/>
          <p:nvPr/>
        </p:nvSpPr>
        <p:spPr>
          <a:xfrm>
            <a:off x="-272884" y="2238142"/>
            <a:ext cx="2517106" cy="846345"/>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altLang="ko-KR" sz="1050" dirty="0"/>
              <a:t>Publish-Subscribe</a:t>
            </a:r>
          </a:p>
          <a:p>
            <a:pPr marL="214313" indent="-214313">
              <a:buClr>
                <a:srgbClr val="000000"/>
              </a:buClr>
              <a:buSzPts val="1050"/>
              <a:buFont typeface="Arial"/>
              <a:buChar char="•"/>
            </a:pPr>
            <a:r>
              <a:rPr lang="ko-KR" altLang="en-US" sz="1050" dirty="0"/>
              <a:t>준실시간으로 동작함</a:t>
            </a:r>
            <a:endParaRPr lang="en-US" sz="1050" dirty="0">
              <a:solidFill>
                <a:schemeClr val="accent1"/>
              </a:solidFill>
            </a:endParaRPr>
          </a:p>
          <a:p>
            <a:pPr marL="214313" indent="-214313">
              <a:buClr>
                <a:srgbClr val="000000"/>
              </a:buClr>
              <a:buSzPts val="1050"/>
              <a:buFont typeface="Arial"/>
              <a:buChar char="•"/>
            </a:pPr>
            <a:r>
              <a:rPr lang="en-US" altLang="ko-Kore-KR" b="1" dirty="0"/>
              <a:t>Decouples </a:t>
            </a:r>
            <a:r>
              <a:rPr lang="en-US" altLang="ko-Kore-KR" b="1" u="sng" dirty="0"/>
              <a:t>“timing”</a:t>
            </a:r>
            <a:r>
              <a:rPr lang="en-US" altLang="ko-Kore-KR" b="1" dirty="0"/>
              <a:t> = Non-blocking</a:t>
            </a:r>
            <a:endParaRPr lang="en-US" altLang="ko-Kore-KR" sz="2000" b="1" dirty="0"/>
          </a:p>
        </p:txBody>
      </p:sp>
      <p:sp>
        <p:nvSpPr>
          <p:cNvPr id="767" name="Google Shape;767;p16"/>
          <p:cNvSpPr txBox="1"/>
          <p:nvPr/>
        </p:nvSpPr>
        <p:spPr>
          <a:xfrm>
            <a:off x="-399178" y="3063494"/>
            <a:ext cx="3039160" cy="41549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Data streams hide the internal implementation of the service</a:t>
            </a:r>
            <a:endParaRPr dirty="0"/>
          </a:p>
        </p:txBody>
      </p:sp>
      <p:grpSp>
        <p:nvGrpSpPr>
          <p:cNvPr id="768" name="Google Shape;768;p16"/>
          <p:cNvGrpSpPr/>
          <p:nvPr/>
        </p:nvGrpSpPr>
        <p:grpSpPr>
          <a:xfrm>
            <a:off x="5738393" y="3685404"/>
            <a:ext cx="1018667" cy="909758"/>
            <a:chOff x="5709286" y="2282219"/>
            <a:chExt cx="1358222" cy="1213011"/>
          </a:xfrm>
        </p:grpSpPr>
        <p:grpSp>
          <p:nvGrpSpPr>
            <p:cNvPr id="769" name="Google Shape;769;p16"/>
            <p:cNvGrpSpPr/>
            <p:nvPr/>
          </p:nvGrpSpPr>
          <p:grpSpPr>
            <a:xfrm>
              <a:off x="5709286" y="2282219"/>
              <a:ext cx="1243375" cy="1213011"/>
              <a:chOff x="6162214" y="2871879"/>
              <a:chExt cx="1243375" cy="1213011"/>
            </a:xfrm>
          </p:grpSpPr>
          <p:sp>
            <p:nvSpPr>
              <p:cNvPr id="770" name="Google Shape;770;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Fulfillment</a:t>
                </a:r>
                <a:endParaRPr sz="900" b="1">
                  <a:solidFill>
                    <a:schemeClr val="dk1"/>
                  </a:solidFill>
                </a:endParaRPr>
              </a:p>
            </p:txBody>
          </p:sp>
          <p:sp>
            <p:nvSpPr>
              <p:cNvPr id="771" name="Google Shape;771;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72" name="Google Shape;772;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73" name="Google Shape;773;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774" name="Google Shape;774;p16"/>
          <p:cNvGrpSpPr/>
          <p:nvPr/>
        </p:nvGrpSpPr>
        <p:grpSpPr>
          <a:xfrm>
            <a:off x="4341156" y="1845921"/>
            <a:ext cx="1018667" cy="909758"/>
            <a:chOff x="5709286" y="2282219"/>
            <a:chExt cx="1358222" cy="1213011"/>
          </a:xfrm>
        </p:grpSpPr>
        <p:grpSp>
          <p:nvGrpSpPr>
            <p:cNvPr id="775" name="Google Shape;775;p16"/>
            <p:cNvGrpSpPr/>
            <p:nvPr/>
          </p:nvGrpSpPr>
          <p:grpSpPr>
            <a:xfrm>
              <a:off x="5709286" y="2282219"/>
              <a:ext cx="1243375" cy="1213011"/>
              <a:chOff x="6162214" y="2871879"/>
              <a:chExt cx="1243375" cy="1213011"/>
            </a:xfrm>
          </p:grpSpPr>
          <p:sp>
            <p:nvSpPr>
              <p:cNvPr id="776" name="Google Shape;776;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77" name="Google Shape;777;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78" name="Google Shape;778;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79" name="Google Shape;779;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780" name="Google Shape;780;p16"/>
          <p:cNvGrpSpPr/>
          <p:nvPr/>
        </p:nvGrpSpPr>
        <p:grpSpPr>
          <a:xfrm>
            <a:off x="4299083" y="3037597"/>
            <a:ext cx="1619732" cy="233646"/>
            <a:chOff x="4933918" y="4818281"/>
            <a:chExt cx="2159642" cy="311528"/>
          </a:xfrm>
        </p:grpSpPr>
        <p:sp>
          <p:nvSpPr>
            <p:cNvPr id="781" name="Google Shape;781;p16"/>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782" name="Google Shape;782;p16"/>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sp>
        <p:nvSpPr>
          <p:cNvPr id="783" name="Google Shape;783;p16"/>
          <p:cNvSpPr txBox="1"/>
          <p:nvPr/>
        </p:nvSpPr>
        <p:spPr>
          <a:xfrm>
            <a:off x="-387424" y="3452396"/>
            <a:ext cx="3039160" cy="792484"/>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Client ignore parts of the stream they don’t understand</a:t>
            </a:r>
          </a:p>
          <a:p>
            <a:pPr>
              <a:buClr>
                <a:srgbClr val="000000"/>
              </a:buClr>
              <a:buSzPts val="1050"/>
            </a:pPr>
            <a:endParaRPr lang="en-US" sz="1050" dirty="0"/>
          </a:p>
          <a:p>
            <a:pPr>
              <a:buClr>
                <a:srgbClr val="000000"/>
              </a:buClr>
              <a:buSzPts val="1050"/>
            </a:pPr>
            <a:r>
              <a:rPr lang="en-US" altLang="ko-KR" dirty="0">
                <a:sym typeface="Wingdings" pitchFamily="2" charset="2"/>
              </a:rPr>
              <a:t></a:t>
            </a:r>
            <a:r>
              <a:rPr lang="ko-KR" altLang="en-US" dirty="0">
                <a:sym typeface="Wingdings" pitchFamily="2" charset="2"/>
              </a:rPr>
              <a:t>  런타임에서도 </a:t>
            </a:r>
            <a:r>
              <a:rPr lang="ko-KR" altLang="en-US" dirty="0" err="1">
                <a:sym typeface="Wingdings" pitchFamily="2" charset="2"/>
              </a:rPr>
              <a:t>약결합을</a:t>
            </a:r>
            <a:r>
              <a:rPr lang="ko-KR" altLang="en-US" dirty="0">
                <a:sym typeface="Wingdings" pitchFamily="2" charset="2"/>
              </a:rPr>
              <a:t> 제공함</a:t>
            </a:r>
            <a:endParaRPr sz="2000" dirty="0"/>
          </a:p>
        </p:txBody>
      </p:sp>
      <p:cxnSp>
        <p:nvCxnSpPr>
          <p:cNvPr id="784" name="Google Shape;784;p16"/>
          <p:cNvCxnSpPr/>
          <p:nvPr/>
        </p:nvCxnSpPr>
        <p:spPr>
          <a:xfrm flipH="1">
            <a:off x="4623714" y="2397823"/>
            <a:ext cx="147415" cy="29483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5" name="Google Shape;785;p16"/>
          <p:cNvCxnSpPr>
            <a:stCxn id="777" idx="3"/>
            <a:endCxn id="782" idx="0"/>
          </p:cNvCxnSpPr>
          <p:nvPr/>
        </p:nvCxnSpPr>
        <p:spPr>
          <a:xfrm>
            <a:off x="4818129" y="2755679"/>
            <a:ext cx="365400" cy="284700"/>
          </a:xfrm>
          <a:prstGeom prst="straightConnector1">
            <a:avLst/>
          </a:prstGeom>
          <a:noFill/>
          <a:ln w="9525" cap="flat" cmpd="sng">
            <a:solidFill>
              <a:schemeClr val="accent1"/>
            </a:solidFill>
            <a:prstDash val="solid"/>
            <a:miter lim="800000"/>
            <a:headEnd type="none" w="sm" len="sm"/>
            <a:tailEnd type="triangle" w="med" len="med"/>
          </a:ln>
        </p:spPr>
      </p:cxnSp>
      <p:sp>
        <p:nvSpPr>
          <p:cNvPr id="786" name="Google Shape;786;p16"/>
          <p:cNvSpPr/>
          <p:nvPr/>
        </p:nvSpPr>
        <p:spPr>
          <a:xfrm>
            <a:off x="3316206" y="2385005"/>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cxnSp>
        <p:nvCxnSpPr>
          <p:cNvPr id="787" name="Google Shape;787;p16"/>
          <p:cNvCxnSpPr>
            <a:endCxn id="786" idx="0"/>
          </p:cNvCxnSpPr>
          <p:nvPr/>
        </p:nvCxnSpPr>
        <p:spPr>
          <a:xfrm rot="10800000">
            <a:off x="3607831" y="2385005"/>
            <a:ext cx="1028700" cy="262800"/>
          </a:xfrm>
          <a:prstGeom prst="straightConnector1">
            <a:avLst/>
          </a:prstGeom>
          <a:noFill/>
          <a:ln w="9525" cap="flat" cmpd="sng">
            <a:solidFill>
              <a:schemeClr val="accent1"/>
            </a:solidFill>
            <a:prstDash val="dash"/>
            <a:miter lim="800000"/>
            <a:headEnd type="none" w="sm" len="sm"/>
            <a:tailEnd type="none" w="sm" len="sm"/>
          </a:ln>
        </p:spPr>
      </p:cxnSp>
      <p:cxnSp>
        <p:nvCxnSpPr>
          <p:cNvPr id="788" name="Google Shape;788;p16"/>
          <p:cNvCxnSpPr>
            <a:endCxn id="786" idx="4"/>
          </p:cNvCxnSpPr>
          <p:nvPr/>
        </p:nvCxnSpPr>
        <p:spPr>
          <a:xfrm flipH="1">
            <a:off x="3607831" y="2647855"/>
            <a:ext cx="1035000" cy="320400"/>
          </a:xfrm>
          <a:prstGeom prst="straightConnector1">
            <a:avLst/>
          </a:prstGeom>
          <a:noFill/>
          <a:ln w="9525" cap="flat" cmpd="sng">
            <a:solidFill>
              <a:schemeClr val="accent1"/>
            </a:solidFill>
            <a:prstDash val="dash"/>
            <a:miter lim="800000"/>
            <a:headEnd type="none" w="sm" len="sm"/>
            <a:tailEnd type="none" w="sm" len="sm"/>
          </a:ln>
        </p:spPr>
      </p:cxnSp>
      <p:pic>
        <p:nvPicPr>
          <p:cNvPr id="789" name="Google Shape;789;p16"/>
          <p:cNvPicPr preferRelativeResize="0"/>
          <p:nvPr/>
        </p:nvPicPr>
        <p:blipFill rotWithShape="1">
          <a:blip r:embed="rId3">
            <a:alphaModFix/>
          </a:blip>
          <a:srcRect l="5631" r="7591" b="9184"/>
          <a:stretch/>
        </p:blipFill>
        <p:spPr>
          <a:xfrm>
            <a:off x="3379163" y="2590103"/>
            <a:ext cx="428710" cy="224328"/>
          </a:xfrm>
          <a:prstGeom prst="rect">
            <a:avLst/>
          </a:prstGeom>
          <a:noFill/>
          <a:ln>
            <a:noFill/>
          </a:ln>
        </p:spPr>
      </p:pic>
      <p:sp>
        <p:nvSpPr>
          <p:cNvPr id="790" name="Google Shape;790;p16"/>
          <p:cNvSpPr/>
          <p:nvPr/>
        </p:nvSpPr>
        <p:spPr>
          <a:xfrm>
            <a:off x="3584330" y="3390204"/>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cxnSp>
        <p:nvCxnSpPr>
          <p:cNvPr id="791" name="Google Shape;791;p16"/>
          <p:cNvCxnSpPr>
            <a:endCxn id="790" idx="0"/>
          </p:cNvCxnSpPr>
          <p:nvPr/>
        </p:nvCxnSpPr>
        <p:spPr>
          <a:xfrm flipH="1">
            <a:off x="3875955" y="3173304"/>
            <a:ext cx="549000" cy="216900"/>
          </a:xfrm>
          <a:prstGeom prst="straightConnector1">
            <a:avLst/>
          </a:prstGeom>
          <a:noFill/>
          <a:ln w="9525" cap="flat" cmpd="sng">
            <a:solidFill>
              <a:schemeClr val="accent1"/>
            </a:solidFill>
            <a:prstDash val="dash"/>
            <a:miter lim="800000"/>
            <a:headEnd type="none" w="sm" len="sm"/>
            <a:tailEnd type="none" w="sm" len="sm"/>
          </a:ln>
        </p:spPr>
      </p:cxnSp>
      <p:cxnSp>
        <p:nvCxnSpPr>
          <p:cNvPr id="792" name="Google Shape;792;p16"/>
          <p:cNvCxnSpPr>
            <a:stCxn id="782" idx="1"/>
            <a:endCxn id="790" idx="6"/>
          </p:cNvCxnSpPr>
          <p:nvPr/>
        </p:nvCxnSpPr>
        <p:spPr>
          <a:xfrm flipH="1">
            <a:off x="4167505" y="3155827"/>
            <a:ext cx="280800" cy="525900"/>
          </a:xfrm>
          <a:prstGeom prst="straightConnector1">
            <a:avLst/>
          </a:prstGeom>
          <a:noFill/>
          <a:ln w="9525" cap="flat" cmpd="sng">
            <a:solidFill>
              <a:schemeClr val="accent1"/>
            </a:solidFill>
            <a:prstDash val="dash"/>
            <a:miter lim="800000"/>
            <a:headEnd type="none" w="sm" len="sm"/>
            <a:tailEnd type="none" w="sm" len="sm"/>
          </a:ln>
        </p:spPr>
      </p:cxnSp>
      <p:sp>
        <p:nvSpPr>
          <p:cNvPr id="793" name="Google Shape;793;p16"/>
          <p:cNvSpPr txBox="1"/>
          <p:nvPr/>
        </p:nvSpPr>
        <p:spPr>
          <a:xfrm>
            <a:off x="3104698" y="1635112"/>
            <a:ext cx="1019087"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Internal</a:t>
            </a:r>
            <a:endParaRPr/>
          </a:p>
          <a:p>
            <a:pPr>
              <a:buClr>
                <a:srgbClr val="000000"/>
              </a:buClr>
              <a:buSzPts val="1050"/>
            </a:pPr>
            <a:r>
              <a:rPr lang="en-US" sz="1050"/>
              <a:t>Database</a:t>
            </a:r>
            <a:endParaRPr/>
          </a:p>
          <a:p>
            <a:pPr>
              <a:buClr>
                <a:srgbClr val="000000"/>
              </a:buClr>
              <a:buSzPts val="1050"/>
            </a:pPr>
            <a:r>
              <a:rPr lang="en-US" sz="1050"/>
              <a:t>Structure</a:t>
            </a:r>
            <a:endParaRPr sz="1050"/>
          </a:p>
        </p:txBody>
      </p:sp>
      <p:pic>
        <p:nvPicPr>
          <p:cNvPr id="794" name="Google Shape;794;p16"/>
          <p:cNvPicPr preferRelativeResize="0"/>
          <p:nvPr/>
        </p:nvPicPr>
        <p:blipFill rotWithShape="1">
          <a:blip r:embed="rId4">
            <a:alphaModFix/>
          </a:blip>
          <a:srcRect l="7665" t="14403"/>
          <a:stretch/>
        </p:blipFill>
        <p:spPr>
          <a:xfrm>
            <a:off x="3668720" y="3581281"/>
            <a:ext cx="430995" cy="238682"/>
          </a:xfrm>
          <a:prstGeom prst="rect">
            <a:avLst/>
          </a:prstGeom>
          <a:noFill/>
          <a:ln>
            <a:noFill/>
          </a:ln>
        </p:spPr>
      </p:pic>
      <p:sp>
        <p:nvSpPr>
          <p:cNvPr id="795" name="Google Shape;795;p16"/>
          <p:cNvSpPr txBox="1"/>
          <p:nvPr/>
        </p:nvSpPr>
        <p:spPr>
          <a:xfrm>
            <a:off x="3501009" y="4011911"/>
            <a:ext cx="1391897"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Simplified and Stable JSON Representation</a:t>
            </a:r>
            <a:endParaRPr sz="1050"/>
          </a:p>
        </p:txBody>
      </p:sp>
      <p:cxnSp>
        <p:nvCxnSpPr>
          <p:cNvPr id="796" name="Google Shape;796;p16"/>
          <p:cNvCxnSpPr>
            <a:stCxn id="782" idx="2"/>
            <a:endCxn id="772" idx="0"/>
          </p:cNvCxnSpPr>
          <p:nvPr/>
        </p:nvCxnSpPr>
        <p:spPr>
          <a:xfrm>
            <a:off x="5183560" y="3271243"/>
            <a:ext cx="1384800" cy="43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7" name="Google Shape;797;p16"/>
          <p:cNvCxnSpPr>
            <a:endCxn id="771" idx="0"/>
          </p:cNvCxnSpPr>
          <p:nvPr/>
        </p:nvCxnSpPr>
        <p:spPr>
          <a:xfrm flipH="1">
            <a:off x="6215366" y="393598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8" name="Google Shape;798;p16"/>
          <p:cNvCxnSpPr>
            <a:stCxn id="782" idx="0"/>
            <a:endCxn id="763" idx="0"/>
          </p:cNvCxnSpPr>
          <p:nvPr/>
        </p:nvCxnSpPr>
        <p:spPr>
          <a:xfrm rot="10800000" flipH="1">
            <a:off x="5183560" y="2241511"/>
            <a:ext cx="1738200" cy="79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9" name="Google Shape;799;p16"/>
          <p:cNvCxnSpPr>
            <a:stCxn id="763" idx="1"/>
            <a:endCxn id="762" idx="0"/>
          </p:cNvCxnSpPr>
          <p:nvPr/>
        </p:nvCxnSpPr>
        <p:spPr>
          <a:xfrm flipH="1">
            <a:off x="6568947" y="2357423"/>
            <a:ext cx="195000" cy="632100"/>
          </a:xfrm>
          <a:prstGeom prst="straightConnector1">
            <a:avLst/>
          </a:prstGeom>
          <a:noFill/>
          <a:ln w="9525" cap="flat" cmpd="sng">
            <a:solidFill>
              <a:schemeClr val="accent1"/>
            </a:solidFill>
            <a:prstDash val="solid"/>
            <a:miter lim="800000"/>
            <a:headEnd type="none" w="sm" len="sm"/>
            <a:tailEnd type="triangle" w="med" len="med"/>
          </a:ln>
        </p:spPr>
      </p:cxnSp>
      <p:sp>
        <p:nvSpPr>
          <p:cNvPr id="800" name="Google Shape;800;p16"/>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ko-KR" altLang="en-US" dirty="0">
                <a:solidFill>
                  <a:srgbClr val="3F3F3F"/>
                </a:solidFill>
              </a:rPr>
              <a:t>비동기 </a:t>
            </a:r>
            <a:r>
              <a:rPr lang="ko-KR" altLang="en-US" dirty="0" err="1">
                <a:solidFill>
                  <a:srgbClr val="3F3F3F"/>
                </a:solidFill>
              </a:rPr>
              <a:t>메시징을</a:t>
            </a:r>
            <a:r>
              <a:rPr lang="ko-KR" altLang="en-US" dirty="0">
                <a:solidFill>
                  <a:srgbClr val="3F3F3F"/>
                </a:solidFill>
              </a:rPr>
              <a:t> 통한 </a:t>
            </a:r>
            <a:r>
              <a:rPr lang="ko-KR" altLang="en-US" dirty="0" err="1">
                <a:solidFill>
                  <a:srgbClr val="3F3F3F"/>
                </a:solidFill>
              </a:rPr>
              <a:t>약결합</a:t>
            </a:r>
            <a:r>
              <a:rPr lang="ko-KR" altLang="en-US" dirty="0">
                <a:solidFill>
                  <a:srgbClr val="3F3F3F"/>
                </a:solidFill>
              </a:rPr>
              <a:t> 연동</a:t>
            </a:r>
            <a:r>
              <a:rPr lang="en-US" altLang="ko-KR" dirty="0">
                <a:solidFill>
                  <a:srgbClr val="3F3F3F"/>
                </a:solidFill>
              </a:rPr>
              <a:t/>
            </a:r>
            <a:br>
              <a:rPr lang="en-US" altLang="ko-KR" dirty="0">
                <a:solidFill>
                  <a:srgbClr val="3F3F3F"/>
                </a:solidFill>
              </a:rPr>
            </a:br>
            <a:r>
              <a:rPr lang="en-US" sz="2400" dirty="0">
                <a:solidFill>
                  <a:schemeClr val="accent1"/>
                </a:solidFill>
              </a:rPr>
              <a:t>Loosely-Coupled Interaction via Asynchronous Messaging</a:t>
            </a:r>
            <a:endParaRPr sz="2400" dirty="0">
              <a:solidFill>
                <a:schemeClr val="accent1"/>
              </a:solidFill>
            </a:endParaRPr>
          </a:p>
        </p:txBody>
      </p:sp>
    </p:spTree>
    <p:extLst>
      <p:ext uri="{BB962C8B-B14F-4D97-AF65-F5344CB8AC3E}">
        <p14:creationId xmlns:p14="http://schemas.microsoft.com/office/powerpoint/2010/main" val="34511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500"/>
                                        <p:tgtEl>
                                          <p:spTgt spid="758"/>
                                        </p:tgtEl>
                                      </p:cBhvr>
                                    </p:animEffect>
                                  </p:childTnLst>
                                </p:cTn>
                              </p:par>
                              <p:par>
                                <p:cTn id="8" presetID="10" presetClass="entr" presetSubtype="0"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fade">
                                      <p:cBhvr>
                                        <p:cTn id="15" dur="500"/>
                                        <p:tgtEl>
                                          <p:spTgt spid="784"/>
                                        </p:tgtEl>
                                      </p:cBhvr>
                                    </p:animEffect>
                                  </p:childTnLst>
                                </p:cTn>
                              </p:par>
                              <p:par>
                                <p:cTn id="16" presetID="10" presetClass="entr" presetSubtype="0" fill="hold" nodeType="with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5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0"/>
                                        </p:tgtEl>
                                        <p:attrNameLst>
                                          <p:attrName>style.visibility</p:attrName>
                                        </p:attrNameLst>
                                      </p:cBhvr>
                                      <p:to>
                                        <p:strVal val="visible"/>
                                      </p:to>
                                    </p:set>
                                    <p:animEffect transition="in" filter="fade">
                                      <p:cBhvr>
                                        <p:cTn id="21" dur="500"/>
                                        <p:tgtEl>
                                          <p:spTgt spid="7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500"/>
                                        <p:tgtEl>
                                          <p:spTgt spid="7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7"/>
                                        </p:tgtEl>
                                        <p:attrNameLst>
                                          <p:attrName>style.visibility</p:attrName>
                                        </p:attrNameLst>
                                      </p:cBhvr>
                                      <p:to>
                                        <p:strVal val="visible"/>
                                      </p:to>
                                    </p:set>
                                    <p:animEffect transition="in" filter="fade">
                                      <p:cBhvr>
                                        <p:cTn id="31" dur="500"/>
                                        <p:tgtEl>
                                          <p:spTgt spid="787"/>
                                        </p:tgtEl>
                                      </p:cBhvr>
                                    </p:animEffect>
                                  </p:childTnLst>
                                </p:cTn>
                              </p:par>
                              <p:par>
                                <p:cTn id="32" presetID="10" presetClass="entr" presetSubtype="0" fill="hold" nodeType="withEffect">
                                  <p:stCondLst>
                                    <p:cond delay="0"/>
                                  </p:stCondLst>
                                  <p:childTnLst>
                                    <p:set>
                                      <p:cBhvr>
                                        <p:cTn id="33" dur="1" fill="hold">
                                          <p:stCondLst>
                                            <p:cond delay="0"/>
                                          </p:stCondLst>
                                        </p:cTn>
                                        <p:tgtEl>
                                          <p:spTgt spid="788"/>
                                        </p:tgtEl>
                                        <p:attrNameLst>
                                          <p:attrName>style.visibility</p:attrName>
                                        </p:attrNameLst>
                                      </p:cBhvr>
                                      <p:to>
                                        <p:strVal val="visible"/>
                                      </p:to>
                                    </p:set>
                                    <p:animEffect transition="in" filter="fade">
                                      <p:cBhvr>
                                        <p:cTn id="34" dur="500"/>
                                        <p:tgtEl>
                                          <p:spTgt spid="788"/>
                                        </p:tgtEl>
                                      </p:cBhvr>
                                    </p:animEffect>
                                  </p:childTnLst>
                                </p:cTn>
                              </p:par>
                              <p:par>
                                <p:cTn id="35" presetID="10" presetClass="entr" presetSubtype="0" fill="hold" nodeType="withEffect">
                                  <p:stCondLst>
                                    <p:cond delay="0"/>
                                  </p:stCondLst>
                                  <p:childTnLst>
                                    <p:set>
                                      <p:cBhvr>
                                        <p:cTn id="36" dur="1" fill="hold">
                                          <p:stCondLst>
                                            <p:cond delay="0"/>
                                          </p:stCondLst>
                                        </p:cTn>
                                        <p:tgtEl>
                                          <p:spTgt spid="786"/>
                                        </p:tgtEl>
                                        <p:attrNameLst>
                                          <p:attrName>style.visibility</p:attrName>
                                        </p:attrNameLst>
                                      </p:cBhvr>
                                      <p:to>
                                        <p:strVal val="visible"/>
                                      </p:to>
                                    </p:set>
                                    <p:animEffect transition="in" filter="fade">
                                      <p:cBhvr>
                                        <p:cTn id="37" dur="500"/>
                                        <p:tgtEl>
                                          <p:spTgt spid="7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9"/>
                                        </p:tgtEl>
                                        <p:attrNameLst>
                                          <p:attrName>style.visibility</p:attrName>
                                        </p:attrNameLst>
                                      </p:cBhvr>
                                      <p:to>
                                        <p:strVal val="visible"/>
                                      </p:to>
                                    </p:set>
                                    <p:animEffect transition="in" filter="fade">
                                      <p:cBhvr>
                                        <p:cTn id="42" dur="500"/>
                                        <p:tgtEl>
                                          <p:spTgt spid="789"/>
                                        </p:tgtEl>
                                      </p:cBhvr>
                                    </p:animEffect>
                                  </p:childTnLst>
                                </p:cTn>
                              </p:par>
                              <p:par>
                                <p:cTn id="43" presetID="10" presetClass="entr" presetSubtype="0" fill="hold" nodeType="withEffect">
                                  <p:stCondLst>
                                    <p:cond delay="0"/>
                                  </p:stCondLst>
                                  <p:childTnLst>
                                    <p:set>
                                      <p:cBhvr>
                                        <p:cTn id="44" dur="1" fill="hold">
                                          <p:stCondLst>
                                            <p:cond delay="0"/>
                                          </p:stCondLst>
                                        </p:cTn>
                                        <p:tgtEl>
                                          <p:spTgt spid="793"/>
                                        </p:tgtEl>
                                        <p:attrNameLst>
                                          <p:attrName>style.visibility</p:attrName>
                                        </p:attrNameLst>
                                      </p:cBhvr>
                                      <p:to>
                                        <p:strVal val="visible"/>
                                      </p:to>
                                    </p:set>
                                    <p:animEffect transition="in" filter="fade">
                                      <p:cBhvr>
                                        <p:cTn id="45" dur="500"/>
                                        <p:tgtEl>
                                          <p:spTgt spid="79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91"/>
                                        </p:tgtEl>
                                        <p:attrNameLst>
                                          <p:attrName>style.visibility</p:attrName>
                                        </p:attrNameLst>
                                      </p:cBhvr>
                                      <p:to>
                                        <p:strVal val="visible"/>
                                      </p:to>
                                    </p:set>
                                    <p:animEffect transition="in" filter="fade">
                                      <p:cBhvr>
                                        <p:cTn id="50" dur="500"/>
                                        <p:tgtEl>
                                          <p:spTgt spid="791"/>
                                        </p:tgtEl>
                                      </p:cBhvr>
                                    </p:animEffect>
                                  </p:childTnLst>
                                </p:cTn>
                              </p:par>
                              <p:par>
                                <p:cTn id="51" presetID="10" presetClass="entr" presetSubtype="0" fill="hold" nodeType="withEffect">
                                  <p:stCondLst>
                                    <p:cond delay="0"/>
                                  </p:stCondLst>
                                  <p:childTnLst>
                                    <p:set>
                                      <p:cBhvr>
                                        <p:cTn id="52" dur="1" fill="hold">
                                          <p:stCondLst>
                                            <p:cond delay="0"/>
                                          </p:stCondLst>
                                        </p:cTn>
                                        <p:tgtEl>
                                          <p:spTgt spid="792"/>
                                        </p:tgtEl>
                                        <p:attrNameLst>
                                          <p:attrName>style.visibility</p:attrName>
                                        </p:attrNameLst>
                                      </p:cBhvr>
                                      <p:to>
                                        <p:strVal val="visible"/>
                                      </p:to>
                                    </p:set>
                                    <p:animEffect transition="in" filter="fade">
                                      <p:cBhvr>
                                        <p:cTn id="53" dur="500"/>
                                        <p:tgtEl>
                                          <p:spTgt spid="792"/>
                                        </p:tgtEl>
                                      </p:cBhvr>
                                    </p:animEffect>
                                  </p:childTnLst>
                                </p:cTn>
                              </p:par>
                              <p:par>
                                <p:cTn id="54" presetID="10" presetClass="entr" presetSubtype="0" fill="hold" nodeType="withEffect">
                                  <p:stCondLst>
                                    <p:cond delay="0"/>
                                  </p:stCondLst>
                                  <p:childTnLst>
                                    <p:set>
                                      <p:cBhvr>
                                        <p:cTn id="55" dur="1" fill="hold">
                                          <p:stCondLst>
                                            <p:cond delay="0"/>
                                          </p:stCondLst>
                                        </p:cTn>
                                        <p:tgtEl>
                                          <p:spTgt spid="790"/>
                                        </p:tgtEl>
                                        <p:attrNameLst>
                                          <p:attrName>style.visibility</p:attrName>
                                        </p:attrNameLst>
                                      </p:cBhvr>
                                      <p:to>
                                        <p:strVal val="visible"/>
                                      </p:to>
                                    </p:set>
                                    <p:animEffect transition="in" filter="fade">
                                      <p:cBhvr>
                                        <p:cTn id="56" dur="500"/>
                                        <p:tgtEl>
                                          <p:spTgt spid="790"/>
                                        </p:tgtEl>
                                      </p:cBhvr>
                                    </p:animEffect>
                                  </p:childTnLst>
                                </p:cTn>
                              </p:par>
                              <p:par>
                                <p:cTn id="57" presetID="10" presetClass="entr" presetSubtype="0" fill="hold" nodeType="withEffect">
                                  <p:stCondLst>
                                    <p:cond delay="0"/>
                                  </p:stCondLst>
                                  <p:childTnLst>
                                    <p:set>
                                      <p:cBhvr>
                                        <p:cTn id="58" dur="1" fill="hold">
                                          <p:stCondLst>
                                            <p:cond delay="0"/>
                                          </p:stCondLst>
                                        </p:cTn>
                                        <p:tgtEl>
                                          <p:spTgt spid="795"/>
                                        </p:tgtEl>
                                        <p:attrNameLst>
                                          <p:attrName>style.visibility</p:attrName>
                                        </p:attrNameLst>
                                      </p:cBhvr>
                                      <p:to>
                                        <p:strVal val="visible"/>
                                      </p:to>
                                    </p:set>
                                    <p:animEffect transition="in" filter="fade">
                                      <p:cBhvr>
                                        <p:cTn id="59" dur="500"/>
                                        <p:tgtEl>
                                          <p:spTgt spid="79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94"/>
                                        </p:tgtEl>
                                        <p:attrNameLst>
                                          <p:attrName>style.visibility</p:attrName>
                                        </p:attrNameLst>
                                      </p:cBhvr>
                                      <p:to>
                                        <p:strVal val="visible"/>
                                      </p:to>
                                    </p:set>
                                    <p:animEffect transition="in" filter="fade">
                                      <p:cBhvr>
                                        <p:cTn id="64" dur="500"/>
                                        <p:tgtEl>
                                          <p:spTgt spid="79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96"/>
                                        </p:tgtEl>
                                        <p:attrNameLst>
                                          <p:attrName>style.visibility</p:attrName>
                                        </p:attrNameLst>
                                      </p:cBhvr>
                                      <p:to>
                                        <p:strVal val="visible"/>
                                      </p:to>
                                    </p:set>
                                    <p:animEffect transition="in" filter="fade">
                                      <p:cBhvr>
                                        <p:cTn id="69" dur="500"/>
                                        <p:tgtEl>
                                          <p:spTgt spid="796"/>
                                        </p:tgtEl>
                                      </p:cBhvr>
                                    </p:animEffect>
                                  </p:childTnLst>
                                </p:cTn>
                              </p:par>
                              <p:par>
                                <p:cTn id="70" presetID="10" presetClass="entr" presetSubtype="0" fill="hold" nodeType="withEffect">
                                  <p:stCondLst>
                                    <p:cond delay="0"/>
                                  </p:stCondLst>
                                  <p:childTnLst>
                                    <p:set>
                                      <p:cBhvr>
                                        <p:cTn id="71" dur="1" fill="hold">
                                          <p:stCondLst>
                                            <p:cond delay="0"/>
                                          </p:stCondLst>
                                        </p:cTn>
                                        <p:tgtEl>
                                          <p:spTgt spid="798"/>
                                        </p:tgtEl>
                                        <p:attrNameLst>
                                          <p:attrName>style.visibility</p:attrName>
                                        </p:attrNameLst>
                                      </p:cBhvr>
                                      <p:to>
                                        <p:strVal val="visible"/>
                                      </p:to>
                                    </p:set>
                                    <p:animEffect transition="in" filter="fade">
                                      <p:cBhvr>
                                        <p:cTn id="72" dur="500"/>
                                        <p:tgtEl>
                                          <p:spTgt spid="7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97"/>
                                        </p:tgtEl>
                                        <p:attrNameLst>
                                          <p:attrName>style.visibility</p:attrName>
                                        </p:attrNameLst>
                                      </p:cBhvr>
                                      <p:to>
                                        <p:strVal val="visible"/>
                                      </p:to>
                                    </p:set>
                                    <p:animEffect transition="in" filter="fade">
                                      <p:cBhvr>
                                        <p:cTn id="77" dur="500"/>
                                        <p:tgtEl>
                                          <p:spTgt spid="797"/>
                                        </p:tgtEl>
                                      </p:cBhvr>
                                    </p:animEffect>
                                  </p:childTnLst>
                                </p:cTn>
                              </p:par>
                              <p:par>
                                <p:cTn id="78" presetID="10" presetClass="entr" presetSubtype="0" fill="hold"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83"/>
                                        </p:tgtEl>
                                        <p:attrNameLst>
                                          <p:attrName>style.visibility</p:attrName>
                                        </p:attrNameLst>
                                      </p:cBhvr>
                                      <p:to>
                                        <p:strVal val="visible"/>
                                      </p:to>
                                    </p:set>
                                    <p:animEffect transition="in" filter="fade">
                                      <p:cBhvr>
                                        <p:cTn id="85"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17"/>
          <p:cNvGrpSpPr/>
          <p:nvPr/>
        </p:nvGrpSpPr>
        <p:grpSpPr>
          <a:xfrm>
            <a:off x="-841620" y="447156"/>
            <a:ext cx="7086352" cy="792857"/>
            <a:chOff x="4503706" y="1678585"/>
            <a:chExt cx="3697032" cy="1057143"/>
          </a:xfrm>
        </p:grpSpPr>
        <p:sp>
          <p:nvSpPr>
            <p:cNvPr id="806" name="Google Shape;806;p17"/>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807" name="Google Shape;807;p17"/>
            <p:cNvSpPr txBox="1"/>
            <p:nvPr/>
          </p:nvSpPr>
          <p:spPr>
            <a:xfrm>
              <a:off x="4708738" y="2397173"/>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Smaller is better</a:t>
              </a:r>
              <a:endParaRPr sz="1050" dirty="0">
                <a:solidFill>
                  <a:srgbClr val="3F3F3F"/>
                </a:solidFill>
              </a:endParaRPr>
            </a:p>
          </p:txBody>
        </p:sp>
      </p:grpSp>
      <p:sp>
        <p:nvSpPr>
          <p:cNvPr id="808" name="Google Shape;808;p17"/>
          <p:cNvSpPr txBox="1"/>
          <p:nvPr/>
        </p:nvSpPr>
        <p:spPr>
          <a:xfrm>
            <a:off x="-505521" y="1389081"/>
            <a:ext cx="3390606"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작은 </a:t>
            </a:r>
            <a:r>
              <a:rPr lang="ko-KR" altLang="en-US" sz="1050" dirty="0" err="1"/>
              <a:t>코드량은</a:t>
            </a:r>
            <a:r>
              <a:rPr lang="ko-KR" altLang="en-US" sz="1050" dirty="0"/>
              <a:t> 이해하기 쉽고</a:t>
            </a:r>
            <a:r>
              <a:rPr lang="en-US" altLang="ko-KR" sz="1050" dirty="0"/>
              <a:t>,</a:t>
            </a:r>
            <a:r>
              <a:rPr lang="ko-KR" altLang="en-US" sz="1050" dirty="0"/>
              <a:t> 오류를 찾기 쉽다 </a:t>
            </a:r>
            <a:r>
              <a:rPr lang="en-US" altLang="ko-KR" sz="1050" dirty="0"/>
              <a:t>(</a:t>
            </a:r>
            <a:r>
              <a:rPr lang="ko-KR" altLang="en-US" sz="1050" dirty="0"/>
              <a:t>버그가 살기 힘든 공간 </a:t>
            </a:r>
            <a:r>
              <a:rPr lang="en-US" altLang="ko-KR" sz="1050" dirty="0"/>
              <a:t>=</a:t>
            </a:r>
            <a:r>
              <a:rPr lang="ko-KR" altLang="en-US" sz="1050" dirty="0"/>
              <a:t> 버그가 숨을 공간이 적다</a:t>
            </a:r>
            <a:r>
              <a:rPr lang="en-US" altLang="ko-KR" sz="1050" dirty="0"/>
              <a:t>)</a:t>
            </a:r>
            <a:endParaRPr lang="en-US" sz="1050" dirty="0"/>
          </a:p>
          <a:p>
            <a:pPr>
              <a:buClr>
                <a:srgbClr val="000000"/>
              </a:buClr>
              <a:buSzPts val="1050"/>
            </a:pPr>
            <a:r>
              <a:rPr lang="en-US" sz="1050" dirty="0">
                <a:solidFill>
                  <a:schemeClr val="accent1"/>
                </a:solidFill>
              </a:rPr>
              <a:t>Smaller, independent code base is easier to understand</a:t>
            </a:r>
            <a:endParaRPr dirty="0">
              <a:solidFill>
                <a:schemeClr val="accent1"/>
              </a:solidFill>
            </a:endParaRPr>
          </a:p>
        </p:txBody>
      </p:sp>
      <p:sp>
        <p:nvSpPr>
          <p:cNvPr id="809" name="Google Shape;809;p17"/>
          <p:cNvSpPr txBox="1"/>
          <p:nvPr/>
        </p:nvSpPr>
        <p:spPr>
          <a:xfrm>
            <a:off x="-483277" y="4309851"/>
            <a:ext cx="3390606"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개발환경을 구축하기 쉽고 빨리 </a:t>
            </a:r>
            <a:r>
              <a:rPr lang="ko-KR" altLang="en-US" sz="1050" dirty="0" err="1"/>
              <a:t>기동된다</a:t>
            </a:r>
            <a:endParaRPr lang="en-US" sz="1050" dirty="0"/>
          </a:p>
          <a:p>
            <a:pPr>
              <a:buClr>
                <a:srgbClr val="000000"/>
              </a:buClr>
              <a:buSzPts val="1050"/>
            </a:pPr>
            <a:r>
              <a:rPr lang="en-US" sz="1050" dirty="0">
                <a:solidFill>
                  <a:schemeClr val="accent1"/>
                </a:solidFill>
              </a:rPr>
              <a:t>IDE and app startup are faster</a:t>
            </a:r>
            <a:endParaRPr dirty="0">
              <a:solidFill>
                <a:schemeClr val="accent1"/>
              </a:solidFill>
            </a:endParaRPr>
          </a:p>
        </p:txBody>
      </p:sp>
      <p:sp>
        <p:nvSpPr>
          <p:cNvPr id="810" name="Google Shape;810;p17"/>
          <p:cNvSpPr txBox="1"/>
          <p:nvPr/>
        </p:nvSpPr>
        <p:spPr>
          <a:xfrm>
            <a:off x="-508913" y="2316899"/>
            <a:ext cx="3390606"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수정된 서비스에 대한 국지적 단위 </a:t>
            </a:r>
            <a:r>
              <a:rPr lang="ko-KR" altLang="en-US" sz="1050" dirty="0" err="1"/>
              <a:t>디플로이와</a:t>
            </a:r>
            <a:r>
              <a:rPr lang="ko-KR" altLang="en-US" sz="1050" dirty="0"/>
              <a:t> </a:t>
            </a:r>
            <a:r>
              <a:rPr lang="ko-KR" altLang="en-US" sz="1050" dirty="0" err="1"/>
              <a:t>테스팅이</a:t>
            </a:r>
            <a:r>
              <a:rPr lang="ko-KR" altLang="en-US" sz="1050" dirty="0"/>
              <a:t> 용이해진다</a:t>
            </a:r>
            <a:endParaRPr lang="en-US" sz="1050" dirty="0"/>
          </a:p>
          <a:p>
            <a:pPr>
              <a:buClr>
                <a:srgbClr val="000000"/>
              </a:buClr>
              <a:buSzPts val="1050"/>
            </a:pPr>
            <a:r>
              <a:rPr lang="en-US" sz="1050" dirty="0">
                <a:solidFill>
                  <a:schemeClr val="accent1"/>
                </a:solidFill>
              </a:rPr>
              <a:t>Simpler deployment and testing of just the changed service</a:t>
            </a:r>
            <a:endParaRPr dirty="0">
              <a:solidFill>
                <a:schemeClr val="accent1"/>
              </a:solidFill>
            </a:endParaRPr>
          </a:p>
        </p:txBody>
      </p:sp>
      <p:sp>
        <p:nvSpPr>
          <p:cNvPr id="811" name="Google Shape;811;p17"/>
          <p:cNvSpPr txBox="1"/>
          <p:nvPr/>
        </p:nvSpPr>
        <p:spPr>
          <a:xfrm>
            <a:off x="-500369" y="3158836"/>
            <a:ext cx="3390606"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err="1"/>
              <a:t>장애격리가</a:t>
            </a:r>
            <a:r>
              <a:rPr lang="ko-KR" altLang="en-US" sz="1050" dirty="0"/>
              <a:t> 좋아진다</a:t>
            </a:r>
            <a:endParaRPr lang="en-US" sz="1050" dirty="0"/>
          </a:p>
          <a:p>
            <a:pPr>
              <a:buClr>
                <a:srgbClr val="000000"/>
              </a:buClr>
              <a:buSzPts val="1050"/>
            </a:pPr>
            <a:r>
              <a:rPr lang="en-US" sz="1050" dirty="0">
                <a:solidFill>
                  <a:schemeClr val="accent1"/>
                </a:solidFill>
              </a:rPr>
              <a:t>Improved fault isolation</a:t>
            </a:r>
            <a:endParaRPr dirty="0">
              <a:solidFill>
                <a:schemeClr val="accent1"/>
              </a:solidFill>
            </a:endParaRPr>
          </a:p>
        </p:txBody>
      </p:sp>
      <p:sp>
        <p:nvSpPr>
          <p:cNvPr id="812" name="Google Shape;812;p17"/>
          <p:cNvSpPr txBox="1"/>
          <p:nvPr/>
        </p:nvSpPr>
        <p:spPr>
          <a:xfrm>
            <a:off x="-483277" y="3749720"/>
            <a:ext cx="3390606"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여러가지 혼재된 기술 스택 </a:t>
            </a:r>
            <a:r>
              <a:rPr lang="en-US" altLang="ko-KR" sz="1050" dirty="0"/>
              <a:t>(</a:t>
            </a:r>
            <a:r>
              <a:rPr lang="ko-KR" altLang="en-US" sz="1050" dirty="0"/>
              <a:t>신기술</a:t>
            </a:r>
            <a:r>
              <a:rPr lang="en-US" altLang="ko-KR" sz="1050" dirty="0"/>
              <a:t>)</a:t>
            </a:r>
            <a:r>
              <a:rPr lang="ko-KR" altLang="en-US" sz="1050" dirty="0"/>
              <a:t>을 사용하기 쉽다</a:t>
            </a:r>
            <a:endParaRPr lang="en-US" sz="1050" dirty="0"/>
          </a:p>
          <a:p>
            <a:pPr>
              <a:buClr>
                <a:srgbClr val="000000"/>
              </a:buClr>
              <a:buSzPts val="1050"/>
            </a:pPr>
            <a:r>
              <a:rPr lang="en-US" sz="1050" dirty="0">
                <a:solidFill>
                  <a:schemeClr val="accent1"/>
                </a:solidFill>
              </a:rPr>
              <a:t>Not committed to one technology stack</a:t>
            </a:r>
            <a:endParaRPr dirty="0">
              <a:solidFill>
                <a:schemeClr val="accent1"/>
              </a:solidFill>
            </a:endParaRPr>
          </a:p>
        </p:txBody>
      </p:sp>
      <p:sp>
        <p:nvSpPr>
          <p:cNvPr id="854" name="Google Shape;854;p17"/>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dirty="0">
                <a:solidFill>
                  <a:srgbClr val="3F3F3F"/>
                </a:solidFill>
              </a:rPr>
              <a:t>Microservice Architecture benefits</a:t>
            </a:r>
            <a:endParaRPr dirty="0">
              <a:solidFill>
                <a:srgbClr val="3F3F3F"/>
              </a:solidFill>
            </a:endParaRPr>
          </a:p>
        </p:txBody>
      </p:sp>
      <p:grpSp>
        <p:nvGrpSpPr>
          <p:cNvPr id="65" name="Google Shape;691;p14">
            <a:extLst>
              <a:ext uri="{FF2B5EF4-FFF2-40B4-BE49-F238E27FC236}">
                <a16:creationId xmlns:a16="http://schemas.microsoft.com/office/drawing/2014/main" id="{997B2DAC-F350-B241-B6DD-9839B896851D}"/>
              </a:ext>
            </a:extLst>
          </p:cNvPr>
          <p:cNvGrpSpPr/>
          <p:nvPr/>
        </p:nvGrpSpPr>
        <p:grpSpPr>
          <a:xfrm>
            <a:off x="4800733" y="2013993"/>
            <a:ext cx="932531" cy="909758"/>
            <a:chOff x="6162214" y="2871879"/>
            <a:chExt cx="1243375" cy="1213011"/>
          </a:xfrm>
        </p:grpSpPr>
        <p:sp>
          <p:nvSpPr>
            <p:cNvPr id="66" name="Google Shape;692;p14">
              <a:extLst>
                <a:ext uri="{FF2B5EF4-FFF2-40B4-BE49-F238E27FC236}">
                  <a16:creationId xmlns:a16="http://schemas.microsoft.com/office/drawing/2014/main" id="{F755405F-C589-8543-AD95-3A87CE80DF31}"/>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Order</a:t>
              </a:r>
              <a:endParaRPr/>
            </a:p>
            <a:p>
              <a:pPr algn="ctr">
                <a:buClr>
                  <a:schemeClr val="dk1"/>
                </a:buClr>
                <a:buSzPts val="900"/>
              </a:pPr>
              <a:r>
                <a:rPr lang="en-US" sz="900" b="1">
                  <a:solidFill>
                    <a:schemeClr val="dk1"/>
                  </a:solidFill>
                </a:rPr>
                <a:t>Capture</a:t>
              </a:r>
              <a:endParaRPr sz="900" b="1">
                <a:solidFill>
                  <a:schemeClr val="dk1"/>
                </a:solidFill>
              </a:endParaRPr>
            </a:p>
          </p:txBody>
        </p:sp>
        <p:sp>
          <p:nvSpPr>
            <p:cNvPr id="67" name="Google Shape;693;p14">
              <a:extLst>
                <a:ext uri="{FF2B5EF4-FFF2-40B4-BE49-F238E27FC236}">
                  <a16:creationId xmlns:a16="http://schemas.microsoft.com/office/drawing/2014/main" id="{2FBDDB65-7190-384E-A92B-4415D4A34AAA}"/>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68" name="Google Shape;694;p14">
            <a:extLst>
              <a:ext uri="{FF2B5EF4-FFF2-40B4-BE49-F238E27FC236}">
                <a16:creationId xmlns:a16="http://schemas.microsoft.com/office/drawing/2014/main" id="{09A35CF7-E4A2-0042-B8DF-0EC2B14A11B6}"/>
              </a:ext>
            </a:extLst>
          </p:cNvPr>
          <p:cNvSpPr/>
          <p:nvPr/>
        </p:nvSpPr>
        <p:spPr>
          <a:xfrm>
            <a:off x="3717033" y="1340642"/>
            <a:ext cx="3909701" cy="314058"/>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050"/>
            </a:pPr>
            <a:r>
              <a:rPr lang="en-US" sz="1050">
                <a:solidFill>
                  <a:schemeClr val="lt1"/>
                </a:solidFill>
              </a:rPr>
              <a:t>Browsers / Mobile Apps</a:t>
            </a:r>
            <a:endParaRPr sz="1050">
              <a:solidFill>
                <a:schemeClr val="lt1"/>
              </a:solidFill>
            </a:endParaRPr>
          </a:p>
        </p:txBody>
      </p:sp>
      <p:grpSp>
        <p:nvGrpSpPr>
          <p:cNvPr id="69" name="Google Shape;695;p14">
            <a:extLst>
              <a:ext uri="{FF2B5EF4-FFF2-40B4-BE49-F238E27FC236}">
                <a16:creationId xmlns:a16="http://schemas.microsoft.com/office/drawing/2014/main" id="{6A0B6A8B-BAB5-4242-BF95-35EFBBE90602}"/>
              </a:ext>
            </a:extLst>
          </p:cNvPr>
          <p:cNvGrpSpPr/>
          <p:nvPr/>
        </p:nvGrpSpPr>
        <p:grpSpPr>
          <a:xfrm>
            <a:off x="6427639" y="2012925"/>
            <a:ext cx="932531" cy="909758"/>
            <a:chOff x="6162214" y="2871879"/>
            <a:chExt cx="1243375" cy="1213011"/>
          </a:xfrm>
        </p:grpSpPr>
        <p:sp>
          <p:nvSpPr>
            <p:cNvPr id="70" name="Google Shape;696;p14">
              <a:extLst>
                <a:ext uri="{FF2B5EF4-FFF2-40B4-BE49-F238E27FC236}">
                  <a16:creationId xmlns:a16="http://schemas.microsoft.com/office/drawing/2014/main" id="{770BD3DF-F4C6-C449-B3B8-BEB3BB6D250E}"/>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Payment</a:t>
              </a:r>
              <a:endParaRPr sz="900" b="1">
                <a:solidFill>
                  <a:schemeClr val="dk1"/>
                </a:solidFill>
              </a:endParaRPr>
            </a:p>
          </p:txBody>
        </p:sp>
        <p:sp>
          <p:nvSpPr>
            <p:cNvPr id="71" name="Google Shape;697;p14">
              <a:extLst>
                <a:ext uri="{FF2B5EF4-FFF2-40B4-BE49-F238E27FC236}">
                  <a16:creationId xmlns:a16="http://schemas.microsoft.com/office/drawing/2014/main" id="{A62DDE00-3505-6849-AA81-E66AA9C132E8}"/>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2" name="Google Shape;698;p14">
            <a:extLst>
              <a:ext uri="{FF2B5EF4-FFF2-40B4-BE49-F238E27FC236}">
                <a16:creationId xmlns:a16="http://schemas.microsoft.com/office/drawing/2014/main" id="{540F6DF5-DDF5-7942-A424-0678B829BD46}"/>
              </a:ext>
            </a:extLst>
          </p:cNvPr>
          <p:cNvGrpSpPr/>
          <p:nvPr/>
        </p:nvGrpSpPr>
        <p:grpSpPr>
          <a:xfrm>
            <a:off x="6408411" y="3301204"/>
            <a:ext cx="932531" cy="909758"/>
            <a:chOff x="6162214" y="2871879"/>
            <a:chExt cx="1243375" cy="1213011"/>
          </a:xfrm>
        </p:grpSpPr>
        <p:sp>
          <p:nvSpPr>
            <p:cNvPr id="73" name="Google Shape;699;p14">
              <a:extLst>
                <a:ext uri="{FF2B5EF4-FFF2-40B4-BE49-F238E27FC236}">
                  <a16:creationId xmlns:a16="http://schemas.microsoft.com/office/drawing/2014/main" id="{DF41AA2A-B52A-AE49-AAA9-D1836ABD56AA}"/>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Inventory</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4" name="Google Shape;700;p14">
              <a:extLst>
                <a:ext uri="{FF2B5EF4-FFF2-40B4-BE49-F238E27FC236}">
                  <a16:creationId xmlns:a16="http://schemas.microsoft.com/office/drawing/2014/main" id="{0351FA02-CEED-624B-B082-CE5000980593}"/>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5" name="Google Shape;701;p14">
            <a:extLst>
              <a:ext uri="{FF2B5EF4-FFF2-40B4-BE49-F238E27FC236}">
                <a16:creationId xmlns:a16="http://schemas.microsoft.com/office/drawing/2014/main" id="{6E1E6DD5-A3DB-3646-9E8F-BE9E2478C6B7}"/>
              </a:ext>
            </a:extLst>
          </p:cNvPr>
          <p:cNvGrpSpPr/>
          <p:nvPr/>
        </p:nvGrpSpPr>
        <p:grpSpPr>
          <a:xfrm>
            <a:off x="4755868" y="3308681"/>
            <a:ext cx="932531" cy="909758"/>
            <a:chOff x="6162214" y="2871879"/>
            <a:chExt cx="1243375" cy="1213011"/>
          </a:xfrm>
        </p:grpSpPr>
        <p:sp>
          <p:nvSpPr>
            <p:cNvPr id="76" name="Google Shape;702;p14">
              <a:extLst>
                <a:ext uri="{FF2B5EF4-FFF2-40B4-BE49-F238E27FC236}">
                  <a16:creationId xmlns:a16="http://schemas.microsoft.com/office/drawing/2014/main" id="{97766EAC-2525-E147-A331-139556B64C59}"/>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Fulfillment</a:t>
              </a:r>
              <a:endParaRPr sz="900" b="1">
                <a:solidFill>
                  <a:schemeClr val="dk1"/>
                </a:solidFill>
              </a:endParaRPr>
            </a:p>
          </p:txBody>
        </p:sp>
        <p:sp>
          <p:nvSpPr>
            <p:cNvPr id="77" name="Google Shape;703;p14">
              <a:extLst>
                <a:ext uri="{FF2B5EF4-FFF2-40B4-BE49-F238E27FC236}">
                  <a16:creationId xmlns:a16="http://schemas.microsoft.com/office/drawing/2014/main" id="{5964CEDC-BC7D-3841-B0FC-51C459EE5739}"/>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78" name="Google Shape;704;p14">
            <a:extLst>
              <a:ext uri="{FF2B5EF4-FFF2-40B4-BE49-F238E27FC236}">
                <a16:creationId xmlns:a16="http://schemas.microsoft.com/office/drawing/2014/main" id="{1259FBA0-E7AA-704A-9289-B919DAD567B1}"/>
              </a:ext>
            </a:extLst>
          </p:cNvPr>
          <p:cNvGrpSpPr/>
          <p:nvPr/>
        </p:nvGrpSpPr>
        <p:grpSpPr>
          <a:xfrm>
            <a:off x="3332993" y="2481876"/>
            <a:ext cx="932531" cy="909758"/>
            <a:chOff x="6162214" y="2871879"/>
            <a:chExt cx="1243375" cy="1213011"/>
          </a:xfrm>
        </p:grpSpPr>
        <p:sp>
          <p:nvSpPr>
            <p:cNvPr id="79" name="Google Shape;705;p14">
              <a:extLst>
                <a:ext uri="{FF2B5EF4-FFF2-40B4-BE49-F238E27FC236}">
                  <a16:creationId xmlns:a16="http://schemas.microsoft.com/office/drawing/2014/main" id="{53A0BD6C-E57B-5745-A3C7-2599222E54AD}"/>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80" name="Google Shape;706;p14">
              <a:extLst>
                <a:ext uri="{FF2B5EF4-FFF2-40B4-BE49-F238E27FC236}">
                  <a16:creationId xmlns:a16="http://schemas.microsoft.com/office/drawing/2014/main" id="{FF8C1A58-2E04-A141-92B1-CDEDC1FBB2AB}"/>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grpSp>
        <p:nvGrpSpPr>
          <p:cNvPr id="81" name="Google Shape;707;p14">
            <a:extLst>
              <a:ext uri="{FF2B5EF4-FFF2-40B4-BE49-F238E27FC236}">
                <a16:creationId xmlns:a16="http://schemas.microsoft.com/office/drawing/2014/main" id="{5D9BC6A7-DE92-514C-A939-ED55D7F4BDC8}"/>
              </a:ext>
            </a:extLst>
          </p:cNvPr>
          <p:cNvGrpSpPr/>
          <p:nvPr/>
        </p:nvGrpSpPr>
        <p:grpSpPr>
          <a:xfrm>
            <a:off x="3193712" y="3685303"/>
            <a:ext cx="1619732" cy="233646"/>
            <a:chOff x="4933918" y="4818281"/>
            <a:chExt cx="2159642" cy="311528"/>
          </a:xfrm>
        </p:grpSpPr>
        <p:sp>
          <p:nvSpPr>
            <p:cNvPr id="82" name="Google Shape;708;p14">
              <a:extLst>
                <a:ext uri="{FF2B5EF4-FFF2-40B4-BE49-F238E27FC236}">
                  <a16:creationId xmlns:a16="http://schemas.microsoft.com/office/drawing/2014/main" id="{F8B27683-2219-3C4E-8603-D623B559462B}"/>
                </a:ext>
              </a:extLst>
            </p:cNvPr>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83" name="Google Shape;709;p14">
              <a:extLst>
                <a:ext uri="{FF2B5EF4-FFF2-40B4-BE49-F238E27FC236}">
                  <a16:creationId xmlns:a16="http://schemas.microsoft.com/office/drawing/2014/main" id="{A9CB7ED3-69E9-D746-8AD2-A6793EA13792}"/>
                </a:ext>
              </a:extLst>
            </p:cNvPr>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cxnSp>
        <p:nvCxnSpPr>
          <p:cNvPr id="84" name="Google Shape;710;p14">
            <a:extLst>
              <a:ext uri="{FF2B5EF4-FFF2-40B4-BE49-F238E27FC236}">
                <a16:creationId xmlns:a16="http://schemas.microsoft.com/office/drawing/2014/main" id="{C9073E16-022F-6D44-9C10-46C2A95623CF}"/>
              </a:ext>
            </a:extLst>
          </p:cNvPr>
          <p:cNvCxnSpPr>
            <a:endCxn id="79" idx="5"/>
          </p:cNvCxnSpPr>
          <p:nvPr/>
        </p:nvCxnSpPr>
        <p:spPr>
          <a:xfrm flipH="1">
            <a:off x="4046451" y="1641876"/>
            <a:ext cx="240900" cy="840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5" name="Google Shape;711;p14">
            <a:extLst>
              <a:ext uri="{FF2B5EF4-FFF2-40B4-BE49-F238E27FC236}">
                <a16:creationId xmlns:a16="http://schemas.microsoft.com/office/drawing/2014/main" id="{EB763DCA-0BEE-D04B-A111-A0747D786D4F}"/>
              </a:ext>
            </a:extLst>
          </p:cNvPr>
          <p:cNvCxnSpPr>
            <a:stCxn id="68" idx="2"/>
            <a:endCxn id="66" idx="5"/>
          </p:cNvCxnSpPr>
          <p:nvPr/>
        </p:nvCxnSpPr>
        <p:spPr>
          <a:xfrm flipH="1">
            <a:off x="5514083" y="1654700"/>
            <a:ext cx="157800" cy="359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 name="Google Shape;712;p14">
            <a:extLst>
              <a:ext uri="{FF2B5EF4-FFF2-40B4-BE49-F238E27FC236}">
                <a16:creationId xmlns:a16="http://schemas.microsoft.com/office/drawing/2014/main" id="{7295DE40-1D5D-9545-92A7-046134F9894C}"/>
              </a:ext>
            </a:extLst>
          </p:cNvPr>
          <p:cNvCxnSpPr>
            <a:endCxn id="70" idx="5"/>
          </p:cNvCxnSpPr>
          <p:nvPr/>
        </p:nvCxnSpPr>
        <p:spPr>
          <a:xfrm>
            <a:off x="6793397" y="1667625"/>
            <a:ext cx="347700" cy="345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 name="Google Shape;713;p14">
            <a:extLst>
              <a:ext uri="{FF2B5EF4-FFF2-40B4-BE49-F238E27FC236}">
                <a16:creationId xmlns:a16="http://schemas.microsoft.com/office/drawing/2014/main" id="{52504FFB-2C66-094E-B036-1145DEB2E955}"/>
              </a:ext>
            </a:extLst>
          </p:cNvPr>
          <p:cNvCxnSpPr>
            <a:stCxn id="66" idx="0"/>
            <a:endCxn id="70" idx="3"/>
          </p:cNvCxnSpPr>
          <p:nvPr/>
        </p:nvCxnSpPr>
        <p:spPr>
          <a:xfrm rot="10800000" flipH="1">
            <a:off x="5733263" y="2405833"/>
            <a:ext cx="694500" cy="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 name="Google Shape;714;p14">
            <a:extLst>
              <a:ext uri="{FF2B5EF4-FFF2-40B4-BE49-F238E27FC236}">
                <a16:creationId xmlns:a16="http://schemas.microsoft.com/office/drawing/2014/main" id="{E2EA6EC2-F907-2D49-AF4B-B1D0FFFFC127}"/>
              </a:ext>
            </a:extLst>
          </p:cNvPr>
          <p:cNvCxnSpPr>
            <a:stCxn id="67" idx="2"/>
            <a:endCxn id="76" idx="4"/>
          </p:cNvCxnSpPr>
          <p:nvPr/>
        </p:nvCxnSpPr>
        <p:spPr>
          <a:xfrm>
            <a:off x="4954034" y="2814792"/>
            <a:ext cx="21000" cy="493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9" name="Google Shape;715;p14">
            <a:extLst>
              <a:ext uri="{FF2B5EF4-FFF2-40B4-BE49-F238E27FC236}">
                <a16:creationId xmlns:a16="http://schemas.microsoft.com/office/drawing/2014/main" id="{045005CF-32CE-0F42-977F-BCCCF8EEE188}"/>
              </a:ext>
            </a:extLst>
          </p:cNvPr>
          <p:cNvCxnSpPr>
            <a:stCxn id="76" idx="0"/>
            <a:endCxn id="73" idx="4"/>
          </p:cNvCxnSpPr>
          <p:nvPr/>
        </p:nvCxnSpPr>
        <p:spPr>
          <a:xfrm rot="10800000" flipH="1">
            <a:off x="5688398" y="3301221"/>
            <a:ext cx="939000" cy="40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0" name="Google Shape;717;p14">
            <a:extLst>
              <a:ext uri="{FF2B5EF4-FFF2-40B4-BE49-F238E27FC236}">
                <a16:creationId xmlns:a16="http://schemas.microsoft.com/office/drawing/2014/main" id="{7C17E703-29CE-524F-A46E-5F1A496AC01F}"/>
              </a:ext>
            </a:extLst>
          </p:cNvPr>
          <p:cNvCxnSpPr>
            <a:endCxn id="83" idx="3"/>
          </p:cNvCxnSpPr>
          <p:nvPr/>
        </p:nvCxnSpPr>
        <p:spPr>
          <a:xfrm>
            <a:off x="4454044" y="3789133"/>
            <a:ext cx="359400" cy="14400"/>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354813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500"/>
                                        <p:tgtEl>
                                          <p:spTgt spid="8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500"/>
                                        <p:tgtEl>
                                          <p:spTgt spid="8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500"/>
                                        <p:tgtEl>
                                          <p:spTgt spid="8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2"/>
                                        </p:tgtEl>
                                        <p:attrNameLst>
                                          <p:attrName>style.visibility</p:attrName>
                                        </p:attrNameLst>
                                      </p:cBhvr>
                                      <p:to>
                                        <p:strVal val="visible"/>
                                      </p:to>
                                    </p:set>
                                    <p:animEffect transition="in" filter="fade">
                                      <p:cBhvr>
                                        <p:cTn id="27" dur="500"/>
                                        <p:tgtEl>
                                          <p:spTgt spid="8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500"/>
                                        <p:tgtEl>
                                          <p:spTgt spid="85"/>
                                        </p:tgtEl>
                                      </p:cBhvr>
                                    </p:animEffect>
                                  </p:childTnLst>
                                </p:cTn>
                              </p:par>
                              <p:par>
                                <p:cTn id="55" presetID="10"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childTnLst>
                                </p:cTn>
                              </p:par>
                              <p:par>
                                <p:cTn id="58" presetID="10" presetClass="entr" presetSubtype="0"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10" presetClass="entr" presetSubtype="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500"/>
                                        <p:tgtEl>
                                          <p:spTgt spid="88"/>
                                        </p:tgtEl>
                                      </p:cBhvr>
                                    </p:animEffect>
                                  </p:childTnLst>
                                </p:cTn>
                              </p:par>
                              <p:par>
                                <p:cTn id="70" presetID="10" presetClass="entr" presetSubtype="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18"/>
          <p:cNvGrpSpPr/>
          <p:nvPr/>
        </p:nvGrpSpPr>
        <p:grpSpPr>
          <a:xfrm>
            <a:off x="3700912" y="1512976"/>
            <a:ext cx="1011521" cy="909758"/>
            <a:chOff x="5603967" y="2282219"/>
            <a:chExt cx="1348694" cy="1213011"/>
          </a:xfrm>
        </p:grpSpPr>
        <p:grpSp>
          <p:nvGrpSpPr>
            <p:cNvPr id="860" name="Google Shape;860;p18"/>
            <p:cNvGrpSpPr/>
            <p:nvPr/>
          </p:nvGrpSpPr>
          <p:grpSpPr>
            <a:xfrm>
              <a:off x="5709286" y="2282219"/>
              <a:ext cx="1243375" cy="1213011"/>
              <a:chOff x="6162214" y="2871879"/>
              <a:chExt cx="1243375" cy="1213011"/>
            </a:xfrm>
          </p:grpSpPr>
          <p:sp>
            <p:nvSpPr>
              <p:cNvPr id="861" name="Google Shape;861;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Limitation</a:t>
                </a:r>
                <a:endParaRPr sz="900" b="1">
                  <a:solidFill>
                    <a:schemeClr val="dk1"/>
                  </a:solidFill>
                </a:endParaRPr>
              </a:p>
            </p:txBody>
          </p:sp>
          <p:sp>
            <p:nvSpPr>
              <p:cNvPr id="862" name="Google Shape;862;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863" name="Google Shape;863;p18"/>
            <p:cNvSpPr/>
            <p:nvPr/>
          </p:nvSpPr>
          <p:spPr>
            <a:xfrm>
              <a:off x="5639575" y="2363948"/>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864" name="Google Shape;864;p18"/>
            <p:cNvSpPr/>
            <p:nvPr/>
          </p:nvSpPr>
          <p:spPr>
            <a:xfrm>
              <a:off x="5603967" y="287527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865" name="Google Shape;865;p18"/>
          <p:cNvGrpSpPr/>
          <p:nvPr/>
        </p:nvGrpSpPr>
        <p:grpSpPr>
          <a:xfrm>
            <a:off x="3417832" y="3261660"/>
            <a:ext cx="1021812" cy="909758"/>
            <a:chOff x="5663788" y="2282219"/>
            <a:chExt cx="1362416" cy="1213011"/>
          </a:xfrm>
        </p:grpSpPr>
        <p:grpSp>
          <p:nvGrpSpPr>
            <p:cNvPr id="866" name="Google Shape;866;p18"/>
            <p:cNvGrpSpPr/>
            <p:nvPr/>
          </p:nvGrpSpPr>
          <p:grpSpPr>
            <a:xfrm>
              <a:off x="5709286" y="2282219"/>
              <a:ext cx="1243375" cy="1213011"/>
              <a:chOff x="6162214" y="2871879"/>
              <a:chExt cx="1243375" cy="1213011"/>
            </a:xfrm>
          </p:grpSpPr>
          <p:sp>
            <p:nvSpPr>
              <p:cNvPr id="867" name="Google Shape;867;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sz="900" b="1">
                  <a:solidFill>
                    <a:schemeClr val="dk1"/>
                  </a:solidFill>
                </a:endParaRPr>
              </a:p>
            </p:txBody>
          </p:sp>
          <p:sp>
            <p:nvSpPr>
              <p:cNvPr id="868" name="Google Shape;868;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869" name="Google Shape;869;p18"/>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870" name="Google Shape;870;p18"/>
            <p:cNvSpPr/>
            <p:nvPr/>
          </p:nvSpPr>
          <p:spPr>
            <a:xfrm>
              <a:off x="5663788" y="232834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871" name="Google Shape;871;p18"/>
          <p:cNvGrpSpPr/>
          <p:nvPr/>
        </p:nvGrpSpPr>
        <p:grpSpPr>
          <a:xfrm>
            <a:off x="1907304" y="1749053"/>
            <a:ext cx="1018667" cy="909758"/>
            <a:chOff x="5709286" y="2282219"/>
            <a:chExt cx="1358222" cy="1213011"/>
          </a:xfrm>
        </p:grpSpPr>
        <p:grpSp>
          <p:nvGrpSpPr>
            <p:cNvPr id="872" name="Google Shape;872;p18"/>
            <p:cNvGrpSpPr/>
            <p:nvPr/>
          </p:nvGrpSpPr>
          <p:grpSpPr>
            <a:xfrm>
              <a:off x="5709286" y="2282219"/>
              <a:ext cx="1243375" cy="1213011"/>
              <a:chOff x="6162214" y="2871879"/>
              <a:chExt cx="1243375" cy="1213011"/>
            </a:xfrm>
          </p:grpSpPr>
          <p:sp>
            <p:nvSpPr>
              <p:cNvPr id="873" name="Google Shape;873;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Billing</a:t>
                </a:r>
                <a:endParaRPr sz="900" b="1">
                  <a:solidFill>
                    <a:schemeClr val="dk1"/>
                  </a:solidFill>
                </a:endParaRPr>
              </a:p>
            </p:txBody>
          </p:sp>
          <p:sp>
            <p:nvSpPr>
              <p:cNvPr id="874" name="Google Shape;874;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875" name="Google Shape;875;p18"/>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876" name="Google Shape;876;p18"/>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877" name="Google Shape;877;p18"/>
          <p:cNvGrpSpPr/>
          <p:nvPr/>
        </p:nvGrpSpPr>
        <p:grpSpPr>
          <a:xfrm>
            <a:off x="1865231" y="2940729"/>
            <a:ext cx="1619732" cy="233646"/>
            <a:chOff x="4933918" y="4818281"/>
            <a:chExt cx="2159642" cy="311528"/>
          </a:xfrm>
        </p:grpSpPr>
        <p:sp>
          <p:nvSpPr>
            <p:cNvPr id="878" name="Google Shape;878;p18"/>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879" name="Google Shape;879;p18"/>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cxnSp>
        <p:nvCxnSpPr>
          <p:cNvPr id="880" name="Google Shape;880;p18"/>
          <p:cNvCxnSpPr>
            <a:stCxn id="874" idx="1"/>
            <a:endCxn id="879" idx="0"/>
          </p:cNvCxnSpPr>
          <p:nvPr/>
        </p:nvCxnSpPr>
        <p:spPr>
          <a:xfrm>
            <a:off x="2384277" y="2440893"/>
            <a:ext cx="365400" cy="502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1" name="Google Shape;881;p18"/>
          <p:cNvCxnSpPr>
            <a:stCxn id="870" idx="0"/>
            <a:endCxn id="875" idx="3"/>
          </p:cNvCxnSpPr>
          <p:nvPr/>
        </p:nvCxnSpPr>
        <p:spPr>
          <a:xfrm rot="10800000">
            <a:off x="2894990" y="1881452"/>
            <a:ext cx="680700" cy="141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2" name="Google Shape;882;p18"/>
          <p:cNvCxnSpPr>
            <a:endCxn id="868" idx="0"/>
          </p:cNvCxnSpPr>
          <p:nvPr/>
        </p:nvCxnSpPr>
        <p:spPr>
          <a:xfrm flipH="1">
            <a:off x="3928930" y="3512239"/>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3" name="Google Shape;883;p18"/>
          <p:cNvCxnSpPr>
            <a:stCxn id="864" idx="1"/>
            <a:endCxn id="875" idx="3"/>
          </p:cNvCxnSpPr>
          <p:nvPr/>
        </p:nvCxnSpPr>
        <p:spPr>
          <a:xfrm rot="10800000">
            <a:off x="2895111" y="1881316"/>
            <a:ext cx="805800" cy="19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4" name="Google Shape;884;p18"/>
          <p:cNvCxnSpPr>
            <a:stCxn id="864" idx="2"/>
            <a:endCxn id="869" idx="0"/>
          </p:cNvCxnSpPr>
          <p:nvPr/>
        </p:nvCxnSpPr>
        <p:spPr>
          <a:xfrm>
            <a:off x="3858769" y="2189466"/>
            <a:ext cx="423000" cy="1088700"/>
          </a:xfrm>
          <a:prstGeom prst="straightConnector1">
            <a:avLst/>
          </a:prstGeom>
          <a:noFill/>
          <a:ln w="9525" cap="flat" cmpd="sng">
            <a:solidFill>
              <a:schemeClr val="accent1"/>
            </a:solidFill>
            <a:prstDash val="solid"/>
            <a:miter lim="800000"/>
            <a:headEnd type="none" w="sm" len="sm"/>
            <a:tailEnd type="triangle" w="med" len="med"/>
          </a:ln>
        </p:spPr>
      </p:cxnSp>
      <p:sp>
        <p:nvSpPr>
          <p:cNvPr id="885" name="Google Shape;885;p18"/>
          <p:cNvSpPr txBox="1"/>
          <p:nvPr/>
        </p:nvSpPr>
        <p:spPr>
          <a:xfrm>
            <a:off x="-598265" y="1497997"/>
            <a:ext cx="2236922" cy="41549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Updating one service doesn’t require changing others</a:t>
            </a:r>
            <a:endParaRPr/>
          </a:p>
        </p:txBody>
      </p:sp>
      <p:sp>
        <p:nvSpPr>
          <p:cNvPr id="886" name="Google Shape;886;p18"/>
          <p:cNvSpPr/>
          <p:nvPr/>
        </p:nvSpPr>
        <p:spPr>
          <a:xfrm>
            <a:off x="-905854" y="1570287"/>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87" name="Google Shape;887;p18"/>
          <p:cNvSpPr/>
          <p:nvPr/>
        </p:nvSpPr>
        <p:spPr>
          <a:xfrm rot="-1518474">
            <a:off x="-871775" y="1499762"/>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88" name="Google Shape;888;p18"/>
          <p:cNvSpPr txBox="1"/>
          <p:nvPr/>
        </p:nvSpPr>
        <p:spPr>
          <a:xfrm>
            <a:off x="-586516" y="2464744"/>
            <a:ext cx="2089509"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Ability to upgrade the tech stack</a:t>
            </a:r>
            <a:endParaRPr/>
          </a:p>
          <a:p>
            <a:pPr>
              <a:buClr>
                <a:srgbClr val="000000"/>
              </a:buClr>
              <a:buSzPts val="1050"/>
            </a:pPr>
            <a:r>
              <a:rPr lang="en-US" sz="1050"/>
              <a:t>(HW/SW/DBMS/NW)</a:t>
            </a:r>
            <a:endParaRPr/>
          </a:p>
          <a:p>
            <a:pPr>
              <a:buClr>
                <a:srgbClr val="000000"/>
              </a:buClr>
              <a:buSzPts val="1050"/>
            </a:pPr>
            <a:r>
              <a:rPr lang="en-US" sz="1050"/>
              <a:t>Of each service independently</a:t>
            </a:r>
            <a:endParaRPr/>
          </a:p>
        </p:txBody>
      </p:sp>
      <p:sp>
        <p:nvSpPr>
          <p:cNvPr id="889" name="Google Shape;889;p18"/>
          <p:cNvSpPr/>
          <p:nvPr/>
        </p:nvSpPr>
        <p:spPr>
          <a:xfrm>
            <a:off x="-894103" y="2537032"/>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0" name="Google Shape;890;p18"/>
          <p:cNvSpPr txBox="1"/>
          <p:nvPr/>
        </p:nvSpPr>
        <p:spPr>
          <a:xfrm>
            <a:off x="5444680" y="1458478"/>
            <a:ext cx="2236922" cy="253916"/>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Good fault isolation</a:t>
            </a:r>
            <a:endParaRPr/>
          </a:p>
        </p:txBody>
      </p:sp>
      <p:sp>
        <p:nvSpPr>
          <p:cNvPr id="891" name="Google Shape;891;p18"/>
          <p:cNvSpPr/>
          <p:nvPr/>
        </p:nvSpPr>
        <p:spPr>
          <a:xfrm>
            <a:off x="5137091" y="1473082"/>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2" name="Google Shape;892;p18"/>
          <p:cNvSpPr txBox="1"/>
          <p:nvPr/>
        </p:nvSpPr>
        <p:spPr>
          <a:xfrm>
            <a:off x="5450020" y="2329082"/>
            <a:ext cx="2236922" cy="253916"/>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Smaller, simpler code base</a:t>
            </a:r>
            <a:endParaRPr/>
          </a:p>
        </p:txBody>
      </p:sp>
      <p:sp>
        <p:nvSpPr>
          <p:cNvPr id="893" name="Google Shape;893;p18"/>
          <p:cNvSpPr/>
          <p:nvPr/>
        </p:nvSpPr>
        <p:spPr>
          <a:xfrm>
            <a:off x="5142431" y="2343686"/>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4" name="Google Shape;894;p18"/>
          <p:cNvSpPr txBox="1"/>
          <p:nvPr/>
        </p:nvSpPr>
        <p:spPr>
          <a:xfrm>
            <a:off x="5462839" y="3149477"/>
            <a:ext cx="2236922" cy="253916"/>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Options for scaling</a:t>
            </a:r>
            <a:endParaRPr/>
          </a:p>
        </p:txBody>
      </p:sp>
      <p:sp>
        <p:nvSpPr>
          <p:cNvPr id="895" name="Google Shape;895;p18"/>
          <p:cNvSpPr/>
          <p:nvPr/>
        </p:nvSpPr>
        <p:spPr>
          <a:xfrm>
            <a:off x="5155251" y="3164081"/>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6" name="Google Shape;896;p18"/>
          <p:cNvSpPr/>
          <p:nvPr/>
        </p:nvSpPr>
        <p:spPr>
          <a:xfrm rot="-1518474">
            <a:off x="-853616" y="2466505"/>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7" name="Google Shape;897;p18"/>
          <p:cNvSpPr/>
          <p:nvPr/>
        </p:nvSpPr>
        <p:spPr>
          <a:xfrm rot="-1518474">
            <a:off x="5177579" y="1402554"/>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8" name="Google Shape;898;p18"/>
          <p:cNvSpPr/>
          <p:nvPr/>
        </p:nvSpPr>
        <p:spPr>
          <a:xfrm rot="-1518474">
            <a:off x="5183990" y="2280634"/>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899" name="Google Shape;899;p18"/>
          <p:cNvSpPr/>
          <p:nvPr/>
        </p:nvSpPr>
        <p:spPr>
          <a:xfrm rot="-1518474">
            <a:off x="5196809" y="3094621"/>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900" name="Google Shape;900;p18"/>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a:solidFill>
                  <a:srgbClr val="3F3F3F"/>
                </a:solidFill>
              </a:rPr>
              <a:t>Microservice Architecture</a:t>
            </a:r>
            <a:endParaRPr/>
          </a:p>
        </p:txBody>
      </p:sp>
    </p:spTree>
    <p:extLst>
      <p:ext uri="{BB962C8B-B14F-4D97-AF65-F5344CB8AC3E}">
        <p14:creationId xmlns:p14="http://schemas.microsoft.com/office/powerpoint/2010/main" val="37527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500"/>
                                        <p:tgtEl>
                                          <p:spTgt spid="885"/>
                                        </p:tgtEl>
                                      </p:cBhvr>
                                    </p:animEffect>
                                  </p:childTnLst>
                                </p:cTn>
                              </p:par>
                              <p:par>
                                <p:cTn id="8" presetID="10" presetClass="entr" presetSubtype="0" fill="hold" nodeType="withEffect">
                                  <p:stCondLst>
                                    <p:cond delay="0"/>
                                  </p:stCondLst>
                                  <p:childTnLst>
                                    <p:set>
                                      <p:cBhvr>
                                        <p:cTn id="9" dur="1" fill="hold">
                                          <p:stCondLst>
                                            <p:cond delay="0"/>
                                          </p:stCondLst>
                                        </p:cTn>
                                        <p:tgtEl>
                                          <p:spTgt spid="886"/>
                                        </p:tgtEl>
                                        <p:attrNameLst>
                                          <p:attrName>style.visibility</p:attrName>
                                        </p:attrNameLst>
                                      </p:cBhvr>
                                      <p:to>
                                        <p:strVal val="visible"/>
                                      </p:to>
                                    </p:set>
                                    <p:animEffect transition="in" filter="fade">
                                      <p:cBhvr>
                                        <p:cTn id="10" dur="500"/>
                                        <p:tgtEl>
                                          <p:spTgt spid="8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88"/>
                                        </p:tgtEl>
                                        <p:attrNameLst>
                                          <p:attrName>style.visibility</p:attrName>
                                        </p:attrNameLst>
                                      </p:cBhvr>
                                      <p:to>
                                        <p:strVal val="visible"/>
                                      </p:to>
                                    </p:set>
                                    <p:animEffect transition="in" filter="fade">
                                      <p:cBhvr>
                                        <p:cTn id="15" dur="500"/>
                                        <p:tgtEl>
                                          <p:spTgt spid="888"/>
                                        </p:tgtEl>
                                      </p:cBhvr>
                                    </p:animEffect>
                                  </p:childTnLst>
                                </p:cTn>
                              </p:par>
                              <p:par>
                                <p:cTn id="16" presetID="10" presetClass="entr" presetSubtype="0" fill="hold" nodeType="withEffect">
                                  <p:stCondLst>
                                    <p:cond delay="0"/>
                                  </p:stCondLst>
                                  <p:childTnLst>
                                    <p:set>
                                      <p:cBhvr>
                                        <p:cTn id="17" dur="1" fill="hold">
                                          <p:stCondLst>
                                            <p:cond delay="0"/>
                                          </p:stCondLst>
                                        </p:cTn>
                                        <p:tgtEl>
                                          <p:spTgt spid="889"/>
                                        </p:tgtEl>
                                        <p:attrNameLst>
                                          <p:attrName>style.visibility</p:attrName>
                                        </p:attrNameLst>
                                      </p:cBhvr>
                                      <p:to>
                                        <p:strVal val="visible"/>
                                      </p:to>
                                    </p:set>
                                    <p:animEffect transition="in" filter="fade">
                                      <p:cBhvr>
                                        <p:cTn id="18" dur="500"/>
                                        <p:tgtEl>
                                          <p:spTgt spid="8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0"/>
                                        </p:tgtEl>
                                        <p:attrNameLst>
                                          <p:attrName>style.visibility</p:attrName>
                                        </p:attrNameLst>
                                      </p:cBhvr>
                                      <p:to>
                                        <p:strVal val="visible"/>
                                      </p:to>
                                    </p:set>
                                    <p:animEffect transition="in" filter="fade">
                                      <p:cBhvr>
                                        <p:cTn id="23" dur="500"/>
                                        <p:tgtEl>
                                          <p:spTgt spid="890"/>
                                        </p:tgtEl>
                                      </p:cBhvr>
                                    </p:animEffect>
                                  </p:childTnLst>
                                </p:cTn>
                              </p:par>
                              <p:par>
                                <p:cTn id="24" presetID="10" presetClass="entr" presetSubtype="0" fill="hold" nodeType="withEffect">
                                  <p:stCondLst>
                                    <p:cond delay="0"/>
                                  </p:stCondLst>
                                  <p:childTnLst>
                                    <p:set>
                                      <p:cBhvr>
                                        <p:cTn id="25" dur="1" fill="hold">
                                          <p:stCondLst>
                                            <p:cond delay="0"/>
                                          </p:stCondLst>
                                        </p:cTn>
                                        <p:tgtEl>
                                          <p:spTgt spid="891"/>
                                        </p:tgtEl>
                                        <p:attrNameLst>
                                          <p:attrName>style.visibility</p:attrName>
                                        </p:attrNameLst>
                                      </p:cBhvr>
                                      <p:to>
                                        <p:strVal val="visible"/>
                                      </p:to>
                                    </p:set>
                                    <p:animEffect transition="in" filter="fade">
                                      <p:cBhvr>
                                        <p:cTn id="26" dur="500"/>
                                        <p:tgtEl>
                                          <p:spTgt spid="8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92"/>
                                        </p:tgtEl>
                                        <p:attrNameLst>
                                          <p:attrName>style.visibility</p:attrName>
                                        </p:attrNameLst>
                                      </p:cBhvr>
                                      <p:to>
                                        <p:strVal val="visible"/>
                                      </p:to>
                                    </p:set>
                                    <p:animEffect transition="in" filter="fade">
                                      <p:cBhvr>
                                        <p:cTn id="31" dur="500"/>
                                        <p:tgtEl>
                                          <p:spTgt spid="892"/>
                                        </p:tgtEl>
                                      </p:cBhvr>
                                    </p:animEffect>
                                  </p:childTnLst>
                                </p:cTn>
                              </p:par>
                              <p:par>
                                <p:cTn id="32" presetID="10" presetClass="entr" presetSubtype="0" fill="hold" nodeType="withEffect">
                                  <p:stCondLst>
                                    <p:cond delay="0"/>
                                  </p:stCondLst>
                                  <p:childTnLst>
                                    <p:set>
                                      <p:cBhvr>
                                        <p:cTn id="33" dur="1" fill="hold">
                                          <p:stCondLst>
                                            <p:cond delay="0"/>
                                          </p:stCondLst>
                                        </p:cTn>
                                        <p:tgtEl>
                                          <p:spTgt spid="893"/>
                                        </p:tgtEl>
                                        <p:attrNameLst>
                                          <p:attrName>style.visibility</p:attrName>
                                        </p:attrNameLst>
                                      </p:cBhvr>
                                      <p:to>
                                        <p:strVal val="visible"/>
                                      </p:to>
                                    </p:set>
                                    <p:animEffect transition="in" filter="fade">
                                      <p:cBhvr>
                                        <p:cTn id="34" dur="500"/>
                                        <p:tgtEl>
                                          <p:spTgt spid="8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4"/>
                                        </p:tgtEl>
                                        <p:attrNameLst>
                                          <p:attrName>style.visibility</p:attrName>
                                        </p:attrNameLst>
                                      </p:cBhvr>
                                      <p:to>
                                        <p:strVal val="visible"/>
                                      </p:to>
                                    </p:set>
                                    <p:animEffect transition="in" filter="fade">
                                      <p:cBhvr>
                                        <p:cTn id="39" dur="500"/>
                                        <p:tgtEl>
                                          <p:spTgt spid="894"/>
                                        </p:tgtEl>
                                      </p:cBhvr>
                                    </p:animEffect>
                                  </p:childTnLst>
                                </p:cTn>
                              </p:par>
                              <p:par>
                                <p:cTn id="40" presetID="10" presetClass="entr" presetSubtype="0" fill="hold" nodeType="withEffect">
                                  <p:stCondLst>
                                    <p:cond delay="0"/>
                                  </p:stCondLst>
                                  <p:childTnLst>
                                    <p:set>
                                      <p:cBhvr>
                                        <p:cTn id="41" dur="1" fill="hold">
                                          <p:stCondLst>
                                            <p:cond delay="0"/>
                                          </p:stCondLst>
                                        </p:cTn>
                                        <p:tgtEl>
                                          <p:spTgt spid="895"/>
                                        </p:tgtEl>
                                        <p:attrNameLst>
                                          <p:attrName>style.visibility</p:attrName>
                                        </p:attrNameLst>
                                      </p:cBhvr>
                                      <p:to>
                                        <p:strVal val="visible"/>
                                      </p:to>
                                    </p:set>
                                    <p:animEffect transition="in" filter="fade">
                                      <p:cBhvr>
                                        <p:cTn id="42" dur="500"/>
                                        <p:tgtEl>
                                          <p:spTgt spid="8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87"/>
                                        </p:tgtEl>
                                        <p:attrNameLst>
                                          <p:attrName>style.visibility</p:attrName>
                                        </p:attrNameLst>
                                      </p:cBhvr>
                                      <p:to>
                                        <p:strVal val="visible"/>
                                      </p:to>
                                    </p:set>
                                    <p:animEffect transition="in" filter="fade">
                                      <p:cBhvr>
                                        <p:cTn id="47" dur="500"/>
                                        <p:tgtEl>
                                          <p:spTgt spid="8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96"/>
                                        </p:tgtEl>
                                        <p:attrNameLst>
                                          <p:attrName>style.visibility</p:attrName>
                                        </p:attrNameLst>
                                      </p:cBhvr>
                                      <p:to>
                                        <p:strVal val="visible"/>
                                      </p:to>
                                    </p:set>
                                    <p:animEffect transition="in" filter="fade">
                                      <p:cBhvr>
                                        <p:cTn id="52" dur="500"/>
                                        <p:tgtEl>
                                          <p:spTgt spid="8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97"/>
                                        </p:tgtEl>
                                        <p:attrNameLst>
                                          <p:attrName>style.visibility</p:attrName>
                                        </p:attrNameLst>
                                      </p:cBhvr>
                                      <p:to>
                                        <p:strVal val="visible"/>
                                      </p:to>
                                    </p:set>
                                    <p:animEffect transition="in" filter="fade">
                                      <p:cBhvr>
                                        <p:cTn id="57" dur="500"/>
                                        <p:tgtEl>
                                          <p:spTgt spid="89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98"/>
                                        </p:tgtEl>
                                        <p:attrNameLst>
                                          <p:attrName>style.visibility</p:attrName>
                                        </p:attrNameLst>
                                      </p:cBhvr>
                                      <p:to>
                                        <p:strVal val="visible"/>
                                      </p:to>
                                    </p:set>
                                    <p:animEffect transition="in" filter="fade">
                                      <p:cBhvr>
                                        <p:cTn id="62" dur="500"/>
                                        <p:tgtEl>
                                          <p:spTgt spid="8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9"/>
                                        </p:tgtEl>
                                        <p:attrNameLst>
                                          <p:attrName>style.visibility</p:attrName>
                                        </p:attrNameLst>
                                      </p:cBhvr>
                                      <p:to>
                                        <p:strVal val="visible"/>
                                      </p:to>
                                    </p:set>
                                    <p:animEffect transition="in" filter="fade">
                                      <p:cBhvr>
                                        <p:cTn id="67"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9"/>
          <p:cNvGrpSpPr/>
          <p:nvPr/>
        </p:nvGrpSpPr>
        <p:grpSpPr>
          <a:xfrm>
            <a:off x="-841621" y="447155"/>
            <a:ext cx="7072328" cy="1034428"/>
            <a:chOff x="4503706" y="1678585"/>
            <a:chExt cx="3689716" cy="1379238"/>
          </a:xfrm>
        </p:grpSpPr>
        <p:sp>
          <p:nvSpPr>
            <p:cNvPr id="906" name="Google Shape;906;p19"/>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907" name="Google Shape;907;p19"/>
            <p:cNvSpPr txBox="1"/>
            <p:nvPr/>
          </p:nvSpPr>
          <p:spPr>
            <a:xfrm>
              <a:off x="4701422" y="2719268"/>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dirty="0">
                  <a:solidFill>
                    <a:srgbClr val="3F3F3F"/>
                  </a:solidFill>
                </a:rPr>
                <a:t>Distributed computing adds complexity and slow down initial development</a:t>
              </a:r>
              <a:endParaRPr sz="1050" dirty="0">
                <a:solidFill>
                  <a:srgbClr val="3F3F3F"/>
                </a:solidFill>
              </a:endParaRPr>
            </a:p>
          </p:txBody>
        </p:sp>
      </p:grpSp>
      <p:sp>
        <p:nvSpPr>
          <p:cNvPr id="908" name="Google Shape;908;p19"/>
          <p:cNvSpPr txBox="1"/>
          <p:nvPr/>
        </p:nvSpPr>
        <p:spPr>
          <a:xfrm>
            <a:off x="2163094" y="1844827"/>
            <a:ext cx="2089509"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개발도구들이 아직 최적화되지 않았다</a:t>
            </a:r>
            <a:endParaRPr lang="en-US" sz="1050" dirty="0"/>
          </a:p>
          <a:p>
            <a:pPr>
              <a:buClr>
                <a:srgbClr val="000000"/>
              </a:buClr>
              <a:buSzPts val="1050"/>
            </a:pPr>
            <a:r>
              <a:rPr lang="en-US" sz="1050" dirty="0">
                <a:solidFill>
                  <a:schemeClr val="accent1"/>
                </a:solidFill>
              </a:rPr>
              <a:t>Dev tools not optimized for distributed services </a:t>
            </a:r>
            <a:endParaRPr dirty="0">
              <a:solidFill>
                <a:schemeClr val="accent1"/>
              </a:solidFill>
            </a:endParaRPr>
          </a:p>
        </p:txBody>
      </p:sp>
      <p:grpSp>
        <p:nvGrpSpPr>
          <p:cNvPr id="909" name="Google Shape;909;p19"/>
          <p:cNvGrpSpPr/>
          <p:nvPr/>
        </p:nvGrpSpPr>
        <p:grpSpPr>
          <a:xfrm>
            <a:off x="823115" y="1961630"/>
            <a:ext cx="1011521" cy="909758"/>
            <a:chOff x="5603967" y="2282219"/>
            <a:chExt cx="1348694" cy="1213011"/>
          </a:xfrm>
        </p:grpSpPr>
        <p:grpSp>
          <p:nvGrpSpPr>
            <p:cNvPr id="910" name="Google Shape;910;p19"/>
            <p:cNvGrpSpPr/>
            <p:nvPr/>
          </p:nvGrpSpPr>
          <p:grpSpPr>
            <a:xfrm>
              <a:off x="5709286" y="2282219"/>
              <a:ext cx="1243375" cy="1213011"/>
              <a:chOff x="6162214" y="2871879"/>
              <a:chExt cx="1243375" cy="1213011"/>
            </a:xfrm>
          </p:grpSpPr>
          <p:sp>
            <p:nvSpPr>
              <p:cNvPr id="911" name="Google Shape;911;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Order</a:t>
                </a:r>
                <a:endParaRPr/>
              </a:p>
              <a:p>
                <a:pPr algn="ctr">
                  <a:buClr>
                    <a:schemeClr val="dk1"/>
                  </a:buClr>
                  <a:buSzPts val="900"/>
                </a:pPr>
                <a:r>
                  <a:rPr lang="en-US" sz="900" b="1">
                    <a:solidFill>
                      <a:schemeClr val="dk1"/>
                    </a:solidFill>
                  </a:rPr>
                  <a:t>Capture</a:t>
                </a:r>
                <a:endParaRPr sz="900" b="1">
                  <a:solidFill>
                    <a:schemeClr val="dk1"/>
                  </a:solidFill>
                </a:endParaRPr>
              </a:p>
            </p:txBody>
          </p:sp>
          <p:sp>
            <p:nvSpPr>
              <p:cNvPr id="912" name="Google Shape;912;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913" name="Google Shape;913;p19"/>
            <p:cNvSpPr/>
            <p:nvPr/>
          </p:nvSpPr>
          <p:spPr>
            <a:xfrm>
              <a:off x="5639575" y="2363948"/>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914" name="Google Shape;914;p19"/>
            <p:cNvSpPr/>
            <p:nvPr/>
          </p:nvSpPr>
          <p:spPr>
            <a:xfrm>
              <a:off x="5603967" y="287527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916" name="Google Shape;916;p19"/>
          <p:cNvGrpSpPr/>
          <p:nvPr/>
        </p:nvGrpSpPr>
        <p:grpSpPr>
          <a:xfrm>
            <a:off x="540035" y="3710314"/>
            <a:ext cx="1021812" cy="909758"/>
            <a:chOff x="5663788" y="2282219"/>
            <a:chExt cx="1362416" cy="1213011"/>
          </a:xfrm>
        </p:grpSpPr>
        <p:grpSp>
          <p:nvGrpSpPr>
            <p:cNvPr id="917" name="Google Shape;917;p19"/>
            <p:cNvGrpSpPr/>
            <p:nvPr/>
          </p:nvGrpSpPr>
          <p:grpSpPr>
            <a:xfrm>
              <a:off x="5709286" y="2282219"/>
              <a:ext cx="1243375" cy="1213011"/>
              <a:chOff x="6162214" y="2871879"/>
              <a:chExt cx="1243375" cy="1213011"/>
            </a:xfrm>
          </p:grpSpPr>
          <p:sp>
            <p:nvSpPr>
              <p:cNvPr id="918" name="Google Shape;918;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Fulfillment</a:t>
                </a:r>
                <a:endParaRPr sz="900" b="1">
                  <a:solidFill>
                    <a:schemeClr val="dk1"/>
                  </a:solidFill>
                </a:endParaRPr>
              </a:p>
            </p:txBody>
          </p:sp>
          <p:sp>
            <p:nvSpPr>
              <p:cNvPr id="919" name="Google Shape;919;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920" name="Google Shape;920;p19"/>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921" name="Google Shape;921;p19"/>
            <p:cNvSpPr/>
            <p:nvPr/>
          </p:nvSpPr>
          <p:spPr>
            <a:xfrm>
              <a:off x="5663788" y="232834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922" name="Google Shape;922;p19"/>
          <p:cNvGrpSpPr/>
          <p:nvPr/>
        </p:nvGrpSpPr>
        <p:grpSpPr>
          <a:xfrm>
            <a:off x="-970493" y="2197707"/>
            <a:ext cx="1018667" cy="909758"/>
            <a:chOff x="5709286" y="2282219"/>
            <a:chExt cx="1358222" cy="1213011"/>
          </a:xfrm>
        </p:grpSpPr>
        <p:grpSp>
          <p:nvGrpSpPr>
            <p:cNvPr id="923" name="Google Shape;923;p19"/>
            <p:cNvGrpSpPr/>
            <p:nvPr/>
          </p:nvGrpSpPr>
          <p:grpSpPr>
            <a:xfrm>
              <a:off x="5709286" y="2282219"/>
              <a:ext cx="1243375" cy="1213011"/>
              <a:chOff x="6162214" y="2871879"/>
              <a:chExt cx="1243375" cy="1213011"/>
            </a:xfrm>
          </p:grpSpPr>
          <p:sp>
            <p:nvSpPr>
              <p:cNvPr id="924" name="Google Shape;924;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925" name="Google Shape;925;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926" name="Google Shape;926;p19"/>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927" name="Google Shape;927;p19"/>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928" name="Google Shape;928;p19"/>
          <p:cNvGrpSpPr/>
          <p:nvPr/>
        </p:nvGrpSpPr>
        <p:grpSpPr>
          <a:xfrm>
            <a:off x="-1012566" y="3389383"/>
            <a:ext cx="1619732" cy="233646"/>
            <a:chOff x="4933918" y="4818281"/>
            <a:chExt cx="2159642" cy="311528"/>
          </a:xfrm>
        </p:grpSpPr>
        <p:sp>
          <p:nvSpPr>
            <p:cNvPr id="929" name="Google Shape;929;p19"/>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930" name="Google Shape;930;p19"/>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cxnSp>
        <p:nvCxnSpPr>
          <p:cNvPr id="931" name="Google Shape;931;p19"/>
          <p:cNvCxnSpPr>
            <a:stCxn id="925" idx="1"/>
            <a:endCxn id="930" idx="0"/>
          </p:cNvCxnSpPr>
          <p:nvPr/>
        </p:nvCxnSpPr>
        <p:spPr>
          <a:xfrm>
            <a:off x="-493519" y="2889547"/>
            <a:ext cx="365400" cy="502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2" name="Google Shape;932;p19"/>
          <p:cNvCxnSpPr>
            <a:stCxn id="921" idx="0"/>
            <a:endCxn id="926" idx="3"/>
          </p:cNvCxnSpPr>
          <p:nvPr/>
        </p:nvCxnSpPr>
        <p:spPr>
          <a:xfrm rot="10800000">
            <a:off x="17193" y="2330106"/>
            <a:ext cx="680700" cy="141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3" name="Google Shape;933;p19"/>
          <p:cNvCxnSpPr>
            <a:endCxn id="919" idx="0"/>
          </p:cNvCxnSpPr>
          <p:nvPr/>
        </p:nvCxnSpPr>
        <p:spPr>
          <a:xfrm flipH="1">
            <a:off x="1051133" y="396089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4" name="Google Shape;934;p19"/>
          <p:cNvCxnSpPr>
            <a:stCxn id="914" idx="1"/>
            <a:endCxn id="926" idx="3"/>
          </p:cNvCxnSpPr>
          <p:nvPr/>
        </p:nvCxnSpPr>
        <p:spPr>
          <a:xfrm rot="10800000">
            <a:off x="17314" y="2329970"/>
            <a:ext cx="805800" cy="19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5" name="Google Shape;935;p19"/>
          <p:cNvCxnSpPr>
            <a:stCxn id="914" idx="2"/>
            <a:endCxn id="920" idx="0"/>
          </p:cNvCxnSpPr>
          <p:nvPr/>
        </p:nvCxnSpPr>
        <p:spPr>
          <a:xfrm>
            <a:off x="980972" y="2638120"/>
            <a:ext cx="423000" cy="1088700"/>
          </a:xfrm>
          <a:prstGeom prst="straightConnector1">
            <a:avLst/>
          </a:prstGeom>
          <a:noFill/>
          <a:ln w="9525" cap="flat" cmpd="sng">
            <a:solidFill>
              <a:schemeClr val="accent1"/>
            </a:solidFill>
            <a:prstDash val="solid"/>
            <a:miter lim="800000"/>
            <a:headEnd type="none" w="sm" len="sm"/>
            <a:tailEnd type="triangle" w="med" len="med"/>
          </a:ln>
        </p:spPr>
      </p:cxnSp>
      <p:sp>
        <p:nvSpPr>
          <p:cNvPr id="936" name="Google Shape;936;p19"/>
          <p:cNvSpPr txBox="1"/>
          <p:nvPr/>
        </p:nvSpPr>
        <p:spPr>
          <a:xfrm>
            <a:off x="2163095" y="2653025"/>
            <a:ext cx="2089509" cy="57704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전체적인 테스트가 복잡해진다</a:t>
            </a:r>
            <a:endParaRPr lang="en-US" sz="1050" dirty="0"/>
          </a:p>
          <a:p>
            <a:pPr>
              <a:buClr>
                <a:srgbClr val="000000"/>
              </a:buClr>
              <a:buSzPts val="1050"/>
            </a:pPr>
            <a:r>
              <a:rPr lang="en-US" sz="1050" dirty="0">
                <a:solidFill>
                  <a:schemeClr val="accent1"/>
                </a:solidFill>
              </a:rPr>
              <a:t>Testing can be more complicated</a:t>
            </a:r>
            <a:endParaRPr dirty="0">
              <a:solidFill>
                <a:schemeClr val="accent1"/>
              </a:solidFill>
            </a:endParaRPr>
          </a:p>
        </p:txBody>
      </p:sp>
      <p:sp>
        <p:nvSpPr>
          <p:cNvPr id="937" name="Google Shape;937;p19"/>
          <p:cNvSpPr txBox="1"/>
          <p:nvPr/>
        </p:nvSpPr>
        <p:spPr>
          <a:xfrm>
            <a:off x="2168436" y="3254434"/>
            <a:ext cx="2089509" cy="900206"/>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운영과 </a:t>
            </a:r>
            <a:r>
              <a:rPr lang="ko-KR" altLang="en-US" sz="1050" dirty="0" err="1"/>
              <a:t>디플로이가</a:t>
            </a:r>
            <a:r>
              <a:rPr lang="ko-KR" altLang="en-US" sz="1050" dirty="0"/>
              <a:t> 복잡해져 </a:t>
            </a:r>
            <a:r>
              <a:rPr lang="ko-KR" altLang="en-US" sz="1050" dirty="0" err="1"/>
              <a:t>쿠버네티스</a:t>
            </a:r>
            <a:r>
              <a:rPr lang="en-US" altLang="ko-KR" sz="1050" dirty="0"/>
              <a:t> </a:t>
            </a:r>
            <a:r>
              <a:rPr lang="ko-KR" altLang="en-US" sz="1050" dirty="0"/>
              <a:t>와 같은 </a:t>
            </a:r>
            <a:r>
              <a:rPr lang="en-US" altLang="ko-KR" sz="1050" dirty="0"/>
              <a:t>DevOps </a:t>
            </a:r>
            <a:r>
              <a:rPr lang="ko-KR" altLang="en-US" sz="1050" dirty="0"/>
              <a:t>환경이 필수적이다</a:t>
            </a:r>
            <a:endParaRPr lang="en-US" sz="1050" dirty="0"/>
          </a:p>
          <a:p>
            <a:pPr>
              <a:buClr>
                <a:srgbClr val="000000"/>
              </a:buClr>
              <a:buSzPts val="1050"/>
            </a:pPr>
            <a:r>
              <a:rPr lang="en-US" sz="1050" dirty="0">
                <a:solidFill>
                  <a:schemeClr val="accent1"/>
                </a:solidFill>
              </a:rPr>
              <a:t>Deployment and operations are more complex</a:t>
            </a:r>
            <a:endParaRPr dirty="0">
              <a:solidFill>
                <a:schemeClr val="accent1"/>
              </a:solidFill>
            </a:endParaRPr>
          </a:p>
        </p:txBody>
      </p:sp>
      <p:sp>
        <p:nvSpPr>
          <p:cNvPr id="938" name="Google Shape;938;p19"/>
          <p:cNvSpPr txBox="1"/>
          <p:nvPr/>
        </p:nvSpPr>
        <p:spPr>
          <a:xfrm>
            <a:off x="4607953" y="1614099"/>
            <a:ext cx="2089509" cy="57704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서비스를 어떻게 쪼갤 것인가</a:t>
            </a:r>
            <a:r>
              <a:rPr lang="en-US" altLang="ko-KR" sz="1050" dirty="0"/>
              <a:t>?</a:t>
            </a:r>
            <a:endParaRPr lang="en-US" sz="1050" dirty="0"/>
          </a:p>
          <a:p>
            <a:pPr>
              <a:buClr>
                <a:srgbClr val="000000"/>
              </a:buClr>
              <a:buSzPts val="1050"/>
            </a:pPr>
            <a:r>
              <a:rPr lang="en-US" sz="1050" dirty="0">
                <a:solidFill>
                  <a:schemeClr val="accent1"/>
                </a:solidFill>
              </a:rPr>
              <a:t>Where/How to decompose the services? </a:t>
            </a:r>
            <a:endParaRPr dirty="0">
              <a:solidFill>
                <a:schemeClr val="accent1"/>
              </a:solidFill>
            </a:endParaRPr>
          </a:p>
        </p:txBody>
      </p:sp>
      <p:sp>
        <p:nvSpPr>
          <p:cNvPr id="939" name="Google Shape;939;p19"/>
          <p:cNvSpPr txBox="1"/>
          <p:nvPr/>
        </p:nvSpPr>
        <p:spPr>
          <a:xfrm>
            <a:off x="4604208" y="2231569"/>
            <a:ext cx="2545640"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err="1"/>
              <a:t>서비스간</a:t>
            </a:r>
            <a:r>
              <a:rPr lang="ko-KR" altLang="en-US" sz="1050" dirty="0"/>
              <a:t> 연동을 통해서만 구현하는 비용의 상승</a:t>
            </a:r>
            <a:endParaRPr lang="en-US" sz="1050" dirty="0"/>
          </a:p>
          <a:p>
            <a:pPr>
              <a:buClr>
                <a:srgbClr val="000000"/>
              </a:buClr>
              <a:buSzPts val="1050"/>
            </a:pPr>
            <a:r>
              <a:rPr lang="en-US" sz="1050" dirty="0">
                <a:solidFill>
                  <a:schemeClr val="accent1"/>
                </a:solidFill>
              </a:rPr>
              <a:t>Inter-service communication complicates development</a:t>
            </a:r>
            <a:endParaRPr dirty="0">
              <a:solidFill>
                <a:schemeClr val="accent1"/>
              </a:solidFill>
            </a:endParaRPr>
          </a:p>
        </p:txBody>
      </p:sp>
      <p:sp>
        <p:nvSpPr>
          <p:cNvPr id="940" name="Google Shape;940;p19"/>
          <p:cNvSpPr txBox="1"/>
          <p:nvPr/>
        </p:nvSpPr>
        <p:spPr>
          <a:xfrm>
            <a:off x="4581063" y="3138302"/>
            <a:ext cx="2521071"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분산트랜잭션 </a:t>
            </a:r>
            <a:r>
              <a:rPr lang="en-US" altLang="ko-KR" sz="1050" dirty="0"/>
              <a:t>(</a:t>
            </a:r>
            <a:r>
              <a:rPr lang="ko-KR" altLang="en-US" sz="1050" dirty="0"/>
              <a:t>데이터 일관성 등</a:t>
            </a:r>
            <a:r>
              <a:rPr lang="en-US" altLang="ko-KR" sz="1050" dirty="0"/>
              <a:t>)</a:t>
            </a:r>
            <a:r>
              <a:rPr lang="ko-KR" altLang="en-US" sz="1050" dirty="0"/>
              <a:t>을 어떻게 보장할 것인가</a:t>
            </a:r>
            <a:r>
              <a:rPr lang="en-US" altLang="ko-KR" sz="1050" dirty="0"/>
              <a:t>?</a:t>
            </a:r>
            <a:endParaRPr lang="en-US" sz="1050" dirty="0"/>
          </a:p>
          <a:p>
            <a:pPr>
              <a:buClr>
                <a:srgbClr val="000000"/>
              </a:buClr>
              <a:buSzPts val="1050"/>
            </a:pPr>
            <a:r>
              <a:rPr lang="en-US" sz="1050" dirty="0">
                <a:solidFill>
                  <a:schemeClr val="accent1"/>
                </a:solidFill>
              </a:rPr>
              <a:t>Maintaining consistency with distributed transactions is hard</a:t>
            </a:r>
            <a:endParaRPr dirty="0">
              <a:solidFill>
                <a:schemeClr val="accent1"/>
              </a:solidFill>
            </a:endParaRPr>
          </a:p>
        </p:txBody>
      </p:sp>
      <p:sp>
        <p:nvSpPr>
          <p:cNvPr id="941" name="Google Shape;941;p19"/>
          <p:cNvSpPr txBox="1"/>
          <p:nvPr/>
        </p:nvSpPr>
        <p:spPr>
          <a:xfrm>
            <a:off x="4581062" y="4045035"/>
            <a:ext cx="2521071" cy="738623"/>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t>서비스 개수가 많아진 상황의 </a:t>
            </a:r>
            <a:r>
              <a:rPr lang="ko-KR" altLang="en-US" sz="1050" dirty="0" err="1"/>
              <a:t>보안처리를</a:t>
            </a:r>
            <a:r>
              <a:rPr lang="ko-KR" altLang="en-US" sz="1050" dirty="0"/>
              <a:t> 어떻게 할 것인가</a:t>
            </a:r>
            <a:r>
              <a:rPr lang="en-US" altLang="ko-KR" sz="1050" dirty="0"/>
              <a:t>?</a:t>
            </a:r>
            <a:endParaRPr lang="en-US" sz="1050" dirty="0"/>
          </a:p>
          <a:p>
            <a:pPr>
              <a:buClr>
                <a:srgbClr val="000000"/>
              </a:buClr>
              <a:buSzPts val="1050"/>
            </a:pPr>
            <a:r>
              <a:rPr lang="en-US" sz="1050" dirty="0">
                <a:solidFill>
                  <a:schemeClr val="accent1"/>
                </a:solidFill>
              </a:rPr>
              <a:t>What about inter-service security? Identity management?</a:t>
            </a:r>
            <a:endParaRPr dirty="0">
              <a:solidFill>
                <a:schemeClr val="accent1"/>
              </a:solidFill>
            </a:endParaRPr>
          </a:p>
        </p:txBody>
      </p:sp>
      <p:sp>
        <p:nvSpPr>
          <p:cNvPr id="942" name="Google Shape;942;p19"/>
          <p:cNvSpPr txBox="1">
            <a:spLocks noGrp="1"/>
          </p:cNvSpPr>
          <p:nvPr>
            <p:ph type="title"/>
          </p:nvPr>
        </p:nvSpPr>
        <p:spPr>
          <a:xfrm>
            <a:off x="-462644" y="416802"/>
            <a:ext cx="8235046"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en-US" dirty="0">
                <a:solidFill>
                  <a:srgbClr val="3F3F3F"/>
                </a:solidFill>
              </a:rPr>
              <a:t>Drawbacks to a Microservice Architecture</a:t>
            </a:r>
            <a:endParaRPr dirty="0"/>
          </a:p>
        </p:txBody>
      </p:sp>
    </p:spTree>
    <p:extLst>
      <p:ext uri="{BB962C8B-B14F-4D97-AF65-F5344CB8AC3E}">
        <p14:creationId xmlns:p14="http://schemas.microsoft.com/office/powerpoint/2010/main" val="31972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6"/>
                                        </p:tgtEl>
                                        <p:attrNameLst>
                                          <p:attrName>style.visibility</p:attrName>
                                        </p:attrNameLst>
                                      </p:cBhvr>
                                      <p:to>
                                        <p:strVal val="visible"/>
                                      </p:to>
                                    </p:set>
                                    <p:animEffect transition="in" filter="fade">
                                      <p:cBhvr>
                                        <p:cTn id="12" dur="500"/>
                                        <p:tgtEl>
                                          <p:spTgt spid="9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7"/>
                                        </p:tgtEl>
                                        <p:attrNameLst>
                                          <p:attrName>style.visibility</p:attrName>
                                        </p:attrNameLst>
                                      </p:cBhvr>
                                      <p:to>
                                        <p:strVal val="visible"/>
                                      </p:to>
                                    </p:set>
                                    <p:animEffect transition="in" filter="fade">
                                      <p:cBhvr>
                                        <p:cTn id="17" dur="500"/>
                                        <p:tgtEl>
                                          <p:spTgt spid="9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8"/>
                                        </p:tgtEl>
                                        <p:attrNameLst>
                                          <p:attrName>style.visibility</p:attrName>
                                        </p:attrNameLst>
                                      </p:cBhvr>
                                      <p:to>
                                        <p:strVal val="visible"/>
                                      </p:to>
                                    </p:set>
                                    <p:animEffect transition="in" filter="fade">
                                      <p:cBhvr>
                                        <p:cTn id="22" dur="500"/>
                                        <p:tgtEl>
                                          <p:spTgt spid="9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39"/>
                                        </p:tgtEl>
                                        <p:attrNameLst>
                                          <p:attrName>style.visibility</p:attrName>
                                        </p:attrNameLst>
                                      </p:cBhvr>
                                      <p:to>
                                        <p:strVal val="visible"/>
                                      </p:to>
                                    </p:set>
                                    <p:animEffect transition="in" filter="fade">
                                      <p:cBhvr>
                                        <p:cTn id="27" dur="500"/>
                                        <p:tgtEl>
                                          <p:spTgt spid="9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0"/>
                                        </p:tgtEl>
                                        <p:attrNameLst>
                                          <p:attrName>style.visibility</p:attrName>
                                        </p:attrNameLst>
                                      </p:cBhvr>
                                      <p:to>
                                        <p:strVal val="visible"/>
                                      </p:to>
                                    </p:set>
                                    <p:animEffect transition="in" filter="fade">
                                      <p:cBhvr>
                                        <p:cTn id="32" dur="500"/>
                                        <p:tgtEl>
                                          <p:spTgt spid="9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1"/>
                                        </p:tgtEl>
                                        <p:attrNameLst>
                                          <p:attrName>style.visibility</p:attrName>
                                        </p:attrNameLst>
                                      </p:cBhvr>
                                      <p:to>
                                        <p:strVal val="visible"/>
                                      </p:to>
                                    </p:set>
                                    <p:animEffect transition="in" filter="fade">
                                      <p:cBhvr>
                                        <p:cTn id="37" dur="500"/>
                                        <p:tgtEl>
                                          <p:spTgt spid="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20"/>
          <p:cNvPicPr preferRelativeResize="0"/>
          <p:nvPr/>
        </p:nvPicPr>
        <p:blipFill rotWithShape="1">
          <a:blip r:embed="rId3">
            <a:alphaModFix/>
          </a:blip>
          <a:srcRect/>
          <a:stretch/>
        </p:blipFill>
        <p:spPr>
          <a:xfrm>
            <a:off x="908720" y="957982"/>
            <a:ext cx="6264696" cy="3918025"/>
          </a:xfrm>
          <a:prstGeom prst="rect">
            <a:avLst/>
          </a:prstGeom>
          <a:noFill/>
          <a:ln>
            <a:noFill/>
          </a:ln>
        </p:spPr>
      </p:pic>
      <p:sp>
        <p:nvSpPr>
          <p:cNvPr id="948" name="Google Shape;948;p20"/>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Clr>
                <a:srgbClr val="144D73"/>
              </a:buClr>
              <a:buSzPts val="2800"/>
            </a:pPr>
            <a:r>
              <a:rPr lang="ko-KR" altLang="en-US" sz="2800" dirty="0">
                <a:solidFill>
                  <a:srgbClr val="144D73"/>
                </a:solidFill>
                <a:latin typeface="Arial"/>
                <a:ea typeface="Arial"/>
                <a:cs typeface="Arial"/>
                <a:sym typeface="Arial"/>
              </a:rPr>
              <a:t>해결책</a:t>
            </a:r>
            <a:r>
              <a:rPr lang="en-US" altLang="ko-KR" sz="2800" dirty="0">
                <a:solidFill>
                  <a:srgbClr val="144D73"/>
                </a:solidFill>
                <a:latin typeface="Arial"/>
                <a:ea typeface="Arial"/>
                <a:cs typeface="Arial"/>
                <a:sym typeface="Arial"/>
              </a:rPr>
              <a:t>:</a:t>
            </a:r>
            <a:r>
              <a:rPr lang="ko-KR" altLang="en-US" sz="2800" dirty="0">
                <a:solidFill>
                  <a:srgbClr val="144D73"/>
                </a:solidFill>
                <a:latin typeface="Arial"/>
                <a:ea typeface="Arial"/>
                <a:cs typeface="Arial"/>
                <a:sym typeface="Arial"/>
              </a:rPr>
              <a:t> </a:t>
            </a:r>
            <a:r>
              <a:rPr lang="en-US" sz="2800" dirty="0">
                <a:solidFill>
                  <a:srgbClr val="144D73"/>
                </a:solidFill>
                <a:latin typeface="Arial"/>
                <a:ea typeface="Arial"/>
                <a:cs typeface="Arial"/>
                <a:sym typeface="Arial"/>
              </a:rPr>
              <a:t>MSA </a:t>
            </a:r>
            <a:r>
              <a:rPr lang="ko-KR" altLang="en-US" sz="2800" dirty="0">
                <a:solidFill>
                  <a:srgbClr val="144D73"/>
                </a:solidFill>
                <a:latin typeface="Arial"/>
                <a:ea typeface="Arial"/>
                <a:cs typeface="Arial"/>
                <a:sym typeface="Arial"/>
              </a:rPr>
              <a:t>디자인 패턴</a:t>
            </a:r>
            <a:endParaRPr sz="2800" dirty="0"/>
          </a:p>
        </p:txBody>
      </p:sp>
      <p:sp>
        <p:nvSpPr>
          <p:cNvPr id="949" name="Google Shape;949;p20"/>
          <p:cNvSpPr txBox="1">
            <a:spLocks noGrp="1"/>
          </p:cNvSpPr>
          <p:nvPr>
            <p:ph type="body" idx="1"/>
          </p:nvPr>
        </p:nvSpPr>
        <p:spPr>
          <a:xfrm>
            <a:off x="-804278" y="1203598"/>
            <a:ext cx="1731404" cy="432048"/>
          </a:xfrm>
          <a:prstGeom prst="rect">
            <a:avLst/>
          </a:prstGeom>
          <a:noFill/>
          <a:ln>
            <a:noFill/>
          </a:ln>
        </p:spPr>
        <p:txBody>
          <a:bodyPr spcFirstLastPara="1" vert="horz" wrap="square" lIns="91425" tIns="45700" rIns="91425" bIns="45700" rtlCol="0" anchor="t" anchorCtr="0">
            <a:noAutofit/>
          </a:bodyPr>
          <a:lstStyle/>
          <a:p>
            <a:pPr marL="171450" indent="-171450">
              <a:spcBef>
                <a:spcPts val="0"/>
              </a:spcBef>
            </a:pPr>
            <a:r>
              <a:rPr lang="en-US" dirty="0" err="1">
                <a:solidFill>
                  <a:srgbClr val="144D73"/>
                </a:solidFill>
                <a:latin typeface="Arial"/>
                <a:ea typeface="Arial"/>
                <a:cs typeface="Arial"/>
                <a:sym typeface="Arial"/>
              </a:rPr>
              <a:t>microservices.io</a:t>
            </a:r>
            <a:r>
              <a:rPr lang="en-US" dirty="0">
                <a:solidFill>
                  <a:srgbClr val="144D73"/>
                </a:solidFill>
                <a:latin typeface="Arial"/>
                <a:ea typeface="Arial"/>
                <a:cs typeface="Arial"/>
                <a:sym typeface="Arial"/>
              </a:rPr>
              <a:t/>
            </a:r>
            <a:br>
              <a:rPr lang="en-US" dirty="0">
                <a:solidFill>
                  <a:srgbClr val="144D73"/>
                </a:solidFill>
                <a:latin typeface="Arial"/>
                <a:ea typeface="Arial"/>
                <a:cs typeface="Arial"/>
                <a:sym typeface="Arial"/>
              </a:rPr>
            </a:br>
            <a:endParaRPr dirty="0"/>
          </a:p>
        </p:txBody>
      </p:sp>
    </p:spTree>
    <p:extLst>
      <p:ext uri="{BB962C8B-B14F-4D97-AF65-F5344CB8AC3E}">
        <p14:creationId xmlns:p14="http://schemas.microsoft.com/office/powerpoint/2010/main" val="4191731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21"/>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3200"/>
            </a:pPr>
            <a:r>
              <a:rPr lang="ko-KR" altLang="en-US" dirty="0" err="1"/>
              <a:t>넷플릭스</a:t>
            </a:r>
            <a:r>
              <a:rPr lang="ko-KR" altLang="en-US" dirty="0"/>
              <a:t> </a:t>
            </a:r>
            <a:r>
              <a:rPr lang="en-US" altLang="ko-KR" dirty="0"/>
              <a:t>OSS</a:t>
            </a:r>
            <a:endParaRPr dirty="0"/>
          </a:p>
        </p:txBody>
      </p:sp>
      <p:pic>
        <p:nvPicPr>
          <p:cNvPr id="955" name="Google Shape;955;p21"/>
          <p:cNvPicPr preferRelativeResize="0"/>
          <p:nvPr/>
        </p:nvPicPr>
        <p:blipFill rotWithShape="1">
          <a:blip r:embed="rId3">
            <a:alphaModFix/>
          </a:blip>
          <a:srcRect/>
          <a:stretch/>
        </p:blipFill>
        <p:spPr>
          <a:xfrm>
            <a:off x="1148716" y="2123691"/>
            <a:ext cx="5709285" cy="2720831"/>
          </a:xfrm>
          <a:prstGeom prst="rect">
            <a:avLst/>
          </a:prstGeom>
          <a:noFill/>
          <a:ln>
            <a:noFill/>
          </a:ln>
        </p:spPr>
      </p:pic>
      <p:sp>
        <p:nvSpPr>
          <p:cNvPr id="956" name="Google Shape;956;p21"/>
          <p:cNvSpPr txBox="1"/>
          <p:nvPr/>
        </p:nvSpPr>
        <p:spPr>
          <a:xfrm>
            <a:off x="625794" y="1129519"/>
            <a:ext cx="5941695"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넷플릭스는 수백개의 마이크로서비스를 운영하고 있는 것으로 유명하다. 각 마이크로서비스간에는  REST 방식의 호출을 통하여 연동되며 이들간의 자동화된 식별과 동적 연동을 위하여 자체적인 플랫폼을 구축했고 이를 Netflix OSS 라는 이름으로 오픈소스화 하였다.</a:t>
            </a:r>
            <a:endParaRPr sz="1050"/>
          </a:p>
        </p:txBody>
      </p:sp>
    </p:spTree>
    <p:extLst>
      <p:ext uri="{BB962C8B-B14F-4D97-AF65-F5344CB8AC3E}">
        <p14:creationId xmlns:p14="http://schemas.microsoft.com/office/powerpoint/2010/main" val="3603142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22"/>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pPr>
              <a:spcBef>
                <a:spcPts val="0"/>
              </a:spcBef>
              <a:buClr>
                <a:srgbClr val="273646"/>
              </a:buClr>
              <a:buSzPts val="3200"/>
            </a:pPr>
            <a:r>
              <a:rPr lang="en-US"/>
              <a:t>마이크로 서비스 전환 사례</a:t>
            </a:r>
            <a:endParaRPr/>
          </a:p>
        </p:txBody>
      </p:sp>
      <p:pic>
        <p:nvPicPr>
          <p:cNvPr id="962" name="Google Shape;962;p22"/>
          <p:cNvPicPr preferRelativeResize="0"/>
          <p:nvPr/>
        </p:nvPicPr>
        <p:blipFill rotWithShape="1">
          <a:blip r:embed="rId3">
            <a:alphaModFix/>
          </a:blip>
          <a:srcRect/>
          <a:stretch/>
        </p:blipFill>
        <p:spPr>
          <a:xfrm>
            <a:off x="1045845" y="1213963"/>
            <a:ext cx="1256390" cy="943688"/>
          </a:xfrm>
          <a:prstGeom prst="rect">
            <a:avLst/>
          </a:prstGeom>
          <a:noFill/>
          <a:ln>
            <a:noFill/>
          </a:ln>
        </p:spPr>
      </p:pic>
      <p:pic>
        <p:nvPicPr>
          <p:cNvPr id="963" name="Google Shape;963;p22"/>
          <p:cNvPicPr preferRelativeResize="0"/>
          <p:nvPr/>
        </p:nvPicPr>
        <p:blipFill rotWithShape="1">
          <a:blip r:embed="rId4">
            <a:alphaModFix/>
          </a:blip>
          <a:srcRect/>
          <a:stretch/>
        </p:blipFill>
        <p:spPr>
          <a:xfrm>
            <a:off x="471488" y="2211705"/>
            <a:ext cx="1062990" cy="386542"/>
          </a:xfrm>
          <a:prstGeom prst="rect">
            <a:avLst/>
          </a:prstGeom>
          <a:noFill/>
          <a:ln>
            <a:noFill/>
          </a:ln>
        </p:spPr>
      </p:pic>
      <p:pic>
        <p:nvPicPr>
          <p:cNvPr id="964" name="Google Shape;964;p22"/>
          <p:cNvPicPr preferRelativeResize="0"/>
          <p:nvPr/>
        </p:nvPicPr>
        <p:blipFill rotWithShape="1">
          <a:blip r:embed="rId5">
            <a:alphaModFix/>
          </a:blip>
          <a:srcRect/>
          <a:stretch/>
        </p:blipFill>
        <p:spPr>
          <a:xfrm>
            <a:off x="490883" y="3305176"/>
            <a:ext cx="737235" cy="737235"/>
          </a:xfrm>
          <a:prstGeom prst="rect">
            <a:avLst/>
          </a:prstGeom>
          <a:noFill/>
          <a:ln>
            <a:noFill/>
          </a:ln>
        </p:spPr>
      </p:pic>
      <p:pic>
        <p:nvPicPr>
          <p:cNvPr id="965" name="Google Shape;965;p22"/>
          <p:cNvPicPr preferRelativeResize="0"/>
          <p:nvPr/>
        </p:nvPicPr>
        <p:blipFill rotWithShape="1">
          <a:blip r:embed="rId6">
            <a:alphaModFix/>
          </a:blip>
          <a:srcRect/>
          <a:stretch/>
        </p:blipFill>
        <p:spPr>
          <a:xfrm>
            <a:off x="1857376" y="3393759"/>
            <a:ext cx="736971" cy="725805"/>
          </a:xfrm>
          <a:prstGeom prst="rect">
            <a:avLst/>
          </a:prstGeom>
          <a:noFill/>
          <a:ln>
            <a:noFill/>
          </a:ln>
        </p:spPr>
      </p:pic>
      <p:pic>
        <p:nvPicPr>
          <p:cNvPr id="966" name="Google Shape;966;p22"/>
          <p:cNvPicPr preferRelativeResize="0"/>
          <p:nvPr/>
        </p:nvPicPr>
        <p:blipFill rotWithShape="1">
          <a:blip r:embed="rId7">
            <a:alphaModFix/>
          </a:blip>
          <a:srcRect/>
          <a:stretch/>
        </p:blipFill>
        <p:spPr>
          <a:xfrm>
            <a:off x="3152549" y="2868764"/>
            <a:ext cx="1600427" cy="1173647"/>
          </a:xfrm>
          <a:prstGeom prst="rect">
            <a:avLst/>
          </a:prstGeom>
          <a:noFill/>
          <a:ln>
            <a:noFill/>
          </a:ln>
        </p:spPr>
      </p:pic>
      <p:pic>
        <p:nvPicPr>
          <p:cNvPr id="967" name="Google Shape;967;p22"/>
          <p:cNvPicPr preferRelativeResize="0"/>
          <p:nvPr/>
        </p:nvPicPr>
        <p:blipFill rotWithShape="1">
          <a:blip r:embed="rId8">
            <a:alphaModFix/>
          </a:blip>
          <a:srcRect/>
          <a:stretch/>
        </p:blipFill>
        <p:spPr>
          <a:xfrm>
            <a:off x="2781894" y="1365969"/>
            <a:ext cx="762381" cy="762381"/>
          </a:xfrm>
          <a:prstGeom prst="rect">
            <a:avLst/>
          </a:prstGeom>
          <a:noFill/>
          <a:ln>
            <a:noFill/>
          </a:ln>
        </p:spPr>
      </p:pic>
      <p:pic>
        <p:nvPicPr>
          <p:cNvPr id="968" name="Google Shape;968;p22"/>
          <p:cNvPicPr preferRelativeResize="0"/>
          <p:nvPr/>
        </p:nvPicPr>
        <p:blipFill rotWithShape="1">
          <a:blip r:embed="rId9">
            <a:alphaModFix/>
          </a:blip>
          <a:srcRect/>
          <a:stretch/>
        </p:blipFill>
        <p:spPr>
          <a:xfrm>
            <a:off x="2346960" y="2345644"/>
            <a:ext cx="1424940" cy="505206"/>
          </a:xfrm>
          <a:prstGeom prst="rect">
            <a:avLst/>
          </a:prstGeom>
          <a:noFill/>
          <a:ln>
            <a:noFill/>
          </a:ln>
        </p:spPr>
      </p:pic>
      <p:pic>
        <p:nvPicPr>
          <p:cNvPr id="969" name="Google Shape;969;p22"/>
          <p:cNvPicPr preferRelativeResize="0"/>
          <p:nvPr/>
        </p:nvPicPr>
        <p:blipFill rotWithShape="1">
          <a:blip r:embed="rId10">
            <a:alphaModFix/>
          </a:blip>
          <a:srcRect/>
          <a:stretch/>
        </p:blipFill>
        <p:spPr>
          <a:xfrm>
            <a:off x="4786313" y="2314569"/>
            <a:ext cx="995363" cy="283679"/>
          </a:xfrm>
          <a:prstGeom prst="rect">
            <a:avLst/>
          </a:prstGeom>
          <a:noFill/>
          <a:ln>
            <a:noFill/>
          </a:ln>
        </p:spPr>
      </p:pic>
      <p:pic>
        <p:nvPicPr>
          <p:cNvPr id="970" name="Google Shape;970;p22"/>
          <p:cNvPicPr preferRelativeResize="0"/>
          <p:nvPr/>
        </p:nvPicPr>
        <p:blipFill rotWithShape="1">
          <a:blip r:embed="rId11">
            <a:alphaModFix/>
          </a:blip>
          <a:srcRect/>
          <a:stretch/>
        </p:blipFill>
        <p:spPr>
          <a:xfrm>
            <a:off x="5057308" y="1526701"/>
            <a:ext cx="1028700" cy="419100"/>
          </a:xfrm>
          <a:prstGeom prst="rect">
            <a:avLst/>
          </a:prstGeom>
          <a:noFill/>
          <a:ln>
            <a:noFill/>
          </a:ln>
        </p:spPr>
      </p:pic>
      <p:pic>
        <p:nvPicPr>
          <p:cNvPr id="971" name="Google Shape;971;p22"/>
          <p:cNvPicPr preferRelativeResize="0"/>
          <p:nvPr/>
        </p:nvPicPr>
        <p:blipFill rotWithShape="1">
          <a:blip r:embed="rId12">
            <a:alphaModFix/>
          </a:blip>
          <a:srcRect/>
          <a:stretch/>
        </p:blipFill>
        <p:spPr>
          <a:xfrm>
            <a:off x="5066349" y="3369516"/>
            <a:ext cx="1453515" cy="524304"/>
          </a:xfrm>
          <a:prstGeom prst="rect">
            <a:avLst/>
          </a:prstGeom>
          <a:noFill/>
          <a:ln>
            <a:noFill/>
          </a:ln>
        </p:spPr>
      </p:pic>
      <p:sp>
        <p:nvSpPr>
          <p:cNvPr id="972" name="Google Shape;972;p22"/>
          <p:cNvSpPr/>
          <p:nvPr/>
        </p:nvSpPr>
        <p:spPr>
          <a:xfrm>
            <a:off x="220533" y="4006393"/>
            <a:ext cx="1196161" cy="253916"/>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Gaming Platform</a:t>
            </a:r>
            <a:endParaRPr sz="1050"/>
          </a:p>
        </p:txBody>
      </p:sp>
      <p:sp>
        <p:nvSpPr>
          <p:cNvPr id="973" name="Google Shape;973;p22"/>
          <p:cNvSpPr/>
          <p:nvPr/>
        </p:nvSpPr>
        <p:spPr>
          <a:xfrm>
            <a:off x="220532" y="2662989"/>
            <a:ext cx="3429000" cy="415498"/>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Mobile Apps and</a:t>
            </a:r>
            <a:endParaRPr/>
          </a:p>
          <a:p>
            <a:pPr>
              <a:buClr>
                <a:srgbClr val="686DEB"/>
              </a:buClr>
              <a:buSzPts val="1050"/>
            </a:pPr>
            <a:r>
              <a:rPr lang="en-US" sz="1050">
                <a:solidFill>
                  <a:srgbClr val="686DEB"/>
                </a:solidFill>
              </a:rPr>
              <a:t>Serverless Microservices</a:t>
            </a:r>
            <a:endParaRPr sz="1050"/>
          </a:p>
        </p:txBody>
      </p:sp>
      <p:sp>
        <p:nvSpPr>
          <p:cNvPr id="974" name="Google Shape;974;p22"/>
          <p:cNvSpPr/>
          <p:nvPr/>
        </p:nvSpPr>
        <p:spPr>
          <a:xfrm>
            <a:off x="3429000" y="3737800"/>
            <a:ext cx="3429000" cy="253916"/>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IoT Service</a:t>
            </a:r>
            <a:endParaRPr sz="1050"/>
          </a:p>
        </p:txBody>
      </p:sp>
      <p:sp>
        <p:nvSpPr>
          <p:cNvPr id="975" name="Google Shape;975;p22"/>
          <p:cNvSpPr/>
          <p:nvPr/>
        </p:nvSpPr>
        <p:spPr>
          <a:xfrm>
            <a:off x="4814946" y="3812576"/>
            <a:ext cx="1685077" cy="253916"/>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Serverless Microservices</a:t>
            </a:r>
            <a:endParaRPr sz="1050"/>
          </a:p>
        </p:txBody>
      </p:sp>
      <p:sp>
        <p:nvSpPr>
          <p:cNvPr id="976" name="Google Shape;976;p22"/>
          <p:cNvSpPr/>
          <p:nvPr/>
        </p:nvSpPr>
        <p:spPr>
          <a:xfrm>
            <a:off x="4672013" y="2645681"/>
            <a:ext cx="3429000" cy="415498"/>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From Monolithic to</a:t>
            </a:r>
            <a:endParaRPr/>
          </a:p>
          <a:p>
            <a:pPr>
              <a:buClr>
                <a:srgbClr val="686DEB"/>
              </a:buClr>
              <a:buSzPts val="1050"/>
            </a:pPr>
            <a:r>
              <a:rPr lang="en-US" sz="1050">
                <a:solidFill>
                  <a:srgbClr val="686DEB"/>
                </a:solidFill>
              </a:rPr>
              <a:t>Microservices</a:t>
            </a:r>
            <a:endParaRPr sz="1050"/>
          </a:p>
        </p:txBody>
      </p:sp>
      <p:sp>
        <p:nvSpPr>
          <p:cNvPr id="977" name="Google Shape;977;p22"/>
          <p:cNvSpPr/>
          <p:nvPr/>
        </p:nvSpPr>
        <p:spPr>
          <a:xfrm>
            <a:off x="2104274" y="2646861"/>
            <a:ext cx="1628972" cy="253916"/>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Pure Play Video OTT- A</a:t>
            </a:r>
            <a:endParaRPr sz="1050"/>
          </a:p>
        </p:txBody>
      </p:sp>
      <p:sp>
        <p:nvSpPr>
          <p:cNvPr id="978" name="Google Shape;978;p22"/>
          <p:cNvSpPr/>
          <p:nvPr/>
        </p:nvSpPr>
        <p:spPr>
          <a:xfrm>
            <a:off x="4786312" y="1924554"/>
            <a:ext cx="1483098" cy="253916"/>
          </a:xfrm>
          <a:prstGeom prst="rect">
            <a:avLst/>
          </a:prstGeom>
          <a:noFill/>
          <a:ln>
            <a:noFill/>
          </a:ln>
        </p:spPr>
        <p:txBody>
          <a:bodyPr spcFirstLastPara="1" wrap="square" lIns="91425" tIns="45700" rIns="91425" bIns="45700" anchor="t" anchorCtr="0">
            <a:spAutoFit/>
          </a:bodyPr>
          <a:lstStyle/>
          <a:p>
            <a:pPr>
              <a:buClr>
                <a:srgbClr val="686DEB"/>
              </a:buClr>
              <a:buSzPts val="1050"/>
            </a:pPr>
            <a:r>
              <a:rPr lang="en-US" sz="1050">
                <a:solidFill>
                  <a:srgbClr val="686DEB"/>
                </a:solidFill>
              </a:rPr>
              <a:t>Video &amp; Broadcasting</a:t>
            </a:r>
            <a:endParaRPr sz="1050"/>
          </a:p>
        </p:txBody>
      </p:sp>
    </p:spTree>
    <p:extLst>
      <p:ext uri="{BB962C8B-B14F-4D97-AF65-F5344CB8AC3E}">
        <p14:creationId xmlns:p14="http://schemas.microsoft.com/office/powerpoint/2010/main" val="156889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세부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구성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독립적으로 분리된 하나의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MSA</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는 어떻게 구성할까</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nvGrpSpPr>
          <p:cNvPr id="2" name="그룹 1"/>
          <p:cNvGrpSpPr/>
          <p:nvPr/>
        </p:nvGrpSpPr>
        <p:grpSpPr>
          <a:xfrm>
            <a:off x="-735339" y="1578542"/>
            <a:ext cx="1428035" cy="2577384"/>
            <a:chOff x="407661" y="1578542"/>
            <a:chExt cx="740571" cy="1234782"/>
          </a:xfrm>
        </p:grpSpPr>
        <p:sp>
          <p:nvSpPr>
            <p:cNvPr id="30" name="순서도: 처리 29">
              <a:extLst>
                <a:ext uri="{FF2B5EF4-FFF2-40B4-BE49-F238E27FC236}">
                  <a16:creationId xmlns:a16="http://schemas.microsoft.com/office/drawing/2014/main" id="{690B7D12-AFED-52A3-2159-9605E162886D}"/>
                </a:ext>
              </a:extLst>
            </p:cNvPr>
            <p:cNvSpPr/>
            <p:nvPr/>
          </p:nvSpPr>
          <p:spPr>
            <a:xfrm>
              <a:off x="407661" y="1578542"/>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13CD0E64-F675-08F4-53B5-3DD53B959C9D}"/>
                </a:ext>
              </a:extLst>
            </p:cNvPr>
            <p:cNvSpPr/>
            <p:nvPr/>
          </p:nvSpPr>
          <p:spPr>
            <a:xfrm>
              <a:off x="567190" y="2574092"/>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2" name="TextBox 31">
              <a:extLst>
                <a:ext uri="{FF2B5EF4-FFF2-40B4-BE49-F238E27FC236}">
                  <a16:creationId xmlns:a16="http://schemas.microsoft.com/office/drawing/2014/main" id="{13A9E09B-B8EA-77F1-50CF-FF056AE028CD}"/>
                </a:ext>
              </a:extLst>
            </p:cNvPr>
            <p:cNvSpPr txBox="1"/>
            <p:nvPr/>
          </p:nvSpPr>
          <p:spPr>
            <a:xfrm>
              <a:off x="662083" y="1928573"/>
              <a:ext cx="306849" cy="117960"/>
            </a:xfrm>
            <a:prstGeom prst="rect">
              <a:avLst/>
            </a:prstGeom>
            <a:noFill/>
          </p:spPr>
          <p:txBody>
            <a:bodyPr wrap="squar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3" name="화살표: 갈매기형 수장 32">
              <a:extLst>
                <a:ext uri="{FF2B5EF4-FFF2-40B4-BE49-F238E27FC236}">
                  <a16:creationId xmlns:a16="http://schemas.microsoft.com/office/drawing/2014/main" id="{CA3F9EEC-E131-0A04-EAD1-603CF7756AE3}"/>
                </a:ext>
              </a:extLst>
            </p:cNvPr>
            <p:cNvSpPr/>
            <p:nvPr/>
          </p:nvSpPr>
          <p:spPr>
            <a:xfrm rot="16200000">
              <a:off x="597927" y="1580918"/>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39" name="직선 연결선 38">
              <a:extLst>
                <a:ext uri="{FF2B5EF4-FFF2-40B4-BE49-F238E27FC236}">
                  <a16:creationId xmlns:a16="http://schemas.microsoft.com/office/drawing/2014/main" id="{BD240ACB-17C2-A243-A8D9-B19EF919D722}"/>
                </a:ext>
              </a:extLst>
            </p:cNvPr>
            <p:cNvCxnSpPr>
              <a:cxnSpLocks/>
              <a:stCxn id="30" idx="2"/>
              <a:endCxn id="31" idx="1"/>
            </p:cNvCxnSpPr>
            <p:nvPr/>
          </p:nvCxnSpPr>
          <p:spPr>
            <a:xfrm flipH="1">
              <a:off x="775458" y="2370630"/>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95" name="그룹 94"/>
          <p:cNvGrpSpPr/>
          <p:nvPr/>
        </p:nvGrpSpPr>
        <p:grpSpPr>
          <a:xfrm>
            <a:off x="1484785" y="1589085"/>
            <a:ext cx="3572481" cy="2782866"/>
            <a:chOff x="3240768" y="1736047"/>
            <a:chExt cx="4753310" cy="3050641"/>
          </a:xfrm>
        </p:grpSpPr>
        <p:sp>
          <p:nvSpPr>
            <p:cNvPr id="94" name="순서도: 처리 93">
              <a:extLst>
                <a:ext uri="{FF2B5EF4-FFF2-40B4-BE49-F238E27FC236}">
                  <a16:creationId xmlns:a16="http://schemas.microsoft.com/office/drawing/2014/main" id="{690B7D12-AFED-52A3-2159-9605E162886D}"/>
                </a:ext>
              </a:extLst>
            </p:cNvPr>
            <p:cNvSpPr/>
            <p:nvPr/>
          </p:nvSpPr>
          <p:spPr>
            <a:xfrm>
              <a:off x="3240768" y="1736047"/>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93" name="순서도: 처리 92">
              <a:extLst>
                <a:ext uri="{FF2B5EF4-FFF2-40B4-BE49-F238E27FC236}">
                  <a16:creationId xmlns:a16="http://schemas.microsoft.com/office/drawing/2014/main" id="{690B7D12-AFED-52A3-2159-9605E162886D}"/>
                </a:ext>
              </a:extLst>
            </p:cNvPr>
            <p:cNvSpPr/>
            <p:nvPr/>
          </p:nvSpPr>
          <p:spPr>
            <a:xfrm>
              <a:off x="3310937" y="1830565"/>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9" name="순서도: 처리 68">
              <a:extLst>
                <a:ext uri="{FF2B5EF4-FFF2-40B4-BE49-F238E27FC236}">
                  <a16:creationId xmlns:a16="http://schemas.microsoft.com/office/drawing/2014/main" id="{690B7D12-AFED-52A3-2159-9605E162886D}"/>
                </a:ext>
              </a:extLst>
            </p:cNvPr>
            <p:cNvSpPr/>
            <p:nvPr/>
          </p:nvSpPr>
          <p:spPr>
            <a:xfrm>
              <a:off x="3347864" y="1894624"/>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70" name="원통형 30">
              <a:extLst>
                <a:ext uri="{FF2B5EF4-FFF2-40B4-BE49-F238E27FC236}">
                  <a16:creationId xmlns:a16="http://schemas.microsoft.com/office/drawing/2014/main" id="{13CD0E64-F675-08F4-53B5-3DD53B959C9D}"/>
                </a:ext>
              </a:extLst>
            </p:cNvPr>
            <p:cNvSpPr/>
            <p:nvPr/>
          </p:nvSpPr>
          <p:spPr>
            <a:xfrm>
              <a:off x="5007792" y="4088619"/>
              <a:ext cx="1292400" cy="698069"/>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71" name="TextBox 70">
              <a:extLst>
                <a:ext uri="{FF2B5EF4-FFF2-40B4-BE49-F238E27FC236}">
                  <a16:creationId xmlns:a16="http://schemas.microsoft.com/office/drawing/2014/main" id="{13A9E09B-B8EA-77F1-50CF-FF056AE028CD}"/>
                </a:ext>
              </a:extLst>
            </p:cNvPr>
            <p:cNvSpPr txBox="1"/>
            <p:nvPr/>
          </p:nvSpPr>
          <p:spPr>
            <a:xfrm>
              <a:off x="3639287" y="2541553"/>
              <a:ext cx="751191" cy="269913"/>
            </a:xfrm>
            <a:prstGeom prst="rect">
              <a:avLst/>
            </a:prstGeom>
            <a:noFill/>
          </p:spPr>
          <p:txBody>
            <a:bodyPr wrap="none" rtlCol="0">
              <a:spAutoFit/>
            </a:bodyPr>
            <a:lstStyle/>
            <a:p>
              <a:r>
                <a:rPr lang="ko-KR" altLang="en-US" sz="1000" b="1" dirty="0">
                  <a:latin typeface="KoPub돋움체 Medium" pitchFamily="50" charset="-127"/>
                  <a:ea typeface="KoPub돋움체 Medium" pitchFamily="50" charset="-127"/>
                </a:rPr>
                <a:t>온라인</a:t>
              </a:r>
              <a:endParaRPr lang="ko-KR" altLang="en-US" sz="1000" b="1" dirty="0">
                <a:latin typeface="KoPub돋움체 Medium" pitchFamily="50" charset="-127"/>
                <a:ea typeface="KoPub돋움체 Medium" pitchFamily="50" charset="-127"/>
              </a:endParaRPr>
            </a:p>
          </p:txBody>
        </p:sp>
        <p:sp>
          <p:nvSpPr>
            <p:cNvPr id="72" name="화살표: 갈매기형 수장 32">
              <a:extLst>
                <a:ext uri="{FF2B5EF4-FFF2-40B4-BE49-F238E27FC236}">
                  <a16:creationId xmlns:a16="http://schemas.microsoft.com/office/drawing/2014/main" id="{CA3F9EEC-E131-0A04-EAD1-603CF7756AE3}"/>
                </a:ext>
              </a:extLst>
            </p:cNvPr>
            <p:cNvSpPr/>
            <p:nvPr/>
          </p:nvSpPr>
          <p:spPr>
            <a:xfrm rot="16200000">
              <a:off x="3785827"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73" name="직선 연결선 72">
              <a:extLst>
                <a:ext uri="{FF2B5EF4-FFF2-40B4-BE49-F238E27FC236}">
                  <a16:creationId xmlns:a16="http://schemas.microsoft.com/office/drawing/2014/main" id="{BD240ACB-17C2-A243-A8D9-B19EF919D722}"/>
                </a:ext>
              </a:extLst>
            </p:cNvPr>
            <p:cNvCxnSpPr>
              <a:cxnSpLocks/>
              <a:endCxn id="70" idx="1"/>
            </p:cNvCxnSpPr>
            <p:nvPr/>
          </p:nvCxnSpPr>
          <p:spPr>
            <a:xfrm>
              <a:off x="3884521" y="3592868"/>
              <a:ext cx="1769471" cy="4957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순서도: 처리 73">
              <a:extLst>
                <a:ext uri="{FF2B5EF4-FFF2-40B4-BE49-F238E27FC236}">
                  <a16:creationId xmlns:a16="http://schemas.microsoft.com/office/drawing/2014/main" id="{690B7D12-AFED-52A3-2159-9605E162886D}"/>
                </a:ext>
              </a:extLst>
            </p:cNvPr>
            <p:cNvSpPr/>
            <p:nvPr/>
          </p:nvSpPr>
          <p:spPr>
            <a:xfrm>
              <a:off x="4966265" y="1736047"/>
              <a:ext cx="1498203" cy="122379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78" name="TextBox 77">
              <a:extLst>
                <a:ext uri="{FF2B5EF4-FFF2-40B4-BE49-F238E27FC236}">
                  <a16:creationId xmlns:a16="http://schemas.microsoft.com/office/drawing/2014/main" id="{13A9E09B-B8EA-77F1-50CF-FF056AE028CD}"/>
                </a:ext>
              </a:extLst>
            </p:cNvPr>
            <p:cNvSpPr txBox="1"/>
            <p:nvPr/>
          </p:nvSpPr>
          <p:spPr>
            <a:xfrm>
              <a:off x="5156951" y="2541553"/>
              <a:ext cx="1192690" cy="269913"/>
            </a:xfrm>
            <a:prstGeom prst="rect">
              <a:avLst/>
            </a:prstGeom>
            <a:noFill/>
          </p:spPr>
          <p:txBody>
            <a:bodyPr wrap="none" rtlCol="0">
              <a:spAutoFit/>
            </a:bodyPr>
            <a:lstStyle/>
            <a:p>
              <a:r>
                <a:rPr lang="ko-KR" altLang="en-US" sz="1000" b="1" dirty="0">
                  <a:latin typeface="KoPub돋움체 Medium" pitchFamily="50" charset="-127"/>
                  <a:ea typeface="KoPub돋움체 Medium" pitchFamily="50" charset="-127"/>
                </a:rPr>
                <a:t>배치</a:t>
              </a:r>
              <a:r>
                <a:rPr lang="en-US" altLang="ko-KR" sz="1000" b="1" dirty="0">
                  <a:latin typeface="KoPub돋움체 Medium" pitchFamily="50" charset="-127"/>
                  <a:ea typeface="KoPub돋움체 Medium" pitchFamily="50" charset="-127"/>
                </a:rPr>
                <a:t>, </a:t>
              </a:r>
              <a:r>
                <a:rPr lang="ko-KR" altLang="en-US" sz="1000" b="1" dirty="0">
                  <a:latin typeface="KoPub돋움체 Medium" pitchFamily="50" charset="-127"/>
                  <a:ea typeface="KoPub돋움체 Medium" pitchFamily="50" charset="-127"/>
                </a:rPr>
                <a:t>비동기</a:t>
              </a:r>
              <a:endParaRPr lang="ko-KR" altLang="en-US" sz="1000" b="1" dirty="0">
                <a:latin typeface="KoPub돋움체 Medium" pitchFamily="50" charset="-127"/>
                <a:ea typeface="KoPub돋움체 Medium" pitchFamily="50" charset="-127"/>
              </a:endParaRPr>
            </a:p>
          </p:txBody>
        </p:sp>
        <p:sp>
          <p:nvSpPr>
            <p:cNvPr id="79" name="화살표: 갈매기형 수장 32">
              <a:extLst>
                <a:ext uri="{FF2B5EF4-FFF2-40B4-BE49-F238E27FC236}">
                  <a16:creationId xmlns:a16="http://schemas.microsoft.com/office/drawing/2014/main" id="{CA3F9EEC-E131-0A04-EAD1-603CF7756AE3}"/>
                </a:ext>
              </a:extLst>
            </p:cNvPr>
            <p:cNvSpPr/>
            <p:nvPr/>
          </p:nvSpPr>
          <p:spPr>
            <a:xfrm rot="16200000">
              <a:off x="5474395"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6" name="순서도: 처리 85">
              <a:extLst>
                <a:ext uri="{FF2B5EF4-FFF2-40B4-BE49-F238E27FC236}">
                  <a16:creationId xmlns:a16="http://schemas.microsoft.com/office/drawing/2014/main" id="{690B7D12-AFED-52A3-2159-9605E162886D}"/>
                </a:ext>
              </a:extLst>
            </p:cNvPr>
            <p:cNvSpPr/>
            <p:nvPr/>
          </p:nvSpPr>
          <p:spPr>
            <a:xfrm>
              <a:off x="6566043" y="1736047"/>
              <a:ext cx="1428035" cy="122379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7" name="TextBox 86">
              <a:extLst>
                <a:ext uri="{FF2B5EF4-FFF2-40B4-BE49-F238E27FC236}">
                  <a16:creationId xmlns:a16="http://schemas.microsoft.com/office/drawing/2014/main" id="{13A9E09B-B8EA-77F1-50CF-FF056AE028CD}"/>
                </a:ext>
              </a:extLst>
            </p:cNvPr>
            <p:cNvSpPr txBox="1"/>
            <p:nvPr/>
          </p:nvSpPr>
          <p:spPr>
            <a:xfrm>
              <a:off x="6761930" y="2541553"/>
              <a:ext cx="1143636" cy="269913"/>
            </a:xfrm>
            <a:prstGeom prst="rect">
              <a:avLst/>
            </a:prstGeom>
            <a:noFill/>
          </p:spPr>
          <p:txBody>
            <a:bodyPr wrap="none" rtlCol="0">
              <a:spAutoFit/>
            </a:bodyPr>
            <a:lstStyle/>
            <a:p>
              <a:r>
                <a:rPr lang="ko-KR" altLang="en-US" sz="1000" b="1" dirty="0">
                  <a:latin typeface="KoPub돋움체 Medium" pitchFamily="50" charset="-127"/>
                  <a:ea typeface="KoPub돋움체 Medium" pitchFamily="50" charset="-127"/>
                </a:rPr>
                <a:t>정합성 검증</a:t>
              </a:r>
              <a:endParaRPr lang="ko-KR" altLang="en-US" sz="1000" b="1" dirty="0">
                <a:latin typeface="KoPub돋움체 Medium" pitchFamily="50" charset="-127"/>
                <a:ea typeface="KoPub돋움체 Medium" pitchFamily="50" charset="-127"/>
              </a:endParaRPr>
            </a:p>
          </p:txBody>
        </p:sp>
        <p:sp>
          <p:nvSpPr>
            <p:cNvPr id="88" name="화살표: 갈매기형 수장 32">
              <a:extLst>
                <a:ext uri="{FF2B5EF4-FFF2-40B4-BE49-F238E27FC236}">
                  <a16:creationId xmlns:a16="http://schemas.microsoft.com/office/drawing/2014/main" id="{CA3F9EEC-E131-0A04-EAD1-603CF7756AE3}"/>
                </a:ext>
              </a:extLst>
            </p:cNvPr>
            <p:cNvSpPr/>
            <p:nvPr/>
          </p:nvSpPr>
          <p:spPr>
            <a:xfrm rot="16200000">
              <a:off x="7004006"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89" name="직선 연결선 88">
              <a:extLst>
                <a:ext uri="{FF2B5EF4-FFF2-40B4-BE49-F238E27FC236}">
                  <a16:creationId xmlns:a16="http://schemas.microsoft.com/office/drawing/2014/main" id="{BD240ACB-17C2-A243-A8D9-B19EF919D722}"/>
                </a:ext>
              </a:extLst>
            </p:cNvPr>
            <p:cNvCxnSpPr>
              <a:cxnSpLocks/>
              <a:stCxn id="91" idx="2"/>
              <a:endCxn id="70" idx="1"/>
            </p:cNvCxnSpPr>
            <p:nvPr/>
          </p:nvCxnSpPr>
          <p:spPr>
            <a:xfrm flipH="1">
              <a:off x="5653993" y="3592869"/>
              <a:ext cx="16978" cy="495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BD240ACB-17C2-A243-A8D9-B19EF919D722}"/>
                </a:ext>
              </a:extLst>
            </p:cNvPr>
            <p:cNvCxnSpPr>
              <a:cxnSpLocks/>
              <a:endCxn id="70" idx="1"/>
            </p:cNvCxnSpPr>
            <p:nvPr/>
          </p:nvCxnSpPr>
          <p:spPr>
            <a:xfrm flipH="1">
              <a:off x="5653992" y="3592868"/>
              <a:ext cx="1582304" cy="4957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690B7D12-AFED-52A3-2159-9605E162886D}"/>
                </a:ext>
              </a:extLst>
            </p:cNvPr>
            <p:cNvSpPr/>
            <p:nvPr/>
          </p:nvSpPr>
          <p:spPr>
            <a:xfrm>
              <a:off x="3347864" y="2959842"/>
              <a:ext cx="4646214" cy="633027"/>
            </a:xfrm>
            <a:prstGeom prst="flowChartProcess">
              <a:avLst/>
            </a:prstGeom>
            <a:solidFill>
              <a:srgbClr val="FFC000"/>
            </a:solidFill>
            <a:ln w="254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sp>
        <p:nvSpPr>
          <p:cNvPr id="96" name="오른쪽 화살표 95"/>
          <p:cNvSpPr/>
          <p:nvPr/>
        </p:nvSpPr>
        <p:spPr>
          <a:xfrm>
            <a:off x="909255" y="1998847"/>
            <a:ext cx="315531" cy="1584176"/>
          </a:xfrm>
          <a:prstGeom prst="rightArrow">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97" name="Google Shape;479;p8">
            <a:extLst>
              <a:ext uri="{FF2B5EF4-FFF2-40B4-BE49-F238E27FC236}">
                <a16:creationId xmlns:a16="http://schemas.microsoft.com/office/drawing/2014/main" id="{CCB22C92-43E0-60A5-1E9C-B59F57FFA401}"/>
              </a:ext>
            </a:extLst>
          </p:cNvPr>
          <p:cNvSpPr txBox="1"/>
          <p:nvPr/>
        </p:nvSpPr>
        <p:spPr>
          <a:xfrm>
            <a:off x="5133607" y="1505489"/>
            <a:ext cx="2592288" cy="684591"/>
          </a:xfrm>
          <a:prstGeom prst="rect">
            <a:avLst/>
          </a:prstGeom>
          <a:noFill/>
          <a:ln>
            <a:noFill/>
          </a:ln>
        </p:spPr>
        <p:txBody>
          <a:bodyPr spcFirstLastPara="1" wrap="square" lIns="91425" tIns="45700" rIns="91425" bIns="45700" anchor="t" anchorCtr="0">
            <a:noAutofit/>
          </a:bodyPr>
          <a:lstStyle/>
          <a:p>
            <a:pPr marL="266700" indent="-257175">
              <a:lnSpc>
                <a:spcPct val="150000"/>
              </a:lnSpc>
              <a:buClr>
                <a:srgbClr val="7F7F7F"/>
              </a:buClr>
              <a:buSzPts val="1320"/>
              <a:buFont typeface="Wingdings" panose="05000000000000000000" pitchFamily="2" charset="2"/>
              <a:buChar char="v"/>
            </a:pPr>
            <a:r>
              <a:rPr lang="en-US" altLang="ko-KR" sz="1100" dirty="0">
                <a:latin typeface="Malgun Gothic"/>
                <a:ea typeface="Malgun Gothic"/>
                <a:cs typeface="Malgun Gothic"/>
                <a:sym typeface="Malgun Gothic"/>
              </a:rPr>
              <a:t>3</a:t>
            </a:r>
            <a:r>
              <a:rPr lang="ko-KR" altLang="en-US" sz="1100" dirty="0">
                <a:latin typeface="Malgun Gothic"/>
                <a:ea typeface="Malgun Gothic"/>
                <a:cs typeface="Malgun Gothic"/>
                <a:sym typeface="Malgun Gothic"/>
              </a:rPr>
              <a:t>개의 그룹으로 분리</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온라인</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ko-KR" altLang="en-US" sz="1100" dirty="0">
                <a:latin typeface="Malgun Gothic"/>
                <a:ea typeface="Malgun Gothic"/>
                <a:cs typeface="Malgun Gothic"/>
                <a:sym typeface="Malgun Gothic"/>
              </a:rPr>
              <a:t>기본적인 비즈니스 처리</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ko-KR" altLang="en-US" sz="1100" dirty="0">
                <a:latin typeface="Malgun Gothic"/>
                <a:ea typeface="Malgun Gothic"/>
                <a:cs typeface="Malgun Gothic"/>
                <a:sym typeface="Malgun Gothic"/>
              </a:rPr>
              <a:t>처리량에 따라 </a:t>
            </a:r>
            <a:r>
              <a:rPr lang="en-US" altLang="ko-KR" sz="1100" dirty="0">
                <a:latin typeface="Malgun Gothic"/>
                <a:ea typeface="Malgun Gothic"/>
                <a:cs typeface="Malgun Gothic"/>
                <a:sym typeface="Malgun Gothic"/>
              </a:rPr>
              <a:t>Scale out</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배치</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비동기</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ko-KR" altLang="en-US" sz="1100" dirty="0">
                <a:latin typeface="Malgun Gothic"/>
                <a:ea typeface="Malgun Gothic"/>
                <a:cs typeface="Malgun Gothic"/>
                <a:sym typeface="Malgun Gothic"/>
              </a:rPr>
              <a:t>장시간 처리 되는 배치 또는 비동기</a:t>
            </a:r>
            <a:r>
              <a:rPr lang="en-US" altLang="ko-KR" sz="1100" dirty="0">
                <a:latin typeface="Malgun Gothic"/>
                <a:ea typeface="Malgun Gothic"/>
                <a:cs typeface="Malgun Gothic"/>
                <a:sym typeface="Malgun Gothic"/>
              </a:rPr>
              <a:t>(</a:t>
            </a:r>
            <a:r>
              <a:rPr lang="en-US" altLang="ko-KR" sz="1100" dirty="0" err="1">
                <a:latin typeface="Malgun Gothic"/>
                <a:ea typeface="Malgun Gothic"/>
                <a:cs typeface="Malgun Gothic"/>
                <a:sym typeface="Malgun Gothic"/>
              </a:rPr>
              <a:t>kafka</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처리</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정합성 검증</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ko-KR" altLang="en-US" sz="1100" dirty="0">
                <a:latin typeface="Malgun Gothic"/>
                <a:ea typeface="Malgun Gothic"/>
                <a:cs typeface="Malgun Gothic"/>
                <a:sym typeface="Malgun Gothic"/>
              </a:rPr>
              <a:t>각각의 </a:t>
            </a:r>
            <a:r>
              <a:rPr lang="en-US" altLang="ko-KR" sz="1100" dirty="0">
                <a:latin typeface="Malgun Gothic"/>
                <a:ea typeface="Malgun Gothic"/>
                <a:cs typeface="Malgun Gothic"/>
                <a:sym typeface="Malgun Gothic"/>
              </a:rPr>
              <a:t>MSA</a:t>
            </a:r>
            <a:r>
              <a:rPr lang="ko-KR" altLang="en-US" sz="1100" dirty="0">
                <a:latin typeface="Malgun Gothic"/>
                <a:ea typeface="Malgun Gothic"/>
                <a:cs typeface="Malgun Gothic"/>
                <a:sym typeface="Malgun Gothic"/>
              </a:rPr>
              <a:t>간 데이터 동일성을 검증하는 모듈</a:t>
            </a:r>
            <a:endParaRPr lang="en-US" altLang="ko-KR" sz="1100" dirty="0">
              <a:latin typeface="Malgun Gothic"/>
              <a:ea typeface="Malgun Gothic"/>
              <a:cs typeface="Malgun Gothic"/>
              <a:sym typeface="Malgun Gothic"/>
            </a:endParaRPr>
          </a:p>
        </p:txBody>
      </p:sp>
    </p:spTree>
    <p:extLst>
      <p:ext uri="{BB962C8B-B14F-4D97-AF65-F5344CB8AC3E}">
        <p14:creationId xmlns:p14="http://schemas.microsoft.com/office/powerpoint/2010/main" val="63771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5"/>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rmAutofit/>
          </a:bodyPr>
          <a:lstStyle/>
          <a:p>
            <a:pPr>
              <a:buSzPts val="3240"/>
            </a:pPr>
            <a:r>
              <a:rPr lang="en-US" sz="2916"/>
              <a:t>Tip: 10 Attributes of Cloud Native Applications</a:t>
            </a:r>
            <a:endParaRPr sz="2916"/>
          </a:p>
        </p:txBody>
      </p:sp>
      <p:sp>
        <p:nvSpPr>
          <p:cNvPr id="999" name="Google Shape;999;p25"/>
          <p:cNvSpPr txBox="1">
            <a:spLocks noGrp="1"/>
          </p:cNvSpPr>
          <p:nvPr>
            <p:ph type="body" idx="1"/>
          </p:nvPr>
        </p:nvSpPr>
        <p:spPr>
          <a:xfrm>
            <a:off x="-462644" y="1203599"/>
            <a:ext cx="7834994" cy="3528391"/>
          </a:xfrm>
          <a:prstGeom prst="rect">
            <a:avLst/>
          </a:prstGeom>
          <a:noFill/>
          <a:ln>
            <a:noFill/>
          </a:ln>
        </p:spPr>
        <p:txBody>
          <a:bodyPr spcFirstLastPara="1" vert="horz" wrap="square" lIns="91425" tIns="45700" rIns="91425" bIns="45700" rtlCol="0" anchor="t" anchorCtr="0">
            <a:noAutofit/>
          </a:bodyPr>
          <a:lstStyle/>
          <a:p>
            <a:pPr marL="171450" indent="-95250">
              <a:spcBef>
                <a:spcPts val="0"/>
              </a:spcBef>
              <a:buNone/>
            </a:pPr>
            <a:endParaRPr/>
          </a:p>
        </p:txBody>
      </p:sp>
      <p:sp>
        <p:nvSpPr>
          <p:cNvPr id="1001" name="Google Shape;1001;p25"/>
          <p:cNvSpPr/>
          <p:nvPr/>
        </p:nvSpPr>
        <p:spPr>
          <a:xfrm>
            <a:off x="-424700" y="1766012"/>
            <a:ext cx="5944256" cy="2462172"/>
          </a:xfrm>
          <a:prstGeom prst="rect">
            <a:avLst/>
          </a:prstGeom>
          <a:noFill/>
          <a:ln>
            <a:noFill/>
          </a:ln>
        </p:spPr>
        <p:txBody>
          <a:bodyPr spcFirstLastPara="1" wrap="square" lIns="91425" tIns="45700" rIns="91425" bIns="45700" anchor="t" anchorCtr="0">
            <a:spAutoFit/>
          </a:bodyPr>
          <a:lstStyle/>
          <a:p>
            <a:pPr marL="342900" indent="-342900">
              <a:buClr>
                <a:srgbClr val="333333"/>
              </a:buClr>
              <a:buSzPts val="1400"/>
              <a:buFont typeface="Malgun Gothic"/>
              <a:buAutoNum type="arabicPeriod"/>
            </a:pPr>
            <a:r>
              <a:rPr lang="en-US" dirty="0">
                <a:solidFill>
                  <a:srgbClr val="333333"/>
                </a:solidFill>
                <a:latin typeface="Malgun Gothic"/>
                <a:ea typeface="Malgun Gothic"/>
                <a:cs typeface="Malgun Gothic"/>
                <a:sym typeface="Malgun Gothic"/>
              </a:rPr>
              <a:t>Packaged as </a:t>
            </a:r>
            <a:r>
              <a:rPr lang="en-US" dirty="0">
                <a:solidFill>
                  <a:srgbClr val="333333"/>
                </a:solidFill>
                <a:highlight>
                  <a:srgbClr val="FFFF00"/>
                </a:highlight>
                <a:latin typeface="Malgun Gothic"/>
                <a:ea typeface="Malgun Gothic"/>
                <a:cs typeface="Malgun Gothic"/>
                <a:sym typeface="Malgun Gothic"/>
              </a:rPr>
              <a:t>lightweight containers</a:t>
            </a:r>
            <a:endParaRPr dirty="0">
              <a:highlight>
                <a:srgbClr val="FFFF00"/>
              </a:highlight>
            </a:endParaRPr>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Developed with best-of-breed languages and frameworks</a:t>
            </a:r>
            <a:endParaRPr dirty="0"/>
          </a:p>
          <a:p>
            <a:pPr marL="342900" indent="-342900">
              <a:buClr>
                <a:srgbClr val="000000"/>
              </a:buClr>
              <a:buSzPts val="1400"/>
              <a:buFont typeface="Malgun Gothic"/>
              <a:buAutoNum type="arabicPeriod"/>
            </a:pPr>
            <a:r>
              <a:rPr lang="en-US" dirty="0">
                <a:solidFill>
                  <a:srgbClr val="FF0000"/>
                </a:solidFill>
                <a:latin typeface="Malgun Gothic"/>
                <a:ea typeface="Malgun Gothic"/>
                <a:cs typeface="Malgun Gothic"/>
                <a:sym typeface="Malgun Gothic"/>
              </a:rPr>
              <a:t>Designed as loosely coupled microservices</a:t>
            </a:r>
            <a:endParaRPr dirty="0">
              <a:solidFill>
                <a:srgbClr val="FF0000"/>
              </a:solidFill>
              <a:latin typeface="Malgun Gothic"/>
              <a:ea typeface="Malgun Gothic"/>
              <a:cs typeface="Malgun Gothic"/>
              <a:sym typeface="Malgun Gothic"/>
            </a:endParaRPr>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Centered around APIs for interaction and collaboration</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Architected with a clean separation of stateless and stateful services</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Isolated from server and operating system dependencies</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Deployed on self-service, elastic, cloud infrastructure</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Managed through agile DevOps processes</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Automated capabilities</a:t>
            </a:r>
            <a:endParaRPr dirty="0"/>
          </a:p>
          <a:p>
            <a:pPr marL="342900" indent="-342900">
              <a:buClr>
                <a:srgbClr val="000000"/>
              </a:buClr>
              <a:buSzPts val="1400"/>
              <a:buFont typeface="Malgun Gothic"/>
              <a:buAutoNum type="arabicPeriod"/>
            </a:pPr>
            <a:r>
              <a:rPr lang="en-US" dirty="0">
                <a:latin typeface="Malgun Gothic"/>
                <a:ea typeface="Malgun Gothic"/>
                <a:cs typeface="Malgun Gothic"/>
                <a:sym typeface="Malgun Gothic"/>
              </a:rPr>
              <a:t>Defined, policy-driven resource allocation</a:t>
            </a:r>
            <a:endParaRPr dirty="0">
              <a:latin typeface="Malgun Gothic"/>
              <a:ea typeface="Malgun Gothic"/>
              <a:cs typeface="Malgun Gothic"/>
              <a:sym typeface="Malgun Gothic"/>
            </a:endParaRPr>
          </a:p>
        </p:txBody>
      </p:sp>
      <p:sp>
        <p:nvSpPr>
          <p:cNvPr id="1002" name="Google Shape;1002;p25"/>
          <p:cNvSpPr/>
          <p:nvPr/>
        </p:nvSpPr>
        <p:spPr>
          <a:xfrm>
            <a:off x="-424700" y="4393780"/>
            <a:ext cx="5875700" cy="523220"/>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u="sng">
                <a:hlinkClick r:id="rId3">
                  <a:extLst>
                    <a:ext uri="{A12FA001-AC4F-418D-AE19-62706E023703}">
                      <ahyp:hlinkClr xmlns:ahyp="http://schemas.microsoft.com/office/drawing/2018/hyperlinkcolor" xmlns="" val="tx"/>
                    </a:ext>
                  </a:extLst>
                </a:hlinkClick>
              </a:rPr>
              <a:t>https://thenewstack.io/10-key-attributes-of-cloud-native-applications/</a:t>
            </a:r>
            <a:endParaRPr/>
          </a:p>
          <a:p>
            <a:pPr>
              <a:buClr>
                <a:srgbClr val="000000"/>
              </a:buClr>
              <a:buSzPts val="1400"/>
            </a:pPr>
            <a:endParaRPr/>
          </a:p>
        </p:txBody>
      </p:sp>
    </p:spTree>
    <p:extLst>
      <p:ext uri="{BB962C8B-B14F-4D97-AF65-F5344CB8AC3E}">
        <p14:creationId xmlns:p14="http://schemas.microsoft.com/office/powerpoint/2010/main" val="2099834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26"/>
          <p:cNvSpPr/>
          <p:nvPr/>
        </p:nvSpPr>
        <p:spPr>
          <a:xfrm>
            <a:off x="-1143000" y="0"/>
            <a:ext cx="9144000" cy="5143500"/>
          </a:xfrm>
          <a:prstGeom prst="rect">
            <a:avLst/>
          </a:prstGeom>
          <a:solidFill>
            <a:schemeClr val="dk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pic>
        <p:nvPicPr>
          <p:cNvPr id="1008" name="Google Shape;1008;p26"/>
          <p:cNvPicPr preferRelativeResize="0"/>
          <p:nvPr/>
        </p:nvPicPr>
        <p:blipFill rotWithShape="1">
          <a:blip r:embed="rId3">
            <a:alphaModFix/>
          </a:blip>
          <a:srcRect l="13818" r="-2" b="9089"/>
          <a:stretch/>
        </p:blipFill>
        <p:spPr>
          <a:xfrm>
            <a:off x="1499616" y="10"/>
            <a:ext cx="6501384" cy="5143490"/>
          </a:xfrm>
          <a:prstGeom prst="rect">
            <a:avLst/>
          </a:prstGeom>
          <a:noFill/>
          <a:ln>
            <a:noFill/>
          </a:ln>
        </p:spPr>
      </p:pic>
      <p:sp>
        <p:nvSpPr>
          <p:cNvPr id="1009" name="Google Shape;1009;p26"/>
          <p:cNvSpPr/>
          <p:nvPr/>
        </p:nvSpPr>
        <p:spPr>
          <a:xfrm>
            <a:off x="-1142998" y="0"/>
            <a:ext cx="7004404" cy="51435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010" name="Google Shape;1010;p26"/>
          <p:cNvSpPr txBox="1">
            <a:spLocks noGrp="1"/>
          </p:cNvSpPr>
          <p:nvPr>
            <p:ph type="title"/>
          </p:nvPr>
        </p:nvSpPr>
        <p:spPr>
          <a:xfrm>
            <a:off x="-784515" y="841772"/>
            <a:ext cx="3017520" cy="2403100"/>
          </a:xfrm>
          <a:prstGeom prst="rect">
            <a:avLst/>
          </a:prstGeom>
          <a:noFill/>
          <a:ln>
            <a:noFill/>
          </a:ln>
        </p:spPr>
        <p:txBody>
          <a:bodyPr spcFirstLastPara="1" vert="horz" wrap="square" lIns="91425" tIns="45700" rIns="91425" bIns="45700" rtlCol="0" anchor="b" anchorCtr="0">
            <a:normAutofit/>
          </a:bodyPr>
          <a:lstStyle/>
          <a:p>
            <a:pPr>
              <a:spcBef>
                <a:spcPts val="0"/>
              </a:spcBef>
              <a:buClr>
                <a:schemeClr val="lt1"/>
              </a:buClr>
              <a:buSzPts val="3600"/>
            </a:pPr>
            <a:r>
              <a:rPr lang="en-US" sz="3600">
                <a:solidFill>
                  <a:schemeClr val="lt1"/>
                </a:solidFill>
                <a:latin typeface="Malgun Gothic"/>
                <a:ea typeface="Malgun Gothic"/>
                <a:cs typeface="Malgun Gothic"/>
                <a:sym typeface="Malgun Gothic"/>
              </a:rPr>
              <a:t>Quiz</a:t>
            </a:r>
            <a:endParaRPr sz="3600">
              <a:solidFill>
                <a:schemeClr val="lt1"/>
              </a:solidFill>
              <a:latin typeface="Malgun Gothic"/>
              <a:ea typeface="Malgun Gothic"/>
              <a:cs typeface="Malgun Gothic"/>
              <a:sym typeface="Malgun Gothic"/>
            </a:endParaRPr>
          </a:p>
        </p:txBody>
      </p:sp>
      <p:sp>
        <p:nvSpPr>
          <p:cNvPr id="1011" name="Google Shape;1011;p26"/>
          <p:cNvSpPr txBox="1">
            <a:spLocks noGrp="1"/>
          </p:cNvSpPr>
          <p:nvPr>
            <p:ph idx="1"/>
          </p:nvPr>
        </p:nvSpPr>
        <p:spPr>
          <a:xfrm>
            <a:off x="-784515" y="3654691"/>
            <a:ext cx="3017519" cy="906106"/>
          </a:xfrm>
          <a:prstGeom prst="rect">
            <a:avLst/>
          </a:prstGeom>
          <a:noFill/>
          <a:ln>
            <a:noFill/>
          </a:ln>
        </p:spPr>
        <p:txBody>
          <a:bodyPr spcFirstLastPara="1" vert="horz" wrap="square" lIns="91425" tIns="45700" rIns="91425" bIns="45700" rtlCol="0" anchor="t" anchorCtr="0">
            <a:normAutofit/>
          </a:bodyPr>
          <a:lstStyle/>
          <a:p>
            <a:pPr marL="0" indent="0">
              <a:spcBef>
                <a:spcPts val="0"/>
              </a:spcBef>
              <a:buSzPts val="1500"/>
              <a:buNone/>
            </a:pPr>
            <a:r>
              <a:rPr lang="en-US" sz="1500" dirty="0" err="1">
                <a:solidFill>
                  <a:schemeClr val="lt1"/>
                </a:solidFill>
                <a:latin typeface="Malgun Gothic"/>
                <a:ea typeface="Malgun Gothic"/>
                <a:cs typeface="Malgun Gothic"/>
                <a:sym typeface="Malgun Gothic"/>
              </a:rPr>
              <a:t>마이크로서비스간에</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코드를</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공유하는</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것은</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좋은</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사례이다</a:t>
            </a:r>
            <a:endParaRPr sz="1500" dirty="0">
              <a:solidFill>
                <a:schemeClr val="lt1"/>
              </a:solidFill>
              <a:latin typeface="Malgun Gothic"/>
              <a:ea typeface="Malgun Gothic"/>
              <a:cs typeface="Malgun Gothic"/>
              <a:sym typeface="Malgun Gothic"/>
            </a:endParaRPr>
          </a:p>
        </p:txBody>
      </p:sp>
      <p:sp>
        <p:nvSpPr>
          <p:cNvPr id="1012" name="Google Shape;1012;p26"/>
          <p:cNvSpPr/>
          <p:nvPr/>
        </p:nvSpPr>
        <p:spPr>
          <a:xfrm rot="5400000">
            <a:off x="-573059" y="260093"/>
            <a:ext cx="109728" cy="528066"/>
          </a:xfrm>
          <a:prstGeom prst="rect">
            <a:avLst/>
          </a:prstGeom>
          <a:solidFill>
            <a:schemeClr val="accent2"/>
          </a:solidFill>
          <a:ln>
            <a:noFill/>
          </a:ln>
        </p:spPr>
        <p:txBody>
          <a:bodyPr spcFirstLastPara="1" wrap="square" lIns="91425" tIns="45700" rIns="91425" bIns="45700" anchor="ctr" anchorCtr="0">
            <a:noAutofit/>
          </a:bodyPr>
          <a:lstStyle/>
          <a:p>
            <a:pPr algn="ctr">
              <a:buClr>
                <a:srgbClr val="000000"/>
              </a:buClr>
              <a:buSzPts val="1400"/>
            </a:pPr>
            <a:endParaRPr>
              <a:solidFill>
                <a:srgbClr val="FFFFFF"/>
              </a:solidFill>
              <a:latin typeface="Calibri"/>
              <a:ea typeface="Calibri"/>
              <a:cs typeface="Calibri"/>
              <a:sym typeface="Calibri"/>
            </a:endParaRPr>
          </a:p>
        </p:txBody>
      </p:sp>
      <p:sp>
        <p:nvSpPr>
          <p:cNvPr id="1013" name="Google Shape;1013;p26"/>
          <p:cNvSpPr/>
          <p:nvPr/>
        </p:nvSpPr>
        <p:spPr>
          <a:xfrm>
            <a:off x="-782229" y="3410190"/>
            <a:ext cx="2983230" cy="13716"/>
          </a:xfrm>
          <a:prstGeom prst="rect">
            <a:avLst/>
          </a:prstGeom>
          <a:solidFill>
            <a:schemeClr val="lt1"/>
          </a:solidFill>
          <a:ln>
            <a:noFill/>
          </a:ln>
        </p:spPr>
        <p:txBody>
          <a:bodyPr spcFirstLastPara="1" wrap="square" lIns="91425" tIns="45700" rIns="91425" bIns="45700" anchor="ctr" anchorCtr="0">
            <a:noAutofit/>
          </a:bodyPr>
          <a:lstStyle/>
          <a:p>
            <a:pPr algn="ctr">
              <a:buClr>
                <a:schemeClr val="lt1"/>
              </a:buClr>
              <a:buSzPts val="1800"/>
            </a:pPr>
            <a:endParaRPr sz="1800">
              <a:solidFill>
                <a:srgbClr val="FFFFFF"/>
              </a:solidFill>
              <a:latin typeface="Calibri"/>
              <a:ea typeface="Calibri"/>
              <a:cs typeface="Calibri"/>
              <a:sym typeface="Calibri"/>
            </a:endParaRPr>
          </a:p>
        </p:txBody>
      </p:sp>
      <p:sp>
        <p:nvSpPr>
          <p:cNvPr id="1014" name="Google Shape;1014;p26"/>
          <p:cNvSpPr/>
          <p:nvPr/>
        </p:nvSpPr>
        <p:spPr>
          <a:xfrm>
            <a:off x="1817162" y="1876720"/>
            <a:ext cx="2736304" cy="2736304"/>
          </a:xfrm>
          <a:prstGeom prst="ellipse">
            <a:avLst/>
          </a:prstGeom>
          <a:solidFill>
            <a:schemeClr val="accent4"/>
          </a:solidFill>
          <a:ln>
            <a:noFill/>
          </a:ln>
        </p:spPr>
        <p:txBody>
          <a:bodyPr spcFirstLastPara="1" wrap="square" lIns="91425" tIns="45700" rIns="91425" bIns="45700" anchor="ctr" anchorCtr="0">
            <a:noAutofit/>
          </a:bodyPr>
          <a:lstStyle/>
          <a:p>
            <a:pPr algn="ctr">
              <a:buClr>
                <a:schemeClr val="lt1"/>
              </a:buClr>
              <a:buSzPts val="19900"/>
            </a:pPr>
            <a:r>
              <a:rPr lang="en-US" sz="19900">
                <a:solidFill>
                  <a:schemeClr val="lt1"/>
                </a:solidFill>
              </a:rPr>
              <a:t>Y</a:t>
            </a:r>
            <a:endParaRPr sz="19900">
              <a:solidFill>
                <a:schemeClr val="lt1"/>
              </a:solidFill>
            </a:endParaRPr>
          </a:p>
        </p:txBody>
      </p:sp>
      <p:sp>
        <p:nvSpPr>
          <p:cNvPr id="1015" name="Google Shape;1015;p26"/>
          <p:cNvSpPr/>
          <p:nvPr/>
        </p:nvSpPr>
        <p:spPr>
          <a:xfrm>
            <a:off x="3933056" y="1773932"/>
            <a:ext cx="2736304" cy="2736304"/>
          </a:xfrm>
          <a:prstGeom prst="ellipse">
            <a:avLst/>
          </a:prstGeom>
          <a:solidFill>
            <a:schemeClr val="accent1"/>
          </a:solidFill>
          <a:ln>
            <a:noFill/>
          </a:ln>
        </p:spPr>
        <p:txBody>
          <a:bodyPr spcFirstLastPara="1" wrap="square" lIns="91425" tIns="45700" rIns="91425" bIns="45700" anchor="ctr" anchorCtr="0">
            <a:noAutofit/>
          </a:bodyPr>
          <a:lstStyle/>
          <a:p>
            <a:pPr algn="ctr">
              <a:buClr>
                <a:schemeClr val="lt1"/>
              </a:buClr>
              <a:buSzPts val="19900"/>
            </a:pPr>
            <a:r>
              <a:rPr lang="en-US" sz="19900">
                <a:solidFill>
                  <a:schemeClr val="lt1"/>
                </a:solidFill>
              </a:rPr>
              <a:t>N</a:t>
            </a:r>
            <a:endParaRPr sz="19900">
              <a:solidFill>
                <a:schemeClr val="lt1"/>
              </a:solidFill>
            </a:endParaRPr>
          </a:p>
        </p:txBody>
      </p:sp>
      <p:sp>
        <p:nvSpPr>
          <p:cNvPr id="1016" name="Google Shape;1016;p26"/>
          <p:cNvSpPr txBox="1"/>
          <p:nvPr/>
        </p:nvSpPr>
        <p:spPr>
          <a:xfrm>
            <a:off x="4043212" y="3090984"/>
            <a:ext cx="343364"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a:t>or</a:t>
            </a:r>
            <a:endParaRPr/>
          </a:p>
        </p:txBody>
      </p:sp>
    </p:spTree>
    <p:extLst>
      <p:ext uri="{BB962C8B-B14F-4D97-AF65-F5344CB8AC3E}">
        <p14:creationId xmlns:p14="http://schemas.microsoft.com/office/powerpoint/2010/main" val="4423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27"/>
          <p:cNvSpPr/>
          <p:nvPr/>
        </p:nvSpPr>
        <p:spPr>
          <a:xfrm>
            <a:off x="-1143000" y="0"/>
            <a:ext cx="9141713" cy="5143500"/>
          </a:xfrm>
          <a:prstGeom prst="rect">
            <a:avLst/>
          </a:prstGeom>
          <a:solidFill>
            <a:schemeClr val="l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022" name="Google Shape;1022;p27"/>
          <p:cNvSpPr/>
          <p:nvPr/>
        </p:nvSpPr>
        <p:spPr>
          <a:xfrm>
            <a:off x="-1143000" y="0"/>
            <a:ext cx="9144000" cy="514350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a:p>
        </p:txBody>
      </p:sp>
      <p:pic>
        <p:nvPicPr>
          <p:cNvPr id="1023" name="Google Shape;1023;p27"/>
          <p:cNvPicPr preferRelativeResize="0"/>
          <p:nvPr/>
        </p:nvPicPr>
        <p:blipFill rotWithShape="1">
          <a:blip r:embed="rId3">
            <a:alphaModFix amt="80000"/>
          </a:blip>
          <a:srcRect t="3581" b="21417"/>
          <a:stretch/>
        </p:blipFill>
        <p:spPr>
          <a:xfrm>
            <a:off x="-1142980" y="10"/>
            <a:ext cx="9143980" cy="5143490"/>
          </a:xfrm>
          <a:prstGeom prst="rect">
            <a:avLst/>
          </a:prstGeom>
          <a:noFill/>
          <a:ln>
            <a:noFill/>
          </a:ln>
        </p:spPr>
      </p:pic>
      <p:sp>
        <p:nvSpPr>
          <p:cNvPr id="1024" name="Google Shape;1024;p27"/>
          <p:cNvSpPr txBox="1">
            <a:spLocks noGrp="1"/>
          </p:cNvSpPr>
          <p:nvPr>
            <p:ph type="title"/>
          </p:nvPr>
        </p:nvSpPr>
        <p:spPr>
          <a:xfrm>
            <a:off x="-244365" y="841772"/>
            <a:ext cx="7346728" cy="1665580"/>
          </a:xfrm>
          <a:prstGeom prst="rect">
            <a:avLst/>
          </a:prstGeom>
          <a:noFill/>
          <a:ln>
            <a:noFill/>
          </a:ln>
        </p:spPr>
        <p:txBody>
          <a:bodyPr spcFirstLastPara="1" vert="horz" wrap="square" lIns="91425" tIns="45700" rIns="91425" bIns="45700" rtlCol="0" anchor="b" anchorCtr="0">
            <a:normAutofit/>
          </a:bodyPr>
          <a:lstStyle/>
          <a:p>
            <a:pPr algn="ctr">
              <a:spcBef>
                <a:spcPts val="0"/>
              </a:spcBef>
              <a:buClr>
                <a:srgbClr val="000000"/>
              </a:buClr>
              <a:buSzPts val="3900"/>
            </a:pPr>
            <a:r>
              <a:rPr lang="en-US" sz="3900">
                <a:solidFill>
                  <a:srgbClr val="000000"/>
                </a:solidFill>
                <a:latin typeface="Malgun Gothic"/>
                <a:ea typeface="Malgun Gothic"/>
                <a:cs typeface="Malgun Gothic"/>
                <a:sym typeface="Malgun Gothic"/>
              </a:rPr>
              <a:t>Quiz</a:t>
            </a:r>
            <a:endParaRPr sz="3900">
              <a:solidFill>
                <a:srgbClr val="000000"/>
              </a:solidFill>
              <a:latin typeface="Malgun Gothic"/>
              <a:ea typeface="Malgun Gothic"/>
              <a:cs typeface="Malgun Gothic"/>
              <a:sym typeface="Malgun Gothic"/>
            </a:endParaRPr>
          </a:p>
        </p:txBody>
      </p:sp>
      <p:sp>
        <p:nvSpPr>
          <p:cNvPr id="1025" name="Google Shape;1025;p27"/>
          <p:cNvSpPr txBox="1">
            <a:spLocks noGrp="1"/>
          </p:cNvSpPr>
          <p:nvPr>
            <p:ph idx="1"/>
          </p:nvPr>
        </p:nvSpPr>
        <p:spPr>
          <a:xfrm>
            <a:off x="-244365" y="2636140"/>
            <a:ext cx="7346728" cy="1307211"/>
          </a:xfrm>
          <a:prstGeom prst="rect">
            <a:avLst/>
          </a:prstGeom>
          <a:noFill/>
          <a:ln>
            <a:noFill/>
          </a:ln>
        </p:spPr>
        <p:txBody>
          <a:bodyPr spcFirstLastPara="1" vert="horz" wrap="square" lIns="91425" tIns="45700" rIns="91425" bIns="45700" rtlCol="0" anchor="t" anchorCtr="0">
            <a:normAutofit/>
          </a:bodyPr>
          <a:lstStyle/>
          <a:p>
            <a:pPr marL="0" indent="0" algn="ctr">
              <a:spcBef>
                <a:spcPts val="0"/>
              </a:spcBef>
              <a:buSzPts val="2400"/>
              <a:buNone/>
            </a:pPr>
            <a:r>
              <a:rPr lang="en-US" sz="2400">
                <a:solidFill>
                  <a:srgbClr val="000000"/>
                </a:solidFill>
                <a:latin typeface="Malgun Gothic"/>
                <a:ea typeface="Malgun Gothic"/>
                <a:cs typeface="Malgun Gothic"/>
                <a:sym typeface="Malgun Gothic"/>
              </a:rPr>
              <a:t>마이크로서비스가 실패할 때는 독립적으로 실패해야 한다 </a:t>
            </a:r>
            <a:endParaRPr sz="2400">
              <a:solidFill>
                <a:srgbClr val="000000"/>
              </a:solidFill>
              <a:latin typeface="Malgun Gothic"/>
              <a:ea typeface="Malgun Gothic"/>
              <a:cs typeface="Malgun Gothic"/>
              <a:sym typeface="Malgun Gothic"/>
            </a:endParaRPr>
          </a:p>
        </p:txBody>
      </p:sp>
      <p:sp>
        <p:nvSpPr>
          <p:cNvPr id="1026" name="Google Shape;1026;p27"/>
          <p:cNvSpPr/>
          <p:nvPr/>
        </p:nvSpPr>
        <p:spPr>
          <a:xfrm>
            <a:off x="1916832" y="3507854"/>
            <a:ext cx="1888884" cy="1799171"/>
          </a:xfrm>
          <a:prstGeom prst="ellipse">
            <a:avLst/>
          </a:prstGeom>
          <a:solidFill>
            <a:schemeClr val="accent4"/>
          </a:solidFill>
          <a:ln>
            <a:noFill/>
          </a:ln>
        </p:spPr>
        <p:txBody>
          <a:bodyPr spcFirstLastPara="1" wrap="square" lIns="91425" tIns="45700" rIns="91425" bIns="45700" anchor="ctr" anchorCtr="0">
            <a:noAutofit/>
          </a:bodyPr>
          <a:lstStyle/>
          <a:p>
            <a:pPr algn="ctr">
              <a:buClr>
                <a:schemeClr val="lt1"/>
              </a:buClr>
              <a:buSzPts val="9600"/>
            </a:pPr>
            <a:r>
              <a:rPr lang="en-US" sz="9600">
                <a:solidFill>
                  <a:schemeClr val="lt1"/>
                </a:solidFill>
              </a:rPr>
              <a:t>Y</a:t>
            </a:r>
            <a:endParaRPr sz="9600">
              <a:solidFill>
                <a:schemeClr val="lt1"/>
              </a:solidFill>
            </a:endParaRPr>
          </a:p>
        </p:txBody>
      </p:sp>
      <p:sp>
        <p:nvSpPr>
          <p:cNvPr id="1027" name="Google Shape;1027;p27"/>
          <p:cNvSpPr/>
          <p:nvPr/>
        </p:nvSpPr>
        <p:spPr>
          <a:xfrm>
            <a:off x="3628348" y="3473115"/>
            <a:ext cx="1888884" cy="1799172"/>
          </a:xfrm>
          <a:prstGeom prst="ellipse">
            <a:avLst/>
          </a:prstGeom>
          <a:solidFill>
            <a:schemeClr val="accent1"/>
          </a:solidFill>
          <a:ln>
            <a:noFill/>
          </a:ln>
        </p:spPr>
        <p:txBody>
          <a:bodyPr spcFirstLastPara="1" wrap="square" lIns="91425" tIns="45700" rIns="91425" bIns="45700" anchor="ctr" anchorCtr="0">
            <a:noAutofit/>
          </a:bodyPr>
          <a:lstStyle/>
          <a:p>
            <a:pPr algn="ctr">
              <a:buClr>
                <a:schemeClr val="lt1"/>
              </a:buClr>
              <a:buSzPts val="9600"/>
            </a:pPr>
            <a:r>
              <a:rPr lang="en-US" sz="9600">
                <a:solidFill>
                  <a:schemeClr val="lt1"/>
                </a:solidFill>
              </a:rPr>
              <a:t>N</a:t>
            </a:r>
            <a:endParaRPr sz="9600">
              <a:solidFill>
                <a:schemeClr val="lt1"/>
              </a:solidFill>
            </a:endParaRPr>
          </a:p>
        </p:txBody>
      </p:sp>
      <p:sp>
        <p:nvSpPr>
          <p:cNvPr id="1028" name="Google Shape;1028;p27"/>
          <p:cNvSpPr txBox="1"/>
          <p:nvPr/>
        </p:nvSpPr>
        <p:spPr>
          <a:xfrm>
            <a:off x="3520080" y="4146552"/>
            <a:ext cx="343364"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a:t>or</a:t>
            </a:r>
            <a:endParaRPr/>
          </a:p>
        </p:txBody>
      </p:sp>
    </p:spTree>
    <p:extLst>
      <p:ext uri="{BB962C8B-B14F-4D97-AF65-F5344CB8AC3E}">
        <p14:creationId xmlns:p14="http://schemas.microsoft.com/office/powerpoint/2010/main" val="363894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28"/>
          <p:cNvSpPr txBox="1">
            <a:spLocks noGrp="1"/>
          </p:cNvSpPr>
          <p:nvPr>
            <p:ph type="title"/>
          </p:nvPr>
        </p:nvSpPr>
        <p:spPr>
          <a:xfrm>
            <a:off x="2581072" y="471951"/>
            <a:ext cx="4939868" cy="964620"/>
          </a:xfrm>
          <a:prstGeom prst="rect">
            <a:avLst/>
          </a:prstGeom>
          <a:noFill/>
          <a:ln>
            <a:noFill/>
          </a:ln>
        </p:spPr>
        <p:txBody>
          <a:bodyPr spcFirstLastPara="1" vert="horz" wrap="square" lIns="91425" tIns="45700" rIns="91425" bIns="45700" rtlCol="0" anchor="b" anchorCtr="0">
            <a:normAutofit/>
          </a:bodyPr>
          <a:lstStyle/>
          <a:p>
            <a:pPr>
              <a:lnSpc>
                <a:spcPct val="90000"/>
              </a:lnSpc>
              <a:buClr>
                <a:schemeClr val="dk1"/>
              </a:buClr>
              <a:buSzPts val="4400"/>
            </a:pPr>
            <a:r>
              <a:rPr lang="en-US" sz="4400">
                <a:solidFill>
                  <a:schemeClr val="dk1"/>
                </a:solidFill>
                <a:latin typeface="Malgun Gothic"/>
                <a:ea typeface="Malgun Gothic"/>
                <a:cs typeface="Malgun Gothic"/>
                <a:sym typeface="Malgun Gothic"/>
              </a:rPr>
              <a:t>Quiz</a:t>
            </a:r>
            <a:endParaRPr sz="4400">
              <a:solidFill>
                <a:schemeClr val="dk1"/>
              </a:solidFill>
              <a:latin typeface="Malgun Gothic"/>
              <a:ea typeface="Malgun Gothic"/>
              <a:cs typeface="Malgun Gothic"/>
              <a:sym typeface="Malgun Gothic"/>
            </a:endParaRPr>
          </a:p>
        </p:txBody>
      </p:sp>
      <p:sp>
        <p:nvSpPr>
          <p:cNvPr id="1034" name="Google Shape;1034;p28"/>
          <p:cNvSpPr txBox="1"/>
          <p:nvPr/>
        </p:nvSpPr>
        <p:spPr>
          <a:xfrm>
            <a:off x="2581074" y="1828800"/>
            <a:ext cx="4939867" cy="2839064"/>
          </a:xfrm>
          <a:prstGeom prst="rect">
            <a:avLst/>
          </a:prstGeom>
          <a:noFill/>
          <a:ln>
            <a:noFill/>
          </a:ln>
        </p:spPr>
        <p:txBody>
          <a:bodyPr spcFirstLastPara="1" wrap="square" lIns="91425" tIns="45700" rIns="91425" bIns="45700" anchor="t" anchorCtr="0">
            <a:normAutofit/>
          </a:bodyPr>
          <a:lstStyle/>
          <a:p>
            <a:pPr indent="-95250">
              <a:lnSpc>
                <a:spcPct val="90000"/>
              </a:lnSpc>
              <a:buClr>
                <a:schemeClr val="dk1"/>
              </a:buClr>
              <a:buSzPts val="1500"/>
              <a:buFont typeface="Arial"/>
              <a:buChar char="•"/>
            </a:pPr>
            <a:r>
              <a:rPr lang="en-US" sz="1500">
                <a:solidFill>
                  <a:schemeClr val="dk1"/>
                </a:solidFill>
                <a:latin typeface="Malgun Gothic"/>
                <a:ea typeface="Malgun Gothic"/>
                <a:cs typeface="Malgun Gothic"/>
                <a:sym typeface="Malgun Gothic"/>
              </a:rPr>
              <a:t>왜 단일 Database 접근은 마이크로서비스에서 안티-패턴 (하지 말아야 할 접근) 인가?</a:t>
            </a:r>
            <a:endParaRPr/>
          </a:p>
          <a:p>
            <a:pPr indent="95250">
              <a:lnSpc>
                <a:spcPct val="90000"/>
              </a:lnSpc>
              <a:spcBef>
                <a:spcPts val="600"/>
              </a:spcBef>
              <a:buClr>
                <a:srgbClr val="000000"/>
              </a:buClr>
              <a:buSzPts val="1500"/>
            </a:pPr>
            <a:endParaRPr sz="1500">
              <a:solidFill>
                <a:schemeClr val="dk1"/>
              </a:solidFill>
              <a:latin typeface="Malgun Gothic"/>
              <a:ea typeface="Malgun Gothic"/>
              <a:cs typeface="Malgun Gothic"/>
              <a:sym typeface="Malgun Gothic"/>
            </a:endParaRPr>
          </a:p>
          <a:p>
            <a:pPr marL="457200" indent="-342900">
              <a:lnSpc>
                <a:spcPct val="90000"/>
              </a:lnSpc>
              <a:spcBef>
                <a:spcPts val="600"/>
              </a:spcBef>
              <a:buClr>
                <a:schemeClr val="dk1"/>
              </a:buClr>
              <a:buSzPts val="1500"/>
              <a:buFont typeface="Malgun Gothic"/>
              <a:buAutoNum type="arabicPeriod"/>
            </a:pPr>
            <a:r>
              <a:rPr lang="en-US" sz="1500">
                <a:solidFill>
                  <a:schemeClr val="dk1"/>
                </a:solidFill>
                <a:latin typeface="Malgun Gothic"/>
                <a:ea typeface="Malgun Gothic"/>
                <a:cs typeface="Malgun Gothic"/>
                <a:sym typeface="Malgun Gothic"/>
              </a:rPr>
              <a:t>마이크로서비스는 관계형 데이터베이스 (R-DBMS)와 호환되지 않기 때문이다</a:t>
            </a:r>
            <a:endParaRPr sz="1500">
              <a:solidFill>
                <a:schemeClr val="dk1"/>
              </a:solidFill>
              <a:latin typeface="Malgun Gothic"/>
              <a:ea typeface="Malgun Gothic"/>
              <a:cs typeface="Malgun Gothic"/>
              <a:sym typeface="Malgun Gothic"/>
            </a:endParaRPr>
          </a:p>
          <a:p>
            <a:pPr marL="457200" indent="-342900">
              <a:lnSpc>
                <a:spcPct val="90000"/>
              </a:lnSpc>
              <a:spcBef>
                <a:spcPts val="600"/>
              </a:spcBef>
              <a:buClr>
                <a:schemeClr val="dk1"/>
              </a:buClr>
              <a:buSzPts val="1500"/>
              <a:buFont typeface="Malgun Gothic"/>
              <a:buAutoNum type="arabicPeriod"/>
            </a:pPr>
            <a:r>
              <a:rPr lang="en-US" sz="1500">
                <a:solidFill>
                  <a:schemeClr val="dk1"/>
                </a:solidFill>
                <a:latin typeface="Malgun Gothic"/>
                <a:ea typeface="Malgun Gothic"/>
                <a:cs typeface="Malgun Gothic"/>
                <a:sym typeface="Malgun Gothic"/>
              </a:rPr>
              <a:t>하나의 데이터베이스만 사용했을 때는 이것이 실패단일지점 (Single Point of Failure)가 될 수 있기 때문이다</a:t>
            </a:r>
            <a:endParaRPr sz="1500">
              <a:solidFill>
                <a:schemeClr val="dk1"/>
              </a:solidFill>
              <a:latin typeface="Malgun Gothic"/>
              <a:ea typeface="Malgun Gothic"/>
              <a:cs typeface="Malgun Gothic"/>
              <a:sym typeface="Malgun Gothic"/>
            </a:endParaRPr>
          </a:p>
          <a:p>
            <a:pPr marL="457200" indent="-342900">
              <a:lnSpc>
                <a:spcPct val="90000"/>
              </a:lnSpc>
              <a:spcBef>
                <a:spcPts val="600"/>
              </a:spcBef>
              <a:buClr>
                <a:schemeClr val="dk1"/>
              </a:buClr>
              <a:buSzPts val="1500"/>
              <a:buFont typeface="Malgun Gothic"/>
              <a:buAutoNum type="arabicPeriod"/>
            </a:pPr>
            <a:r>
              <a:rPr lang="en-US" sz="1500">
                <a:solidFill>
                  <a:schemeClr val="dk1"/>
                </a:solidFill>
                <a:latin typeface="Malgun Gothic"/>
                <a:ea typeface="Malgun Gothic"/>
                <a:cs typeface="Malgun Gothic"/>
                <a:sym typeface="Malgun Gothic"/>
              </a:rPr>
              <a:t>단일 데이터베이스 시스템은 보통 큰 시스템을 만들 때만 쓰이기 때문이다.</a:t>
            </a:r>
            <a:endParaRPr/>
          </a:p>
          <a:p>
            <a:pPr marL="342900" indent="-133350">
              <a:lnSpc>
                <a:spcPct val="90000"/>
              </a:lnSpc>
              <a:spcBef>
                <a:spcPts val="600"/>
              </a:spcBef>
              <a:buClr>
                <a:srgbClr val="000000"/>
              </a:buClr>
              <a:buSzPts val="1500"/>
            </a:pPr>
            <a:endParaRPr sz="1500">
              <a:solidFill>
                <a:schemeClr val="dk1"/>
              </a:solidFill>
              <a:latin typeface="Malgun Gothic"/>
              <a:ea typeface="Malgun Gothic"/>
              <a:cs typeface="Malgun Gothic"/>
              <a:sym typeface="Malgun Gothic"/>
            </a:endParaRPr>
          </a:p>
        </p:txBody>
      </p:sp>
      <p:pic>
        <p:nvPicPr>
          <p:cNvPr id="1035" name="Google Shape;1035;p28"/>
          <p:cNvPicPr preferRelativeResize="0"/>
          <p:nvPr/>
        </p:nvPicPr>
        <p:blipFill rotWithShape="1">
          <a:blip r:embed="rId3">
            <a:alphaModFix/>
          </a:blip>
          <a:srcRect l="15763" r="39118"/>
          <a:stretch/>
        </p:blipFill>
        <p:spPr>
          <a:xfrm>
            <a:off x="-1142980" y="10"/>
            <a:ext cx="3476673" cy="5143490"/>
          </a:xfrm>
          <a:prstGeom prst="rect">
            <a:avLst/>
          </a:prstGeom>
          <a:noFill/>
          <a:ln>
            <a:noFill/>
          </a:ln>
        </p:spPr>
      </p:pic>
      <p:cxnSp>
        <p:nvCxnSpPr>
          <p:cNvPr id="1036" name="Google Shape;1036;p28"/>
          <p:cNvCxnSpPr/>
          <p:nvPr/>
        </p:nvCxnSpPr>
        <p:spPr>
          <a:xfrm>
            <a:off x="2667700" y="1586337"/>
            <a:ext cx="4732020"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588437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29"/>
          <p:cNvSpPr/>
          <p:nvPr/>
        </p:nvSpPr>
        <p:spPr>
          <a:xfrm>
            <a:off x="3699746" y="2081529"/>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cxnSp>
        <p:nvCxnSpPr>
          <p:cNvPr id="1042" name="Google Shape;1042;p29"/>
          <p:cNvCxnSpPr/>
          <p:nvPr/>
        </p:nvCxnSpPr>
        <p:spPr>
          <a:xfrm>
            <a:off x="-350837" y="2344789"/>
            <a:ext cx="3962258"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429216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1"/>
                                        </p:tgtEl>
                                        <p:attrNameLst>
                                          <p:attrName>style.visibility</p:attrName>
                                        </p:attrNameLst>
                                      </p:cBhvr>
                                      <p:to>
                                        <p:strVal val="visible"/>
                                      </p:to>
                                    </p:set>
                                    <p:animEffect transition="in" filter="fade">
                                      <p:cBhvr>
                                        <p:cTn id="11"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4"/>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ko-KR" altLang="en-US" dirty="0"/>
              <a:t>회사의 성장 </a:t>
            </a:r>
            <a:r>
              <a:rPr lang="en-US" altLang="ko-KR" dirty="0"/>
              <a:t>-</a:t>
            </a:r>
            <a:r>
              <a:rPr lang="ko-KR" altLang="en-US" dirty="0"/>
              <a:t> </a:t>
            </a:r>
            <a:r>
              <a:rPr lang="en-US" dirty="0"/>
              <a:t>Separation of Concerns</a:t>
            </a:r>
            <a:endParaRPr dirty="0"/>
          </a:p>
        </p:txBody>
      </p:sp>
      <p:sp>
        <p:nvSpPr>
          <p:cNvPr id="1093" name="Google Shape;1093;p34"/>
          <p:cNvSpPr/>
          <p:nvPr/>
        </p:nvSpPr>
        <p:spPr>
          <a:xfrm>
            <a:off x="-313974" y="1074401"/>
            <a:ext cx="7518986" cy="3569209"/>
          </a:xfrm>
          <a:prstGeom prst="rect">
            <a:avLst/>
          </a:prstGeom>
          <a:solidFill>
            <a:schemeClr val="lt1"/>
          </a:solidFill>
          <a:ln w="6985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31" name="직사각형 30">
            <a:extLst>
              <a:ext uri="{FF2B5EF4-FFF2-40B4-BE49-F238E27FC236}">
                <a16:creationId xmlns:a16="http://schemas.microsoft.com/office/drawing/2014/main" id="{B6B26BDE-8CF2-C641-8D9A-72C1E79BC251}"/>
              </a:ext>
            </a:extLst>
          </p:cNvPr>
          <p:cNvSpPr/>
          <p:nvPr/>
        </p:nvSpPr>
        <p:spPr>
          <a:xfrm>
            <a:off x="-71613" y="2088749"/>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Front-end</a:t>
            </a:r>
            <a:endParaRPr kumimoji="1" lang="ko-US" altLang="en-US" dirty="0">
              <a:solidFill>
                <a:schemeClr val="accent1"/>
              </a:solidFill>
            </a:endParaRPr>
          </a:p>
        </p:txBody>
      </p:sp>
      <p:sp>
        <p:nvSpPr>
          <p:cNvPr id="32" name="직사각형 31">
            <a:extLst>
              <a:ext uri="{FF2B5EF4-FFF2-40B4-BE49-F238E27FC236}">
                <a16:creationId xmlns:a16="http://schemas.microsoft.com/office/drawing/2014/main" id="{33755F60-A284-B945-A526-C01182D17342}"/>
              </a:ext>
            </a:extLst>
          </p:cNvPr>
          <p:cNvSpPr/>
          <p:nvPr/>
        </p:nvSpPr>
        <p:spPr>
          <a:xfrm>
            <a:off x="-71613" y="2807011"/>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Backend</a:t>
            </a:r>
            <a:endParaRPr kumimoji="1" lang="ko-US" altLang="en-US" dirty="0">
              <a:solidFill>
                <a:schemeClr val="accent1"/>
              </a:solidFill>
            </a:endParaRPr>
          </a:p>
        </p:txBody>
      </p:sp>
      <p:sp>
        <p:nvSpPr>
          <p:cNvPr id="33" name="직사각형 32">
            <a:extLst>
              <a:ext uri="{FF2B5EF4-FFF2-40B4-BE49-F238E27FC236}">
                <a16:creationId xmlns:a16="http://schemas.microsoft.com/office/drawing/2014/main" id="{C8671439-73F2-FE47-B854-CF3880CBF0FB}"/>
              </a:ext>
            </a:extLst>
          </p:cNvPr>
          <p:cNvSpPr/>
          <p:nvPr/>
        </p:nvSpPr>
        <p:spPr>
          <a:xfrm>
            <a:off x="-71613" y="3513768"/>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Database</a:t>
            </a:r>
            <a:endParaRPr kumimoji="1" lang="ko-US" altLang="en-US" dirty="0">
              <a:solidFill>
                <a:schemeClr val="accent1"/>
              </a:solidFill>
            </a:endParaRPr>
          </a:p>
        </p:txBody>
      </p:sp>
      <p:grpSp>
        <p:nvGrpSpPr>
          <p:cNvPr id="1095" name="Google Shape;1095;p34"/>
          <p:cNvGrpSpPr/>
          <p:nvPr/>
        </p:nvGrpSpPr>
        <p:grpSpPr>
          <a:xfrm>
            <a:off x="4888409" y="4722749"/>
            <a:ext cx="2188079" cy="246221"/>
            <a:chOff x="5812931" y="4694625"/>
            <a:chExt cx="2188079" cy="246221"/>
          </a:xfrm>
        </p:grpSpPr>
        <p:sp>
          <p:nvSpPr>
            <p:cNvPr id="1096" name="Google Shape;1096;p34"/>
            <p:cNvSpPr/>
            <p:nvPr/>
          </p:nvSpPr>
          <p:spPr>
            <a:xfrm>
              <a:off x="5812931" y="4755816"/>
              <a:ext cx="415224" cy="158678"/>
            </a:xfrm>
            <a:prstGeom prst="ellipse">
              <a:avLst/>
            </a:prstGeom>
            <a:solidFill>
              <a:srgbClr val="FDEBD0"/>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chemeClr val="lt1"/>
                </a:buClr>
                <a:buSzPts val="1100"/>
              </a:pPr>
              <a:endParaRPr sz="1100">
                <a:solidFill>
                  <a:srgbClr val="34495E"/>
                </a:solidFill>
                <a:latin typeface="Calibri"/>
                <a:ea typeface="Calibri"/>
                <a:cs typeface="Calibri"/>
                <a:sym typeface="Calibri"/>
              </a:endParaRPr>
            </a:p>
          </p:txBody>
        </p:sp>
        <p:sp>
          <p:nvSpPr>
            <p:cNvPr id="1097" name="Google Shape;1097;p34"/>
            <p:cNvSpPr/>
            <p:nvPr/>
          </p:nvSpPr>
          <p:spPr>
            <a:xfrm>
              <a:off x="6794619" y="4755816"/>
              <a:ext cx="415224" cy="15867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chemeClr val="lt1"/>
                </a:buClr>
                <a:buSzPts val="1100"/>
              </a:pPr>
              <a:endParaRPr sz="1100">
                <a:solidFill>
                  <a:srgbClr val="34495E"/>
                </a:solidFill>
                <a:latin typeface="Calibri"/>
                <a:ea typeface="Calibri"/>
                <a:cs typeface="Calibri"/>
                <a:sym typeface="Calibri"/>
              </a:endParaRPr>
            </a:p>
          </p:txBody>
        </p:sp>
        <p:sp>
          <p:nvSpPr>
            <p:cNvPr id="1098" name="Google Shape;1098;p34"/>
            <p:cNvSpPr txBox="1"/>
            <p:nvPr/>
          </p:nvSpPr>
          <p:spPr>
            <a:xfrm>
              <a:off x="6164771" y="4694625"/>
              <a:ext cx="457176" cy="246221"/>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Core</a:t>
              </a:r>
              <a:endParaRPr sz="1000">
                <a:latin typeface="Malgun Gothic"/>
                <a:ea typeface="Malgun Gothic"/>
                <a:cs typeface="Malgun Gothic"/>
                <a:sym typeface="Malgun Gothic"/>
              </a:endParaRPr>
            </a:p>
          </p:txBody>
        </p:sp>
        <p:sp>
          <p:nvSpPr>
            <p:cNvPr id="1099" name="Google Shape;1099;p34"/>
            <p:cNvSpPr txBox="1"/>
            <p:nvPr/>
          </p:nvSpPr>
          <p:spPr>
            <a:xfrm>
              <a:off x="7125449" y="4694625"/>
              <a:ext cx="875561" cy="246221"/>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 Supporting</a:t>
              </a:r>
              <a:endParaRPr sz="1000">
                <a:latin typeface="Malgun Gothic"/>
                <a:ea typeface="Malgun Gothic"/>
                <a:cs typeface="Malgun Gothic"/>
                <a:sym typeface="Malgun Gothic"/>
              </a:endParaRPr>
            </a:p>
          </p:txBody>
        </p:sp>
      </p:grpSp>
      <p:sp>
        <p:nvSpPr>
          <p:cNvPr id="2" name="직사각형 1">
            <a:extLst>
              <a:ext uri="{FF2B5EF4-FFF2-40B4-BE49-F238E27FC236}">
                <a16:creationId xmlns:a16="http://schemas.microsoft.com/office/drawing/2014/main" id="{8240C65E-1FE1-E147-9BFC-990B4DC4D22A}"/>
              </a:ext>
            </a:extLst>
          </p:cNvPr>
          <p:cNvSpPr/>
          <p:nvPr/>
        </p:nvSpPr>
        <p:spPr>
          <a:xfrm>
            <a:off x="748126" y="1038244"/>
            <a:ext cx="2680875" cy="3621738"/>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b="1" u="sng" dirty="0" err="1">
                <a:solidFill>
                  <a:schemeClr val="tx1"/>
                </a:solidFill>
              </a:rPr>
              <a:t>코어팀</a:t>
            </a:r>
            <a:endParaRPr kumimoji="1" lang="ko-US" altLang="en-US" b="1" u="sng" dirty="0">
              <a:solidFill>
                <a:schemeClr val="tx1"/>
              </a:solidFill>
            </a:endParaRPr>
          </a:p>
        </p:txBody>
      </p:sp>
      <p:sp>
        <p:nvSpPr>
          <p:cNvPr id="30" name="직사각형 29">
            <a:extLst>
              <a:ext uri="{FF2B5EF4-FFF2-40B4-BE49-F238E27FC236}">
                <a16:creationId xmlns:a16="http://schemas.microsoft.com/office/drawing/2014/main" id="{FAA7E220-6AEF-9641-90DD-A4AF620A118E}"/>
              </a:ext>
            </a:extLst>
          </p:cNvPr>
          <p:cNvSpPr/>
          <p:nvPr/>
        </p:nvSpPr>
        <p:spPr>
          <a:xfrm>
            <a:off x="3555754" y="1038244"/>
            <a:ext cx="3742974" cy="3621738"/>
          </a:xfrm>
          <a:prstGeom prst="rect">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b="1" u="sng" dirty="0">
                <a:solidFill>
                  <a:schemeClr val="tx1"/>
                </a:solidFill>
              </a:rPr>
              <a:t>서포팅팀</a:t>
            </a:r>
          </a:p>
        </p:txBody>
      </p:sp>
      <p:sp>
        <p:nvSpPr>
          <p:cNvPr id="1100" name="Google Shape;1100;p34"/>
          <p:cNvSpPr/>
          <p:nvPr/>
        </p:nvSpPr>
        <p:spPr>
          <a:xfrm>
            <a:off x="3649746" y="1932584"/>
            <a:ext cx="809836" cy="2390112"/>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배송관련</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질의</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불만</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요청</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수</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최소화</a:t>
            </a:r>
            <a:endParaRPr dirty="0"/>
          </a:p>
        </p:txBody>
      </p:sp>
      <p:sp>
        <p:nvSpPr>
          <p:cNvPr id="1101" name="Google Shape;1101;p34"/>
          <p:cNvSpPr/>
          <p:nvPr/>
        </p:nvSpPr>
        <p:spPr>
          <a:xfrm>
            <a:off x="6069494" y="1814356"/>
            <a:ext cx="1001626" cy="262656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블랙컨슈머 최소화</a:t>
            </a:r>
            <a:endParaRPr/>
          </a:p>
        </p:txBody>
      </p:sp>
      <p:grpSp>
        <p:nvGrpSpPr>
          <p:cNvPr id="1102" name="Google Shape;1102;p34"/>
          <p:cNvGrpSpPr/>
          <p:nvPr/>
        </p:nvGrpSpPr>
        <p:grpSpPr>
          <a:xfrm>
            <a:off x="819379" y="1754468"/>
            <a:ext cx="1093497" cy="2816670"/>
            <a:chOff x="1173136" y="1387587"/>
            <a:chExt cx="2277853" cy="1005150"/>
          </a:xfrm>
        </p:grpSpPr>
        <p:sp>
          <p:nvSpPr>
            <p:cNvPr id="1103" name="Google Shape;1103;p34"/>
            <p:cNvSpPr/>
            <p:nvPr/>
          </p:nvSpPr>
          <p:spPr>
            <a:xfrm>
              <a:off x="1173136" y="1387587"/>
              <a:ext cx="2130466" cy="811028"/>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높은</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주문</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성공율</a:t>
              </a:r>
              <a:endParaRPr sz="1100" dirty="0">
                <a:solidFill>
                  <a:srgbClr val="34495E"/>
                </a:solidFill>
                <a:latin typeface="Calibri"/>
                <a:ea typeface="Calibri"/>
                <a:cs typeface="Calibri"/>
                <a:sym typeface="Calibri"/>
              </a:endParaRPr>
            </a:p>
            <a:p>
              <a:pPr algn="ctr">
                <a:buClr>
                  <a:srgbClr val="34495E"/>
                </a:buClr>
                <a:buSzPts val="1100"/>
              </a:pPr>
              <a:r>
                <a:rPr lang="en-US" sz="1100" dirty="0">
                  <a:solidFill>
                    <a:srgbClr val="34495E"/>
                  </a:solidFill>
                  <a:latin typeface="Calibri"/>
                  <a:ea typeface="Calibri"/>
                  <a:cs typeface="Calibri"/>
                  <a:sym typeface="Calibri"/>
                </a:rPr>
                <a:t>(</a:t>
              </a:r>
              <a:r>
                <a:rPr lang="en-US" sz="1100" dirty="0" err="1">
                  <a:solidFill>
                    <a:srgbClr val="34495E"/>
                  </a:solidFill>
                  <a:latin typeface="Calibri"/>
                  <a:ea typeface="Calibri"/>
                  <a:cs typeface="Calibri"/>
                  <a:sym typeface="Calibri"/>
                </a:rPr>
                <a:t>예외율</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배송문제</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등</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최소화</a:t>
              </a:r>
              <a:r>
                <a:rPr lang="en-US" sz="1100" dirty="0">
                  <a:solidFill>
                    <a:srgbClr val="34495E"/>
                  </a:solidFill>
                  <a:latin typeface="Calibri"/>
                  <a:ea typeface="Calibri"/>
                  <a:cs typeface="Calibri"/>
                  <a:sym typeface="Calibri"/>
                </a:rPr>
                <a:t>)</a:t>
              </a:r>
              <a:endParaRPr sz="1100" dirty="0">
                <a:solidFill>
                  <a:srgbClr val="34495E"/>
                </a:solidFill>
                <a:latin typeface="Calibri"/>
                <a:ea typeface="Calibri"/>
                <a:cs typeface="Calibri"/>
                <a:sym typeface="Calibri"/>
              </a:endParaRPr>
            </a:p>
          </p:txBody>
        </p:sp>
        <p:sp>
          <p:nvSpPr>
            <p:cNvPr id="1104" name="Google Shape;1104;p34"/>
            <p:cNvSpPr/>
            <p:nvPr/>
          </p:nvSpPr>
          <p:spPr>
            <a:xfrm>
              <a:off x="1902407" y="1917375"/>
              <a:ext cx="1548582" cy="47536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재입고</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시</a:t>
              </a:r>
              <a:r>
                <a:rPr lang="en-US" sz="1100" dirty="0">
                  <a:solidFill>
                    <a:srgbClr val="34495E"/>
                  </a:solidFill>
                  <a:latin typeface="Calibri"/>
                  <a:ea typeface="Calibri"/>
                  <a:cs typeface="Calibri"/>
                  <a:sym typeface="Calibri"/>
                </a:rPr>
                <a:t>, </a:t>
              </a:r>
              <a:endParaRPr sz="1100" dirty="0">
                <a:solidFill>
                  <a:srgbClr val="34495E"/>
                </a:solidFill>
                <a:latin typeface="Calibri"/>
                <a:ea typeface="Calibri"/>
                <a:cs typeface="Calibri"/>
                <a:sym typeface="Calibri"/>
              </a:endParaRPr>
            </a:p>
            <a:p>
              <a:pPr algn="ctr">
                <a:buClr>
                  <a:srgbClr val="34495E"/>
                </a:buClr>
                <a:buSzPts val="1100"/>
              </a:pPr>
              <a:r>
                <a:rPr lang="en-US" sz="1100" dirty="0" err="1">
                  <a:solidFill>
                    <a:srgbClr val="34495E"/>
                  </a:solidFill>
                  <a:latin typeface="Calibri"/>
                  <a:ea typeface="Calibri"/>
                  <a:cs typeface="Calibri"/>
                  <a:sym typeface="Calibri"/>
                </a:rPr>
                <a:t>구매</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성공율</a:t>
              </a:r>
              <a:endParaRPr sz="1100" dirty="0">
                <a:solidFill>
                  <a:srgbClr val="34495E"/>
                </a:solidFill>
                <a:latin typeface="Calibri"/>
                <a:ea typeface="Calibri"/>
                <a:cs typeface="Calibri"/>
                <a:sym typeface="Calibri"/>
              </a:endParaRPr>
            </a:p>
          </p:txBody>
        </p:sp>
      </p:grpSp>
      <p:grpSp>
        <p:nvGrpSpPr>
          <p:cNvPr id="1110" name="Google Shape;1110;p34"/>
          <p:cNvGrpSpPr/>
          <p:nvPr/>
        </p:nvGrpSpPr>
        <p:grpSpPr>
          <a:xfrm>
            <a:off x="2159183" y="1852125"/>
            <a:ext cx="1082386" cy="2766444"/>
            <a:chOff x="1590463" y="3282604"/>
            <a:chExt cx="2114634" cy="1036451"/>
          </a:xfrm>
        </p:grpSpPr>
        <p:sp>
          <p:nvSpPr>
            <p:cNvPr id="1111" name="Google Shape;1111;p34"/>
            <p:cNvSpPr/>
            <p:nvPr/>
          </p:nvSpPr>
          <p:spPr>
            <a:xfrm>
              <a:off x="1590463" y="3282604"/>
              <a:ext cx="2049551" cy="71945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상품 품절로 인한 </a:t>
              </a:r>
              <a:endParaRPr sz="1100">
                <a:solidFill>
                  <a:srgbClr val="34495E"/>
                </a:solidFill>
                <a:latin typeface="Calibri"/>
                <a:ea typeface="Calibri"/>
                <a:cs typeface="Calibri"/>
                <a:sym typeface="Calibri"/>
              </a:endParaRPr>
            </a:p>
            <a:p>
              <a:pPr algn="ctr">
                <a:buClr>
                  <a:srgbClr val="34495E"/>
                </a:buClr>
                <a:buSzPts val="1100"/>
              </a:pPr>
              <a:r>
                <a:rPr lang="en-US" sz="1100">
                  <a:solidFill>
                    <a:srgbClr val="34495E"/>
                  </a:solidFill>
                  <a:latin typeface="Calibri"/>
                  <a:ea typeface="Calibri"/>
                  <a:cs typeface="Calibri"/>
                  <a:sym typeface="Calibri"/>
                </a:rPr>
                <a:t>주문 취소율 0% 달성</a:t>
              </a:r>
              <a:endParaRPr sz="1100" b="1">
                <a:solidFill>
                  <a:srgbClr val="34495E"/>
                </a:solidFill>
                <a:latin typeface="Calibri"/>
                <a:ea typeface="Calibri"/>
                <a:cs typeface="Calibri"/>
                <a:sym typeface="Calibri"/>
              </a:endParaRPr>
            </a:p>
          </p:txBody>
        </p:sp>
        <p:sp>
          <p:nvSpPr>
            <p:cNvPr id="1112" name="Google Shape;1112;p34"/>
            <p:cNvSpPr/>
            <p:nvPr/>
          </p:nvSpPr>
          <p:spPr>
            <a:xfrm>
              <a:off x="2420335" y="3738762"/>
              <a:ext cx="1284762" cy="580293"/>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 창고 비용 최소화</a:t>
              </a:r>
              <a:endParaRPr/>
            </a:p>
          </p:txBody>
        </p:sp>
      </p:grpSp>
      <p:grpSp>
        <p:nvGrpSpPr>
          <p:cNvPr id="1113" name="Google Shape;1113;p34"/>
          <p:cNvGrpSpPr/>
          <p:nvPr/>
        </p:nvGrpSpPr>
        <p:grpSpPr>
          <a:xfrm>
            <a:off x="4806190" y="1695758"/>
            <a:ext cx="891237" cy="2745166"/>
            <a:chOff x="5440611" y="2612367"/>
            <a:chExt cx="2225551" cy="657542"/>
          </a:xfrm>
        </p:grpSpPr>
        <p:sp>
          <p:nvSpPr>
            <p:cNvPr id="1114" name="Google Shape;1114;p34"/>
            <p:cNvSpPr/>
            <p:nvPr/>
          </p:nvSpPr>
          <p:spPr>
            <a:xfrm>
              <a:off x="5440611" y="2612367"/>
              <a:ext cx="1595151" cy="572497"/>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재구매 비율 증가</a:t>
              </a:r>
              <a:endParaRPr/>
            </a:p>
          </p:txBody>
        </p:sp>
        <p:sp>
          <p:nvSpPr>
            <p:cNvPr id="1115" name="Google Shape;1115;p34"/>
            <p:cNvSpPr/>
            <p:nvPr/>
          </p:nvSpPr>
          <p:spPr>
            <a:xfrm>
              <a:off x="6436075" y="2797804"/>
              <a:ext cx="1230087" cy="472105"/>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상품</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추천</a:t>
              </a:r>
              <a:r>
                <a:rPr lang="ko-KR" altLang="en-US" sz="1100" dirty="0">
                  <a:solidFill>
                    <a:srgbClr val="34495E"/>
                  </a:solidFill>
                  <a:latin typeface="Calibri"/>
                  <a:ea typeface="Calibri"/>
                  <a:cs typeface="Calibri"/>
                  <a:sym typeface="Calibri"/>
                </a:rPr>
                <a:t>성공</a:t>
              </a:r>
              <a:r>
                <a:rPr lang="en-US" sz="1100" dirty="0" err="1">
                  <a:solidFill>
                    <a:srgbClr val="34495E"/>
                  </a:solidFill>
                  <a:latin typeface="Calibri"/>
                  <a:ea typeface="Calibri"/>
                  <a:cs typeface="Calibri"/>
                  <a:sym typeface="Calibri"/>
                </a:rPr>
                <a:t>율</a:t>
              </a:r>
              <a:endParaRPr sz="1100" dirty="0">
                <a:solidFill>
                  <a:srgbClr val="34495E"/>
                </a:solidFill>
                <a:latin typeface="Calibri"/>
                <a:ea typeface="Calibri"/>
                <a:cs typeface="Calibri"/>
                <a:sym typeface="Calibri"/>
              </a:endParaRPr>
            </a:p>
          </p:txBody>
        </p:sp>
      </p:grpSp>
      <p:sp>
        <p:nvSpPr>
          <p:cNvPr id="1105" name="Google Shape;1105;p34"/>
          <p:cNvSpPr txBox="1"/>
          <p:nvPr/>
        </p:nvSpPr>
        <p:spPr>
          <a:xfrm>
            <a:off x="996363" y="1356292"/>
            <a:ext cx="668773"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주문</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6" name="Google Shape;1106;p34"/>
          <p:cNvSpPr txBox="1"/>
          <p:nvPr/>
        </p:nvSpPr>
        <p:spPr>
          <a:xfrm>
            <a:off x="2328881" y="1350102"/>
            <a:ext cx="668773"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상품</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7" name="Google Shape;1107;p34"/>
          <p:cNvSpPr txBox="1"/>
          <p:nvPr/>
        </p:nvSpPr>
        <p:spPr>
          <a:xfrm>
            <a:off x="3754405" y="1350102"/>
            <a:ext cx="668773"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배송</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8" name="Google Shape;1108;p34"/>
          <p:cNvSpPr txBox="1"/>
          <p:nvPr/>
        </p:nvSpPr>
        <p:spPr>
          <a:xfrm>
            <a:off x="4884374" y="1344569"/>
            <a:ext cx="809837"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마케팅</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9" name="Google Shape;1109;p34"/>
          <p:cNvSpPr txBox="1"/>
          <p:nvPr/>
        </p:nvSpPr>
        <p:spPr>
          <a:xfrm>
            <a:off x="6005207" y="1350102"/>
            <a:ext cx="950901" cy="26157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고객</a:t>
            </a:r>
            <a:r>
              <a:rPr lang="ko-KR" altLang="en-US" sz="1100" b="1" dirty="0">
                <a:latin typeface="Malgun Gothic"/>
                <a:ea typeface="Malgun Gothic"/>
                <a:cs typeface="Malgun Gothic"/>
                <a:sym typeface="Malgun Gothic"/>
              </a:rPr>
              <a:t>관리</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Tree>
    <p:extLst>
      <p:ext uri="{BB962C8B-B14F-4D97-AF65-F5344CB8AC3E}">
        <p14:creationId xmlns:p14="http://schemas.microsoft.com/office/powerpoint/2010/main" val="1002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5"/>
          <p:cNvSpPr txBox="1"/>
          <p:nvPr/>
        </p:nvSpPr>
        <p:spPr>
          <a:xfrm>
            <a:off x="2343840" y="987574"/>
            <a:ext cx="4704201" cy="19889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539750" lvl="1" indent="-269875">
              <a:buClr>
                <a:srgbClr val="34495E"/>
              </a:buClr>
              <a:buSzPts val="1200"/>
              <a:buFont typeface="Arial" panose="020B0604020202020204" pitchFamily="34" charset="0"/>
              <a:buChar char="•"/>
            </a:pPr>
            <a:r>
              <a:rPr lang="en-US" sz="1200" dirty="0">
                <a:solidFill>
                  <a:srgbClr val="34495E"/>
                </a:solidFill>
                <a:latin typeface="Calibri"/>
                <a:ea typeface="Calibri"/>
                <a:cs typeface="Calibri"/>
                <a:sym typeface="Calibri"/>
              </a:rPr>
              <a:t>The customer enters the number of products to order and clicks the order button.</a:t>
            </a:r>
            <a:endParaRPr dirty="0"/>
          </a:p>
          <a:p>
            <a:pPr marL="539750" lvl="1" indent="-269875">
              <a:spcBef>
                <a:spcPts val="500"/>
              </a:spcBef>
              <a:buClr>
                <a:srgbClr val="34495E"/>
              </a:buClr>
              <a:buSzPts val="1200"/>
              <a:buFont typeface="Arial" panose="020B0604020202020204" pitchFamily="34" charset="0"/>
              <a:buChar char="•"/>
            </a:pPr>
            <a:r>
              <a:rPr lang="en-US" sz="1200" dirty="0">
                <a:solidFill>
                  <a:srgbClr val="34495E"/>
                </a:solidFill>
                <a:latin typeface="Calibri"/>
                <a:ea typeface="Calibri"/>
                <a:cs typeface="Calibri"/>
                <a:sym typeface="Calibri"/>
              </a:rPr>
              <a:t>When an order is placed, the delivery team arranges for delivery of the product.</a:t>
            </a:r>
            <a:endParaRPr dirty="0"/>
          </a:p>
          <a:p>
            <a:pPr marL="539750" lvl="1" indent="-269875">
              <a:spcBef>
                <a:spcPts val="500"/>
              </a:spcBef>
              <a:buClr>
                <a:srgbClr val="34495E"/>
              </a:buClr>
              <a:buSzPts val="1200"/>
              <a:buFont typeface="Arial" panose="020B0604020202020204" pitchFamily="34" charset="0"/>
              <a:buChar char="•"/>
            </a:pPr>
            <a:r>
              <a:rPr lang="en-US" sz="1200" dirty="0">
                <a:solidFill>
                  <a:srgbClr val="34495E"/>
                </a:solidFill>
                <a:latin typeface="Calibri"/>
                <a:ea typeface="Calibri"/>
                <a:cs typeface="Calibri"/>
                <a:sym typeface="Calibri"/>
              </a:rPr>
              <a:t>As the order or cancellation is completed, the product stock is changed(+/-).</a:t>
            </a:r>
            <a:endParaRPr dirty="0"/>
          </a:p>
        </p:txBody>
      </p:sp>
      <p:sp>
        <p:nvSpPr>
          <p:cNvPr id="1126" name="Google Shape;1126;p35"/>
          <p:cNvSpPr/>
          <p:nvPr/>
        </p:nvSpPr>
        <p:spPr>
          <a:xfrm>
            <a:off x="-350837" y="110154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FFFFFF"/>
              </a:buClr>
              <a:buSzPts val="1100"/>
            </a:pPr>
            <a:r>
              <a:rPr lang="ko-KR" altLang="en-US" sz="1100" b="1" dirty="0" err="1">
                <a:solidFill>
                  <a:srgbClr val="FFFFFF"/>
                </a:solidFill>
                <a:latin typeface="Malgun Gothic"/>
                <a:ea typeface="Malgun Gothic"/>
                <a:cs typeface="Malgun Gothic"/>
                <a:sym typeface="Malgun Gothic"/>
              </a:rPr>
              <a:t>코어팀</a:t>
            </a:r>
            <a:endParaRPr sz="1100" b="1" dirty="0">
              <a:solidFill>
                <a:srgbClr val="FFFFFF"/>
              </a:solidFill>
              <a:latin typeface="Malgun Gothic"/>
              <a:ea typeface="Malgun Gothic"/>
              <a:cs typeface="Malgun Gothic"/>
              <a:sym typeface="Malgun Gothic"/>
            </a:endParaRPr>
          </a:p>
        </p:txBody>
      </p:sp>
      <p:sp>
        <p:nvSpPr>
          <p:cNvPr id="1129" name="Google Shape;1129;p35"/>
          <p:cNvSpPr/>
          <p:nvPr/>
        </p:nvSpPr>
        <p:spPr>
          <a:xfrm>
            <a:off x="-350837" y="3396767"/>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algn="ctr">
              <a:buClr>
                <a:srgbClr val="FFFFFF"/>
              </a:buClr>
              <a:buSzPts val="1100"/>
            </a:pPr>
            <a:r>
              <a:rPr lang="ko-KR" altLang="en-US" sz="1100" b="1" dirty="0" err="1">
                <a:solidFill>
                  <a:srgbClr val="FFFFFF"/>
                </a:solidFill>
                <a:latin typeface="Malgun Gothic"/>
                <a:ea typeface="Malgun Gothic"/>
                <a:cs typeface="Malgun Gothic"/>
                <a:sym typeface="Malgun Gothic"/>
              </a:rPr>
              <a:t>서포팅팀</a:t>
            </a:r>
            <a:endParaRPr sz="1100" b="1" dirty="0">
              <a:solidFill>
                <a:srgbClr val="FFFFFF"/>
              </a:solidFill>
              <a:latin typeface="Malgun Gothic"/>
              <a:ea typeface="Malgun Gothic"/>
              <a:cs typeface="Malgun Gothic"/>
              <a:sym typeface="Malgun Gothic"/>
            </a:endParaRPr>
          </a:p>
        </p:txBody>
      </p:sp>
      <p:cxnSp>
        <p:nvCxnSpPr>
          <p:cNvPr id="1131" name="Google Shape;1131;p35"/>
          <p:cNvCxnSpPr>
            <a:cxnSpLocks/>
            <a:stCxn id="1126" idx="3"/>
          </p:cNvCxnSpPr>
          <p:nvPr/>
        </p:nvCxnSpPr>
        <p:spPr>
          <a:xfrm>
            <a:off x="1272540" y="1371837"/>
            <a:ext cx="1206300" cy="181123"/>
          </a:xfrm>
          <a:prstGeom prst="straightConnector1">
            <a:avLst/>
          </a:prstGeom>
          <a:noFill/>
          <a:ln w="9525" cap="flat" cmpd="sng">
            <a:solidFill>
              <a:srgbClr val="BFBFBF"/>
            </a:solidFill>
            <a:prstDash val="dash"/>
            <a:round/>
            <a:headEnd type="none" w="sm" len="sm"/>
            <a:tailEnd type="oval" w="med" len="med"/>
          </a:ln>
        </p:spPr>
      </p:cxnSp>
      <p:cxnSp>
        <p:nvCxnSpPr>
          <p:cNvPr id="1132" name="Google Shape;1132;p35"/>
          <p:cNvCxnSpPr>
            <a:cxnSpLocks/>
            <a:stCxn id="1126" idx="3"/>
          </p:cNvCxnSpPr>
          <p:nvPr/>
        </p:nvCxnSpPr>
        <p:spPr>
          <a:xfrm flipV="1">
            <a:off x="1272540" y="1168698"/>
            <a:ext cx="1206300" cy="203139"/>
          </a:xfrm>
          <a:prstGeom prst="straightConnector1">
            <a:avLst/>
          </a:prstGeom>
          <a:noFill/>
          <a:ln w="9525" cap="flat" cmpd="sng">
            <a:solidFill>
              <a:srgbClr val="BFBFBF"/>
            </a:solidFill>
            <a:prstDash val="dash"/>
            <a:round/>
            <a:headEnd type="none" w="sm" len="sm"/>
            <a:tailEnd type="oval" w="med" len="med"/>
          </a:ln>
        </p:spPr>
      </p:cxnSp>
      <p:cxnSp>
        <p:nvCxnSpPr>
          <p:cNvPr id="1133" name="Google Shape;1133;p35"/>
          <p:cNvCxnSpPr>
            <a:cxnSpLocks/>
            <a:stCxn id="1126" idx="3"/>
          </p:cNvCxnSpPr>
          <p:nvPr/>
        </p:nvCxnSpPr>
        <p:spPr>
          <a:xfrm>
            <a:off x="1272540" y="1371837"/>
            <a:ext cx="1206300" cy="593637"/>
          </a:xfrm>
          <a:prstGeom prst="straightConnector1">
            <a:avLst/>
          </a:prstGeom>
          <a:noFill/>
          <a:ln w="9525" cap="flat" cmpd="sng">
            <a:solidFill>
              <a:srgbClr val="BFBFBF"/>
            </a:solidFill>
            <a:prstDash val="dash"/>
            <a:round/>
            <a:headEnd type="none" w="sm" len="sm"/>
            <a:tailEnd type="oval" w="med" len="med"/>
          </a:ln>
        </p:spPr>
      </p:cxnSp>
      <p:cxnSp>
        <p:nvCxnSpPr>
          <p:cNvPr id="1135" name="Google Shape;1135;p35"/>
          <p:cNvCxnSpPr>
            <a:stCxn id="1129" idx="3"/>
          </p:cNvCxnSpPr>
          <p:nvPr/>
        </p:nvCxnSpPr>
        <p:spPr>
          <a:xfrm rot="10800000" flipH="1">
            <a:off x="1272540" y="3262060"/>
            <a:ext cx="1206300" cy="405000"/>
          </a:xfrm>
          <a:prstGeom prst="straightConnector1">
            <a:avLst/>
          </a:prstGeom>
          <a:noFill/>
          <a:ln w="9525" cap="flat" cmpd="sng">
            <a:solidFill>
              <a:srgbClr val="BFBFBF"/>
            </a:solidFill>
            <a:prstDash val="dash"/>
            <a:round/>
            <a:headEnd type="none" w="sm" len="sm"/>
            <a:tailEnd type="oval" w="med" len="med"/>
          </a:ln>
        </p:spPr>
      </p:cxnSp>
      <p:cxnSp>
        <p:nvCxnSpPr>
          <p:cNvPr id="1136" name="Google Shape;1136;p35"/>
          <p:cNvCxnSpPr>
            <a:stCxn id="1129" idx="3"/>
          </p:cNvCxnSpPr>
          <p:nvPr/>
        </p:nvCxnSpPr>
        <p:spPr>
          <a:xfrm>
            <a:off x="1272540" y="3667060"/>
            <a:ext cx="1206300" cy="56700"/>
          </a:xfrm>
          <a:prstGeom prst="straightConnector1">
            <a:avLst/>
          </a:prstGeom>
          <a:noFill/>
          <a:ln w="9525" cap="flat" cmpd="sng">
            <a:solidFill>
              <a:srgbClr val="BFBFBF"/>
            </a:solidFill>
            <a:prstDash val="dash"/>
            <a:round/>
            <a:headEnd type="none" w="sm" len="sm"/>
            <a:tailEnd type="oval" w="med" len="med"/>
          </a:ln>
        </p:spPr>
      </p:cxnSp>
      <p:cxnSp>
        <p:nvCxnSpPr>
          <p:cNvPr id="1137" name="Google Shape;1137;p35"/>
          <p:cNvCxnSpPr>
            <a:cxnSpLocks/>
            <a:stCxn id="1129" idx="3"/>
          </p:cNvCxnSpPr>
          <p:nvPr/>
        </p:nvCxnSpPr>
        <p:spPr>
          <a:xfrm>
            <a:off x="1272540" y="3667061"/>
            <a:ext cx="1206300" cy="552467"/>
          </a:xfrm>
          <a:prstGeom prst="straightConnector1">
            <a:avLst/>
          </a:prstGeom>
          <a:noFill/>
          <a:ln w="9525" cap="flat" cmpd="sng">
            <a:solidFill>
              <a:srgbClr val="BFBFBF"/>
            </a:solidFill>
            <a:prstDash val="dash"/>
            <a:round/>
            <a:headEnd type="none" w="sm" len="sm"/>
            <a:tailEnd type="oval" w="med" len="med"/>
          </a:ln>
        </p:spPr>
      </p:cxnSp>
      <p:cxnSp>
        <p:nvCxnSpPr>
          <p:cNvPr id="1138" name="Google Shape;1138;p35"/>
          <p:cNvCxnSpPr>
            <a:cxnSpLocks/>
            <a:stCxn id="1129" idx="3"/>
          </p:cNvCxnSpPr>
          <p:nvPr/>
        </p:nvCxnSpPr>
        <p:spPr>
          <a:xfrm flipV="1">
            <a:off x="1272540" y="2778612"/>
            <a:ext cx="1206300" cy="888448"/>
          </a:xfrm>
          <a:prstGeom prst="straightConnector1">
            <a:avLst/>
          </a:prstGeom>
          <a:noFill/>
          <a:ln w="9525" cap="flat" cmpd="sng">
            <a:solidFill>
              <a:srgbClr val="BFBFBF"/>
            </a:solidFill>
            <a:prstDash val="dash"/>
            <a:round/>
            <a:headEnd type="none" w="sm" len="sm"/>
            <a:tailEnd type="oval" w="med" len="med"/>
          </a:ln>
        </p:spPr>
      </p:cxnSp>
      <p:sp>
        <p:nvSpPr>
          <p:cNvPr id="1139" name="Google Shape;1139;p35"/>
          <p:cNvSpPr/>
          <p:nvPr/>
        </p:nvSpPr>
        <p:spPr>
          <a:xfrm>
            <a:off x="2343839" y="2572046"/>
            <a:ext cx="4653176" cy="2246729"/>
          </a:xfrm>
          <a:prstGeom prst="rect">
            <a:avLst/>
          </a:prstGeom>
          <a:noFill/>
          <a:ln>
            <a:noFill/>
          </a:ln>
        </p:spPr>
        <p:txBody>
          <a:bodyPr spcFirstLastPara="1" wrap="square" lIns="91425" tIns="45700" rIns="91425" bIns="45700" anchor="t" anchorCtr="0">
            <a:spAutoFit/>
          </a:bodyPr>
          <a:lstStyle/>
          <a:p>
            <a:pPr marL="555625" lvl="1" indent="-285750">
              <a:buClr>
                <a:srgbClr val="E74C3C"/>
              </a:buClr>
              <a:buSzPts val="1400"/>
              <a:buFont typeface="Arial" panose="020B0604020202020204" pitchFamily="34" charset="0"/>
              <a:buChar char="•"/>
            </a:pPr>
            <a:r>
              <a:rPr lang="en-US" altLang="ko-US" dirty="0">
                <a:solidFill>
                  <a:srgbClr val="FF0000"/>
                </a:solidFill>
                <a:latin typeface="Calibri"/>
                <a:ea typeface="Calibri"/>
                <a:cs typeface="Calibri"/>
                <a:sym typeface="Calibri"/>
              </a:rPr>
              <a:t>Customers can also purchase products that are out of stock and This can be resolved after registering products later </a:t>
            </a:r>
            <a:endParaRPr lang="en-US" dirty="0">
              <a:solidFill>
                <a:srgbClr val="FF0000"/>
              </a:solidFill>
              <a:latin typeface="Calibri"/>
              <a:ea typeface="Calibri"/>
              <a:cs typeface="Calibri"/>
              <a:sym typeface="Calibri"/>
            </a:endParaRPr>
          </a:p>
          <a:p>
            <a:pPr marL="555625" lvl="1" indent="-285750">
              <a:buClr>
                <a:srgbClr val="E74C3C"/>
              </a:buClr>
              <a:buSzPts val="1400"/>
              <a:buFont typeface="Arial" panose="020B0604020202020204" pitchFamily="34" charset="0"/>
              <a:buChar char="•"/>
            </a:pPr>
            <a:r>
              <a:rPr lang="en-US" dirty="0">
                <a:solidFill>
                  <a:srgbClr val="FF0000"/>
                </a:solidFill>
                <a:latin typeface="Calibri"/>
                <a:ea typeface="Calibri"/>
                <a:cs typeface="Calibri"/>
                <a:sym typeface="Calibri"/>
              </a:rPr>
              <a:t>A notification is sent </a:t>
            </a:r>
            <a:r>
              <a:rPr lang="en-US" dirty="0">
                <a:solidFill>
                  <a:srgbClr val="E74C3C"/>
                </a:solidFill>
                <a:latin typeface="Calibri"/>
                <a:ea typeface="Calibri"/>
                <a:cs typeface="Calibri"/>
                <a:sym typeface="Calibri"/>
              </a:rPr>
              <a:t>to the customer whenever the delivery status changes.</a:t>
            </a:r>
            <a:endParaRPr dirty="0"/>
          </a:p>
          <a:p>
            <a:pPr marL="555625" lvl="1" indent="-285750">
              <a:buClr>
                <a:srgbClr val="E74C3C"/>
              </a:buClr>
              <a:buSzPts val="1400"/>
              <a:buFont typeface="Arial" panose="020B0604020202020204" pitchFamily="34" charset="0"/>
              <a:buChar char="•"/>
            </a:pPr>
            <a:r>
              <a:rPr lang="en-US" dirty="0">
                <a:solidFill>
                  <a:srgbClr val="E74C3C"/>
                </a:solidFill>
                <a:latin typeface="Calibri"/>
                <a:ea typeface="Calibri"/>
                <a:cs typeface="Calibri"/>
                <a:sym typeface="Calibri"/>
              </a:rPr>
              <a:t>Customers who repeat orders and cancellations frequently are blacklisted, and customers with high order purchase rates are whitelisted.</a:t>
            </a:r>
            <a:endParaRPr dirty="0"/>
          </a:p>
          <a:p>
            <a:pPr marL="555625" lvl="1" indent="-285750">
              <a:buClr>
                <a:srgbClr val="E74C3C"/>
              </a:buClr>
              <a:buSzPts val="1400"/>
              <a:buFont typeface="Arial" panose="020B0604020202020204" pitchFamily="34" charset="0"/>
              <a:buChar char="•"/>
            </a:pPr>
            <a:r>
              <a:rPr lang="en-US" dirty="0">
                <a:solidFill>
                  <a:srgbClr val="E74C3C"/>
                </a:solidFill>
                <a:latin typeface="Calibri"/>
                <a:ea typeface="Calibri"/>
                <a:cs typeface="Calibri"/>
                <a:sym typeface="Calibri"/>
              </a:rPr>
              <a:t>The marketing team mails recommendation products tailored to the customers at 9 am daily.</a:t>
            </a:r>
            <a:endParaRPr dirty="0"/>
          </a:p>
        </p:txBody>
      </p:sp>
      <p:sp>
        <p:nvSpPr>
          <p:cNvPr id="1140" name="Google Shape;1140;p35"/>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ko-KR" altLang="en-US" dirty="0"/>
              <a:t>책임소재</a:t>
            </a:r>
            <a:r>
              <a:rPr lang="en-US" altLang="ko-KR" dirty="0"/>
              <a:t> – </a:t>
            </a:r>
            <a:r>
              <a:rPr lang="ko-KR" altLang="en-US" dirty="0"/>
              <a:t>중요한 것과 덜 중요한 것의 분리</a:t>
            </a:r>
            <a:endParaRPr dirty="0"/>
          </a:p>
        </p:txBody>
      </p:sp>
    </p:spTree>
    <p:extLst>
      <p:ext uri="{BB962C8B-B14F-4D97-AF65-F5344CB8AC3E}">
        <p14:creationId xmlns:p14="http://schemas.microsoft.com/office/powerpoint/2010/main" val="1504986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4"/>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ko-KR" altLang="en-US" dirty="0"/>
              <a:t>회사의 성장</a:t>
            </a:r>
            <a:r>
              <a:rPr lang="en-US" dirty="0"/>
              <a:t> – </a:t>
            </a:r>
            <a:r>
              <a:rPr lang="ko-KR" altLang="en-US" dirty="0" err="1"/>
              <a:t>자치성과</a:t>
            </a:r>
            <a:r>
              <a:rPr lang="ko-KR" altLang="en-US" dirty="0"/>
              <a:t> 동기부여</a:t>
            </a:r>
            <a:endParaRPr dirty="0"/>
          </a:p>
        </p:txBody>
      </p:sp>
      <p:sp>
        <p:nvSpPr>
          <p:cNvPr id="1093" name="Google Shape;1093;p34"/>
          <p:cNvSpPr/>
          <p:nvPr/>
        </p:nvSpPr>
        <p:spPr>
          <a:xfrm>
            <a:off x="-313974" y="1074401"/>
            <a:ext cx="7518986" cy="3569209"/>
          </a:xfrm>
          <a:prstGeom prst="rect">
            <a:avLst/>
          </a:prstGeom>
          <a:solidFill>
            <a:schemeClr val="lt1"/>
          </a:solidFill>
          <a:ln w="6985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algn="ctr">
              <a:buClr>
                <a:schemeClr val="lt1"/>
              </a:buClr>
              <a:buSzPts val="1200"/>
            </a:pPr>
            <a:endParaRPr sz="1200" b="1" i="1">
              <a:latin typeface="Calibri"/>
              <a:ea typeface="Calibri"/>
              <a:cs typeface="Calibri"/>
              <a:sym typeface="Calibri"/>
            </a:endParaRPr>
          </a:p>
        </p:txBody>
      </p:sp>
      <p:sp>
        <p:nvSpPr>
          <p:cNvPr id="31" name="직사각형 30">
            <a:extLst>
              <a:ext uri="{FF2B5EF4-FFF2-40B4-BE49-F238E27FC236}">
                <a16:creationId xmlns:a16="http://schemas.microsoft.com/office/drawing/2014/main" id="{B6B26BDE-8CF2-C641-8D9A-72C1E79BC251}"/>
              </a:ext>
            </a:extLst>
          </p:cNvPr>
          <p:cNvSpPr/>
          <p:nvPr/>
        </p:nvSpPr>
        <p:spPr>
          <a:xfrm>
            <a:off x="-71613" y="2088749"/>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Front-end</a:t>
            </a:r>
            <a:endParaRPr kumimoji="1" lang="ko-US" altLang="en-US" dirty="0">
              <a:solidFill>
                <a:schemeClr val="accent1"/>
              </a:solidFill>
            </a:endParaRPr>
          </a:p>
        </p:txBody>
      </p:sp>
      <p:sp>
        <p:nvSpPr>
          <p:cNvPr id="32" name="직사각형 31">
            <a:extLst>
              <a:ext uri="{FF2B5EF4-FFF2-40B4-BE49-F238E27FC236}">
                <a16:creationId xmlns:a16="http://schemas.microsoft.com/office/drawing/2014/main" id="{33755F60-A284-B945-A526-C01182D17342}"/>
              </a:ext>
            </a:extLst>
          </p:cNvPr>
          <p:cNvSpPr/>
          <p:nvPr/>
        </p:nvSpPr>
        <p:spPr>
          <a:xfrm>
            <a:off x="-71613" y="2807011"/>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Backend</a:t>
            </a:r>
            <a:endParaRPr kumimoji="1" lang="ko-US" altLang="en-US" dirty="0">
              <a:solidFill>
                <a:schemeClr val="accent1"/>
              </a:solidFill>
            </a:endParaRPr>
          </a:p>
        </p:txBody>
      </p:sp>
      <p:sp>
        <p:nvSpPr>
          <p:cNvPr id="33" name="직사각형 32">
            <a:extLst>
              <a:ext uri="{FF2B5EF4-FFF2-40B4-BE49-F238E27FC236}">
                <a16:creationId xmlns:a16="http://schemas.microsoft.com/office/drawing/2014/main" id="{C8671439-73F2-FE47-B854-CF3880CBF0FB}"/>
              </a:ext>
            </a:extLst>
          </p:cNvPr>
          <p:cNvSpPr/>
          <p:nvPr/>
        </p:nvSpPr>
        <p:spPr>
          <a:xfrm>
            <a:off x="-71613" y="3513768"/>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Database</a:t>
            </a:r>
            <a:endParaRPr kumimoji="1" lang="ko-US" altLang="en-US" dirty="0">
              <a:solidFill>
                <a:schemeClr val="accent1"/>
              </a:solidFill>
            </a:endParaRPr>
          </a:p>
        </p:txBody>
      </p:sp>
      <p:grpSp>
        <p:nvGrpSpPr>
          <p:cNvPr id="1095" name="Google Shape;1095;p34"/>
          <p:cNvGrpSpPr/>
          <p:nvPr/>
        </p:nvGrpSpPr>
        <p:grpSpPr>
          <a:xfrm>
            <a:off x="4888409" y="4722749"/>
            <a:ext cx="2188079" cy="246221"/>
            <a:chOff x="5812931" y="4694625"/>
            <a:chExt cx="2188079" cy="246221"/>
          </a:xfrm>
        </p:grpSpPr>
        <p:sp>
          <p:nvSpPr>
            <p:cNvPr id="1096" name="Google Shape;1096;p34"/>
            <p:cNvSpPr/>
            <p:nvPr/>
          </p:nvSpPr>
          <p:spPr>
            <a:xfrm>
              <a:off x="5812931" y="4755816"/>
              <a:ext cx="415224" cy="158678"/>
            </a:xfrm>
            <a:prstGeom prst="ellipse">
              <a:avLst/>
            </a:prstGeom>
            <a:solidFill>
              <a:srgbClr val="FDEBD0"/>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chemeClr val="lt1"/>
                </a:buClr>
                <a:buSzPts val="1100"/>
              </a:pPr>
              <a:endParaRPr sz="1100">
                <a:solidFill>
                  <a:srgbClr val="34495E"/>
                </a:solidFill>
                <a:latin typeface="Calibri"/>
                <a:ea typeface="Calibri"/>
                <a:cs typeface="Calibri"/>
                <a:sym typeface="Calibri"/>
              </a:endParaRPr>
            </a:p>
          </p:txBody>
        </p:sp>
        <p:sp>
          <p:nvSpPr>
            <p:cNvPr id="1097" name="Google Shape;1097;p34"/>
            <p:cNvSpPr/>
            <p:nvPr/>
          </p:nvSpPr>
          <p:spPr>
            <a:xfrm>
              <a:off x="6794619" y="4755816"/>
              <a:ext cx="415224" cy="15867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chemeClr val="lt1"/>
                </a:buClr>
                <a:buSzPts val="1100"/>
              </a:pPr>
              <a:endParaRPr sz="1100">
                <a:solidFill>
                  <a:srgbClr val="34495E"/>
                </a:solidFill>
                <a:latin typeface="Calibri"/>
                <a:ea typeface="Calibri"/>
                <a:cs typeface="Calibri"/>
                <a:sym typeface="Calibri"/>
              </a:endParaRPr>
            </a:p>
          </p:txBody>
        </p:sp>
        <p:sp>
          <p:nvSpPr>
            <p:cNvPr id="1098" name="Google Shape;1098;p34"/>
            <p:cNvSpPr txBox="1"/>
            <p:nvPr/>
          </p:nvSpPr>
          <p:spPr>
            <a:xfrm>
              <a:off x="6164771" y="4694625"/>
              <a:ext cx="457176" cy="246221"/>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Core</a:t>
              </a:r>
              <a:endParaRPr sz="1000">
                <a:latin typeface="Malgun Gothic"/>
                <a:ea typeface="Malgun Gothic"/>
                <a:cs typeface="Malgun Gothic"/>
                <a:sym typeface="Malgun Gothic"/>
              </a:endParaRPr>
            </a:p>
          </p:txBody>
        </p:sp>
        <p:sp>
          <p:nvSpPr>
            <p:cNvPr id="1099" name="Google Shape;1099;p34"/>
            <p:cNvSpPr txBox="1"/>
            <p:nvPr/>
          </p:nvSpPr>
          <p:spPr>
            <a:xfrm>
              <a:off x="7125449" y="4694625"/>
              <a:ext cx="875561" cy="246221"/>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 Supporting</a:t>
              </a:r>
              <a:endParaRPr sz="1000">
                <a:latin typeface="Malgun Gothic"/>
                <a:ea typeface="Malgun Gothic"/>
                <a:cs typeface="Malgun Gothic"/>
                <a:sym typeface="Malgun Gothic"/>
              </a:endParaRPr>
            </a:p>
          </p:txBody>
        </p:sp>
      </p:grpSp>
      <p:sp>
        <p:nvSpPr>
          <p:cNvPr id="2" name="직사각형 1">
            <a:extLst>
              <a:ext uri="{FF2B5EF4-FFF2-40B4-BE49-F238E27FC236}">
                <a16:creationId xmlns:a16="http://schemas.microsoft.com/office/drawing/2014/main" id="{8240C65E-1FE1-E147-9BFC-990B4DC4D22A}"/>
              </a:ext>
            </a:extLst>
          </p:cNvPr>
          <p:cNvSpPr/>
          <p:nvPr/>
        </p:nvSpPr>
        <p:spPr>
          <a:xfrm>
            <a:off x="729903" y="1110252"/>
            <a:ext cx="1226910" cy="3621738"/>
          </a:xfrm>
          <a:prstGeom prst="rect">
            <a:avLst/>
          </a:prstGeom>
          <a:solidFill>
            <a:schemeClr val="accent4">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dirty="0" err="1">
                <a:solidFill>
                  <a:schemeClr val="tx1"/>
                </a:solidFill>
              </a:rPr>
              <a:t>주문팀</a:t>
            </a:r>
            <a:endParaRPr kumimoji="1" lang="ko-US" altLang="en-US" dirty="0">
              <a:solidFill>
                <a:schemeClr val="tx1"/>
              </a:solidFill>
            </a:endParaRPr>
          </a:p>
        </p:txBody>
      </p:sp>
      <p:sp>
        <p:nvSpPr>
          <p:cNvPr id="30" name="직사각형 29">
            <a:extLst>
              <a:ext uri="{FF2B5EF4-FFF2-40B4-BE49-F238E27FC236}">
                <a16:creationId xmlns:a16="http://schemas.microsoft.com/office/drawing/2014/main" id="{FAA7E220-6AEF-9641-90DD-A4AF620A118E}"/>
              </a:ext>
            </a:extLst>
          </p:cNvPr>
          <p:cNvSpPr/>
          <p:nvPr/>
        </p:nvSpPr>
        <p:spPr>
          <a:xfrm>
            <a:off x="3551515" y="1110252"/>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배송팀</a:t>
            </a:r>
          </a:p>
        </p:txBody>
      </p:sp>
      <p:sp>
        <p:nvSpPr>
          <p:cNvPr id="1100" name="Google Shape;1100;p34"/>
          <p:cNvSpPr/>
          <p:nvPr/>
        </p:nvSpPr>
        <p:spPr>
          <a:xfrm>
            <a:off x="3649746" y="1932584"/>
            <a:ext cx="809836" cy="2390112"/>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배송관련</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질의</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불만</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요청</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수</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최소화</a:t>
            </a:r>
            <a:endParaRPr dirty="0"/>
          </a:p>
        </p:txBody>
      </p:sp>
      <p:grpSp>
        <p:nvGrpSpPr>
          <p:cNvPr id="1102" name="Google Shape;1102;p34"/>
          <p:cNvGrpSpPr/>
          <p:nvPr/>
        </p:nvGrpSpPr>
        <p:grpSpPr>
          <a:xfrm>
            <a:off x="819379" y="1754468"/>
            <a:ext cx="1093497" cy="2816670"/>
            <a:chOff x="1173136" y="1387587"/>
            <a:chExt cx="2277853" cy="1005150"/>
          </a:xfrm>
        </p:grpSpPr>
        <p:sp>
          <p:nvSpPr>
            <p:cNvPr id="1103" name="Google Shape;1103;p34"/>
            <p:cNvSpPr/>
            <p:nvPr/>
          </p:nvSpPr>
          <p:spPr>
            <a:xfrm>
              <a:off x="1173136" y="1387587"/>
              <a:ext cx="2130466" cy="811028"/>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높은</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주문</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성공율</a:t>
              </a:r>
              <a:endParaRPr sz="1100" dirty="0">
                <a:solidFill>
                  <a:srgbClr val="34495E"/>
                </a:solidFill>
                <a:latin typeface="Calibri"/>
                <a:ea typeface="Calibri"/>
                <a:cs typeface="Calibri"/>
                <a:sym typeface="Calibri"/>
              </a:endParaRPr>
            </a:p>
            <a:p>
              <a:pPr algn="ctr">
                <a:buClr>
                  <a:srgbClr val="34495E"/>
                </a:buClr>
                <a:buSzPts val="1100"/>
              </a:pPr>
              <a:r>
                <a:rPr lang="en-US" sz="1100" dirty="0">
                  <a:solidFill>
                    <a:srgbClr val="34495E"/>
                  </a:solidFill>
                  <a:latin typeface="Calibri"/>
                  <a:ea typeface="Calibri"/>
                  <a:cs typeface="Calibri"/>
                  <a:sym typeface="Calibri"/>
                </a:rPr>
                <a:t>(</a:t>
              </a:r>
              <a:r>
                <a:rPr lang="en-US" sz="1100" dirty="0" err="1">
                  <a:solidFill>
                    <a:srgbClr val="34495E"/>
                  </a:solidFill>
                  <a:latin typeface="Calibri"/>
                  <a:ea typeface="Calibri"/>
                  <a:cs typeface="Calibri"/>
                  <a:sym typeface="Calibri"/>
                </a:rPr>
                <a:t>예외율</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배송문제</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등</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최소화</a:t>
              </a:r>
              <a:r>
                <a:rPr lang="en-US" sz="1100" dirty="0">
                  <a:solidFill>
                    <a:srgbClr val="34495E"/>
                  </a:solidFill>
                  <a:latin typeface="Calibri"/>
                  <a:ea typeface="Calibri"/>
                  <a:cs typeface="Calibri"/>
                  <a:sym typeface="Calibri"/>
                </a:rPr>
                <a:t>)</a:t>
              </a:r>
              <a:endParaRPr sz="1100" dirty="0">
                <a:solidFill>
                  <a:srgbClr val="34495E"/>
                </a:solidFill>
                <a:latin typeface="Calibri"/>
                <a:ea typeface="Calibri"/>
                <a:cs typeface="Calibri"/>
                <a:sym typeface="Calibri"/>
              </a:endParaRPr>
            </a:p>
          </p:txBody>
        </p:sp>
        <p:sp>
          <p:nvSpPr>
            <p:cNvPr id="1104" name="Google Shape;1104;p34"/>
            <p:cNvSpPr/>
            <p:nvPr/>
          </p:nvSpPr>
          <p:spPr>
            <a:xfrm>
              <a:off x="1902407" y="1917375"/>
              <a:ext cx="1548582" cy="47536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재입고</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시</a:t>
              </a:r>
              <a:r>
                <a:rPr lang="en-US" sz="1100" dirty="0">
                  <a:solidFill>
                    <a:srgbClr val="34495E"/>
                  </a:solidFill>
                  <a:latin typeface="Calibri"/>
                  <a:ea typeface="Calibri"/>
                  <a:cs typeface="Calibri"/>
                  <a:sym typeface="Calibri"/>
                </a:rPr>
                <a:t>, </a:t>
              </a:r>
              <a:endParaRPr sz="1100" dirty="0">
                <a:solidFill>
                  <a:srgbClr val="34495E"/>
                </a:solidFill>
                <a:latin typeface="Calibri"/>
                <a:ea typeface="Calibri"/>
                <a:cs typeface="Calibri"/>
                <a:sym typeface="Calibri"/>
              </a:endParaRPr>
            </a:p>
            <a:p>
              <a:pPr algn="ctr">
                <a:buClr>
                  <a:srgbClr val="34495E"/>
                </a:buClr>
                <a:buSzPts val="1100"/>
              </a:pPr>
              <a:r>
                <a:rPr lang="en-US" sz="1100" dirty="0" err="1">
                  <a:solidFill>
                    <a:srgbClr val="34495E"/>
                  </a:solidFill>
                  <a:latin typeface="Calibri"/>
                  <a:ea typeface="Calibri"/>
                  <a:cs typeface="Calibri"/>
                  <a:sym typeface="Calibri"/>
                </a:rPr>
                <a:t>구매</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성공율</a:t>
              </a:r>
              <a:endParaRPr sz="1100" dirty="0">
                <a:solidFill>
                  <a:srgbClr val="34495E"/>
                </a:solidFill>
                <a:latin typeface="Calibri"/>
                <a:ea typeface="Calibri"/>
                <a:cs typeface="Calibri"/>
                <a:sym typeface="Calibri"/>
              </a:endParaRPr>
            </a:p>
          </p:txBody>
        </p:sp>
      </p:grpSp>
      <p:sp>
        <p:nvSpPr>
          <p:cNvPr id="1105" name="Google Shape;1105;p34"/>
          <p:cNvSpPr txBox="1"/>
          <p:nvPr/>
        </p:nvSpPr>
        <p:spPr>
          <a:xfrm>
            <a:off x="996363" y="1356292"/>
            <a:ext cx="668773"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주문</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7" name="Google Shape;1107;p34"/>
          <p:cNvSpPr txBox="1"/>
          <p:nvPr/>
        </p:nvSpPr>
        <p:spPr>
          <a:xfrm>
            <a:off x="3754405" y="1350102"/>
            <a:ext cx="668773"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배송</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34" name="직사각형 33">
            <a:extLst>
              <a:ext uri="{FF2B5EF4-FFF2-40B4-BE49-F238E27FC236}">
                <a16:creationId xmlns:a16="http://schemas.microsoft.com/office/drawing/2014/main" id="{07267CC5-B3DE-E445-A9D3-745037458611}"/>
              </a:ext>
            </a:extLst>
          </p:cNvPr>
          <p:cNvSpPr/>
          <p:nvPr/>
        </p:nvSpPr>
        <p:spPr>
          <a:xfrm>
            <a:off x="2126331" y="1110252"/>
            <a:ext cx="1226910" cy="3621738"/>
          </a:xfrm>
          <a:prstGeom prst="rect">
            <a:avLst/>
          </a:prstGeom>
          <a:solidFill>
            <a:schemeClr val="accent4">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dirty="0" err="1">
                <a:solidFill>
                  <a:schemeClr val="tx1"/>
                </a:solidFill>
              </a:rPr>
              <a:t>상품팀</a:t>
            </a:r>
            <a:endParaRPr kumimoji="1" lang="ko-US" altLang="en-US" dirty="0">
              <a:solidFill>
                <a:schemeClr val="tx1"/>
              </a:solidFill>
            </a:endParaRPr>
          </a:p>
        </p:txBody>
      </p:sp>
      <p:grpSp>
        <p:nvGrpSpPr>
          <p:cNvPr id="1110" name="Google Shape;1110;p34"/>
          <p:cNvGrpSpPr/>
          <p:nvPr/>
        </p:nvGrpSpPr>
        <p:grpSpPr>
          <a:xfrm>
            <a:off x="2159183" y="1852125"/>
            <a:ext cx="1082386" cy="2766444"/>
            <a:chOff x="1590463" y="3282604"/>
            <a:chExt cx="2114634" cy="1036451"/>
          </a:xfrm>
        </p:grpSpPr>
        <p:sp>
          <p:nvSpPr>
            <p:cNvPr id="1111" name="Google Shape;1111;p34"/>
            <p:cNvSpPr/>
            <p:nvPr/>
          </p:nvSpPr>
          <p:spPr>
            <a:xfrm>
              <a:off x="1590463" y="3282604"/>
              <a:ext cx="2049551" cy="71945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상품 품절로 인한 </a:t>
              </a:r>
              <a:endParaRPr sz="1100">
                <a:solidFill>
                  <a:srgbClr val="34495E"/>
                </a:solidFill>
                <a:latin typeface="Calibri"/>
                <a:ea typeface="Calibri"/>
                <a:cs typeface="Calibri"/>
                <a:sym typeface="Calibri"/>
              </a:endParaRPr>
            </a:p>
            <a:p>
              <a:pPr algn="ctr">
                <a:buClr>
                  <a:srgbClr val="34495E"/>
                </a:buClr>
                <a:buSzPts val="1100"/>
              </a:pPr>
              <a:r>
                <a:rPr lang="en-US" sz="1100">
                  <a:solidFill>
                    <a:srgbClr val="34495E"/>
                  </a:solidFill>
                  <a:latin typeface="Calibri"/>
                  <a:ea typeface="Calibri"/>
                  <a:cs typeface="Calibri"/>
                  <a:sym typeface="Calibri"/>
                </a:rPr>
                <a:t>주문 취소율 0% 달성</a:t>
              </a:r>
              <a:endParaRPr sz="1100" b="1">
                <a:solidFill>
                  <a:srgbClr val="34495E"/>
                </a:solidFill>
                <a:latin typeface="Calibri"/>
                <a:ea typeface="Calibri"/>
                <a:cs typeface="Calibri"/>
                <a:sym typeface="Calibri"/>
              </a:endParaRPr>
            </a:p>
          </p:txBody>
        </p:sp>
        <p:sp>
          <p:nvSpPr>
            <p:cNvPr id="1112" name="Google Shape;1112;p34"/>
            <p:cNvSpPr/>
            <p:nvPr/>
          </p:nvSpPr>
          <p:spPr>
            <a:xfrm>
              <a:off x="2420335" y="3738762"/>
              <a:ext cx="1284762" cy="580293"/>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 창고 비용 최소화</a:t>
              </a:r>
              <a:endParaRPr/>
            </a:p>
          </p:txBody>
        </p:sp>
      </p:grpSp>
      <p:sp>
        <p:nvSpPr>
          <p:cNvPr id="1106" name="Google Shape;1106;p34"/>
          <p:cNvSpPr txBox="1"/>
          <p:nvPr/>
        </p:nvSpPr>
        <p:spPr>
          <a:xfrm>
            <a:off x="2328881" y="1350102"/>
            <a:ext cx="668773" cy="261610"/>
          </a:xfrm>
          <a:prstGeom prst="rect">
            <a:avLst/>
          </a:prstGeom>
          <a:noFill/>
          <a:ln>
            <a:noFill/>
          </a:ln>
        </p:spPr>
        <p:txBody>
          <a:bodyPr spcFirstLastPara="1" wrap="square" lIns="91425" tIns="45700" rIns="91425" bIns="45700" anchor="t" anchorCtr="0">
            <a:spAutoFit/>
          </a:bodyPr>
          <a:lstStyle/>
          <a:p>
            <a:pP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상품</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36" name="직사각형 35">
            <a:extLst>
              <a:ext uri="{FF2B5EF4-FFF2-40B4-BE49-F238E27FC236}">
                <a16:creationId xmlns:a16="http://schemas.microsoft.com/office/drawing/2014/main" id="{132DE807-82EB-9445-8D6E-50504A3F5398}"/>
              </a:ext>
            </a:extLst>
          </p:cNvPr>
          <p:cNvSpPr/>
          <p:nvPr/>
        </p:nvSpPr>
        <p:spPr>
          <a:xfrm>
            <a:off x="6024021" y="1113577"/>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고객관리팀</a:t>
            </a:r>
          </a:p>
        </p:txBody>
      </p:sp>
      <p:sp>
        <p:nvSpPr>
          <p:cNvPr id="35" name="직사각형 34">
            <a:extLst>
              <a:ext uri="{FF2B5EF4-FFF2-40B4-BE49-F238E27FC236}">
                <a16:creationId xmlns:a16="http://schemas.microsoft.com/office/drawing/2014/main" id="{A5804713-F139-024F-B158-F8BF4B21E4AC}"/>
              </a:ext>
            </a:extLst>
          </p:cNvPr>
          <p:cNvSpPr/>
          <p:nvPr/>
        </p:nvSpPr>
        <p:spPr>
          <a:xfrm>
            <a:off x="4804294" y="1110252"/>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마케팅팀</a:t>
            </a:r>
          </a:p>
        </p:txBody>
      </p:sp>
      <p:sp>
        <p:nvSpPr>
          <p:cNvPr id="1101" name="Google Shape;1101;p34"/>
          <p:cNvSpPr/>
          <p:nvPr/>
        </p:nvSpPr>
        <p:spPr>
          <a:xfrm>
            <a:off x="6069494" y="1814356"/>
            <a:ext cx="1001626" cy="262656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블랙컨슈머 최소화</a:t>
            </a:r>
            <a:endParaRPr/>
          </a:p>
        </p:txBody>
      </p:sp>
      <p:grpSp>
        <p:nvGrpSpPr>
          <p:cNvPr id="1113" name="Google Shape;1113;p34"/>
          <p:cNvGrpSpPr/>
          <p:nvPr/>
        </p:nvGrpSpPr>
        <p:grpSpPr>
          <a:xfrm>
            <a:off x="4914028" y="1695758"/>
            <a:ext cx="891237" cy="2745166"/>
            <a:chOff x="5440611" y="2612367"/>
            <a:chExt cx="2225551" cy="657542"/>
          </a:xfrm>
        </p:grpSpPr>
        <p:sp>
          <p:nvSpPr>
            <p:cNvPr id="1114" name="Google Shape;1114;p34"/>
            <p:cNvSpPr/>
            <p:nvPr/>
          </p:nvSpPr>
          <p:spPr>
            <a:xfrm>
              <a:off x="5440611" y="2612367"/>
              <a:ext cx="1595151" cy="572497"/>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a:solidFill>
                    <a:srgbClr val="34495E"/>
                  </a:solidFill>
                  <a:latin typeface="Calibri"/>
                  <a:ea typeface="Calibri"/>
                  <a:cs typeface="Calibri"/>
                  <a:sym typeface="Calibri"/>
                </a:rPr>
                <a:t>재구매 비율 증가</a:t>
              </a:r>
              <a:endParaRPr/>
            </a:p>
          </p:txBody>
        </p:sp>
        <p:sp>
          <p:nvSpPr>
            <p:cNvPr id="1115" name="Google Shape;1115;p34"/>
            <p:cNvSpPr/>
            <p:nvPr/>
          </p:nvSpPr>
          <p:spPr>
            <a:xfrm>
              <a:off x="6436075" y="2797804"/>
              <a:ext cx="1230087" cy="472105"/>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algn="ctr">
                <a:buClr>
                  <a:srgbClr val="34495E"/>
                </a:buClr>
                <a:buSzPts val="1100"/>
              </a:pPr>
              <a:r>
                <a:rPr lang="en-US" sz="1100" dirty="0" err="1">
                  <a:solidFill>
                    <a:srgbClr val="34495E"/>
                  </a:solidFill>
                  <a:latin typeface="Calibri"/>
                  <a:ea typeface="Calibri"/>
                  <a:cs typeface="Calibri"/>
                  <a:sym typeface="Calibri"/>
                </a:rPr>
                <a:t>상품</a:t>
              </a:r>
              <a:r>
                <a:rPr lang="en-US" sz="1100" dirty="0">
                  <a:solidFill>
                    <a:srgbClr val="34495E"/>
                  </a:solidFill>
                  <a:latin typeface="Calibri"/>
                  <a:ea typeface="Calibri"/>
                  <a:cs typeface="Calibri"/>
                  <a:sym typeface="Calibri"/>
                </a:rPr>
                <a:t> </a:t>
              </a:r>
              <a:r>
                <a:rPr lang="en-US" sz="1100" dirty="0" err="1">
                  <a:solidFill>
                    <a:srgbClr val="34495E"/>
                  </a:solidFill>
                  <a:latin typeface="Calibri"/>
                  <a:ea typeface="Calibri"/>
                  <a:cs typeface="Calibri"/>
                  <a:sym typeface="Calibri"/>
                </a:rPr>
                <a:t>추천</a:t>
              </a:r>
              <a:r>
                <a:rPr lang="ko-KR" altLang="en-US" sz="1100" dirty="0">
                  <a:solidFill>
                    <a:srgbClr val="34495E"/>
                  </a:solidFill>
                  <a:latin typeface="Calibri"/>
                  <a:ea typeface="Calibri"/>
                  <a:cs typeface="Calibri"/>
                  <a:sym typeface="Calibri"/>
                </a:rPr>
                <a:t>성공</a:t>
              </a:r>
              <a:r>
                <a:rPr lang="en-US" sz="1100" dirty="0" err="1">
                  <a:solidFill>
                    <a:srgbClr val="34495E"/>
                  </a:solidFill>
                  <a:latin typeface="Calibri"/>
                  <a:ea typeface="Calibri"/>
                  <a:cs typeface="Calibri"/>
                  <a:sym typeface="Calibri"/>
                </a:rPr>
                <a:t>율</a:t>
              </a:r>
              <a:endParaRPr sz="1100" dirty="0">
                <a:solidFill>
                  <a:srgbClr val="34495E"/>
                </a:solidFill>
                <a:latin typeface="Calibri"/>
                <a:ea typeface="Calibri"/>
                <a:cs typeface="Calibri"/>
                <a:sym typeface="Calibri"/>
              </a:endParaRPr>
            </a:p>
          </p:txBody>
        </p:sp>
      </p:grpSp>
      <p:sp>
        <p:nvSpPr>
          <p:cNvPr id="1108" name="Google Shape;1108;p34"/>
          <p:cNvSpPr txBox="1"/>
          <p:nvPr/>
        </p:nvSpPr>
        <p:spPr>
          <a:xfrm>
            <a:off x="4884374" y="1344569"/>
            <a:ext cx="809837"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마케팅</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
        <p:nvSpPr>
          <p:cNvPr id="1109" name="Google Shape;1109;p34"/>
          <p:cNvSpPr txBox="1"/>
          <p:nvPr/>
        </p:nvSpPr>
        <p:spPr>
          <a:xfrm>
            <a:off x="6005207" y="1350102"/>
            <a:ext cx="950901" cy="26157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dirty="0">
                <a:latin typeface="Malgun Gothic"/>
                <a:ea typeface="Malgun Gothic"/>
                <a:cs typeface="Malgun Gothic"/>
                <a:sym typeface="Malgun Gothic"/>
              </a:rPr>
              <a:t>&lt;</a:t>
            </a:r>
            <a:r>
              <a:rPr lang="en-US" sz="1100" b="1" dirty="0" err="1">
                <a:latin typeface="Malgun Gothic"/>
                <a:ea typeface="Malgun Gothic"/>
                <a:cs typeface="Malgun Gothic"/>
                <a:sym typeface="Malgun Gothic"/>
              </a:rPr>
              <a:t>고객</a:t>
            </a:r>
            <a:r>
              <a:rPr lang="ko-KR" altLang="en-US" sz="1100" b="1" dirty="0">
                <a:latin typeface="Malgun Gothic"/>
                <a:ea typeface="Malgun Gothic"/>
                <a:cs typeface="Malgun Gothic"/>
                <a:sym typeface="Malgun Gothic"/>
              </a:rPr>
              <a:t>관리</a:t>
            </a:r>
            <a:r>
              <a:rPr lang="en-US" sz="1100" b="1" dirty="0">
                <a:latin typeface="Malgun Gothic"/>
                <a:ea typeface="Malgun Gothic"/>
                <a:cs typeface="Malgun Gothic"/>
                <a:sym typeface="Malgun Gothic"/>
              </a:rPr>
              <a:t>&gt;</a:t>
            </a:r>
            <a:endParaRPr sz="1100" b="1" dirty="0">
              <a:latin typeface="Malgun Gothic"/>
              <a:ea typeface="Malgun Gothic"/>
              <a:cs typeface="Malgun Gothic"/>
              <a:sym typeface="Malgun Gothic"/>
            </a:endParaRPr>
          </a:p>
        </p:txBody>
      </p:sp>
    </p:spTree>
    <p:extLst>
      <p:ext uri="{BB962C8B-B14F-4D97-AF65-F5344CB8AC3E}">
        <p14:creationId xmlns:p14="http://schemas.microsoft.com/office/powerpoint/2010/main" val="39401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5"/>
          <p:cNvSpPr txBox="1"/>
          <p:nvPr/>
        </p:nvSpPr>
        <p:spPr>
          <a:xfrm>
            <a:off x="2382839" y="870782"/>
            <a:ext cx="4704201" cy="19889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539750" lvl="1" indent="-269875">
              <a:buClr>
                <a:srgbClr val="34495E"/>
              </a:buClr>
              <a:buSzPts val="1200"/>
              <a:buFont typeface="Arial" panose="020B0604020202020204" pitchFamily="34" charset="0"/>
              <a:buChar char="•"/>
            </a:pPr>
            <a:r>
              <a:rPr lang="en-US" dirty="0">
                <a:solidFill>
                  <a:srgbClr val="34495E"/>
                </a:solidFill>
                <a:latin typeface="Calibri"/>
                <a:ea typeface="Calibri"/>
                <a:cs typeface="Calibri"/>
                <a:sym typeface="Calibri"/>
              </a:rPr>
              <a:t>The customer enters the number of products to order and clicks the order button.</a:t>
            </a:r>
            <a:endParaRPr dirty="0"/>
          </a:p>
          <a:p>
            <a:pPr marL="539750" lvl="1" indent="-269875">
              <a:spcBef>
                <a:spcPts val="500"/>
              </a:spcBef>
              <a:buClr>
                <a:srgbClr val="34495E"/>
              </a:buClr>
              <a:buSzPts val="1200"/>
              <a:buFont typeface="Arial" panose="020B0604020202020204" pitchFamily="34" charset="0"/>
              <a:buChar char="•"/>
            </a:pPr>
            <a:r>
              <a:rPr lang="en-US" dirty="0">
                <a:solidFill>
                  <a:srgbClr val="34495E"/>
                </a:solidFill>
                <a:latin typeface="Calibri"/>
                <a:ea typeface="Calibri"/>
                <a:cs typeface="Calibri"/>
                <a:sym typeface="Calibri"/>
              </a:rPr>
              <a:t>When an order is placed, the delivery team arranges for delivery of the product.</a:t>
            </a:r>
            <a:endParaRPr dirty="0"/>
          </a:p>
          <a:p>
            <a:pPr marL="539750" lvl="1" indent="-269875">
              <a:spcBef>
                <a:spcPts val="500"/>
              </a:spcBef>
              <a:buClr>
                <a:srgbClr val="34495E"/>
              </a:buClr>
              <a:buSzPts val="1200"/>
              <a:buFont typeface="Arial" panose="020B0604020202020204" pitchFamily="34" charset="0"/>
              <a:buChar char="•"/>
            </a:pPr>
            <a:r>
              <a:rPr lang="en-US" dirty="0">
                <a:solidFill>
                  <a:srgbClr val="34495E"/>
                </a:solidFill>
                <a:latin typeface="Calibri"/>
                <a:ea typeface="Calibri"/>
                <a:cs typeface="Calibri"/>
                <a:sym typeface="Calibri"/>
              </a:rPr>
              <a:t>As the order or cancellation is completed, the product stock is changed(+/-).</a:t>
            </a:r>
            <a:endParaRPr dirty="0"/>
          </a:p>
          <a:p>
            <a:pPr marL="539750" lvl="1" indent="-269875">
              <a:spcBef>
                <a:spcPts val="500"/>
              </a:spcBef>
              <a:buClr>
                <a:srgbClr val="34495E"/>
              </a:buClr>
              <a:buSzPts val="1200"/>
              <a:buFont typeface="Arial" panose="020B0604020202020204" pitchFamily="34" charset="0"/>
              <a:buChar char="•"/>
            </a:pPr>
            <a:r>
              <a:rPr lang="en-US" dirty="0">
                <a:solidFill>
                  <a:srgbClr val="34495E"/>
                </a:solidFill>
                <a:latin typeface="Calibri"/>
                <a:ea typeface="Calibri"/>
                <a:cs typeface="Calibri"/>
                <a:sym typeface="Calibri"/>
              </a:rPr>
              <a:t>Customers can also purchase products that are out of stock and This can be resolved after registering products later </a:t>
            </a:r>
            <a:endParaRPr dirty="0"/>
          </a:p>
        </p:txBody>
      </p:sp>
      <p:sp>
        <p:nvSpPr>
          <p:cNvPr id="1126" name="Google Shape;1126;p35"/>
          <p:cNvSpPr/>
          <p:nvPr/>
        </p:nvSpPr>
        <p:spPr>
          <a:xfrm>
            <a:off x="-350837" y="110154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FFFFFF"/>
              </a:buClr>
              <a:buSzPts val="1100"/>
            </a:pPr>
            <a:r>
              <a:rPr lang="en-US" sz="1100" b="1">
                <a:solidFill>
                  <a:srgbClr val="FFFFFF"/>
                </a:solidFill>
                <a:latin typeface="Malgun Gothic"/>
                <a:ea typeface="Malgun Gothic"/>
                <a:cs typeface="Malgun Gothic"/>
                <a:sym typeface="Malgun Gothic"/>
              </a:rPr>
              <a:t>배송관리팀</a:t>
            </a:r>
            <a:endParaRPr sz="1100" b="1">
              <a:solidFill>
                <a:srgbClr val="FFFFFF"/>
              </a:solidFill>
              <a:latin typeface="Malgun Gothic"/>
              <a:ea typeface="Malgun Gothic"/>
              <a:cs typeface="Malgun Gothic"/>
              <a:sym typeface="Malgun Gothic"/>
            </a:endParaRPr>
          </a:p>
        </p:txBody>
      </p:sp>
      <p:sp>
        <p:nvSpPr>
          <p:cNvPr id="1127" name="Google Shape;1127;p35"/>
          <p:cNvSpPr/>
          <p:nvPr/>
        </p:nvSpPr>
        <p:spPr>
          <a:xfrm>
            <a:off x="-350837" y="187343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FFFFFF"/>
              </a:buClr>
              <a:buSzPts val="1100"/>
            </a:pPr>
            <a:r>
              <a:rPr lang="en-US" sz="1100" b="1">
                <a:solidFill>
                  <a:srgbClr val="FFFFFF"/>
                </a:solidFill>
                <a:latin typeface="Malgun Gothic"/>
                <a:ea typeface="Malgun Gothic"/>
                <a:cs typeface="Malgun Gothic"/>
                <a:sym typeface="Malgun Gothic"/>
              </a:rPr>
              <a:t>상품관리팀</a:t>
            </a:r>
            <a:endParaRPr sz="1100" b="1">
              <a:solidFill>
                <a:srgbClr val="FFFFFF"/>
              </a:solidFill>
              <a:latin typeface="Malgun Gothic"/>
              <a:ea typeface="Malgun Gothic"/>
              <a:cs typeface="Malgun Gothic"/>
              <a:sym typeface="Malgun Gothic"/>
            </a:endParaRPr>
          </a:p>
        </p:txBody>
      </p:sp>
      <p:sp>
        <p:nvSpPr>
          <p:cNvPr id="1128" name="Google Shape;1128;p35"/>
          <p:cNvSpPr/>
          <p:nvPr/>
        </p:nvSpPr>
        <p:spPr>
          <a:xfrm>
            <a:off x="-350837" y="2637324"/>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algn="ctr">
              <a:buClr>
                <a:srgbClr val="FFFFFF"/>
              </a:buClr>
              <a:buSzPts val="1100"/>
            </a:pPr>
            <a:r>
              <a:rPr lang="en-US" sz="1100" b="1">
                <a:solidFill>
                  <a:srgbClr val="FFFFFF"/>
                </a:solidFill>
                <a:latin typeface="Malgun Gothic"/>
                <a:ea typeface="Malgun Gothic"/>
                <a:cs typeface="Malgun Gothic"/>
                <a:sym typeface="Malgun Gothic"/>
              </a:rPr>
              <a:t>주문/결제관리팀</a:t>
            </a:r>
            <a:endParaRPr sz="1100" b="1">
              <a:solidFill>
                <a:srgbClr val="FFFFFF"/>
              </a:solidFill>
              <a:latin typeface="Malgun Gothic"/>
              <a:ea typeface="Malgun Gothic"/>
              <a:cs typeface="Malgun Gothic"/>
              <a:sym typeface="Malgun Gothic"/>
            </a:endParaRPr>
          </a:p>
        </p:txBody>
      </p:sp>
      <p:sp>
        <p:nvSpPr>
          <p:cNvPr id="1129" name="Google Shape;1129;p35"/>
          <p:cNvSpPr/>
          <p:nvPr/>
        </p:nvSpPr>
        <p:spPr>
          <a:xfrm>
            <a:off x="-350837" y="3396767"/>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algn="ctr">
              <a:buClr>
                <a:srgbClr val="FFFFFF"/>
              </a:buClr>
              <a:buSzPts val="1100"/>
            </a:pPr>
            <a:r>
              <a:rPr lang="en-US" sz="1100" b="1">
                <a:solidFill>
                  <a:srgbClr val="FFFFFF"/>
                </a:solidFill>
                <a:latin typeface="Malgun Gothic"/>
                <a:ea typeface="Malgun Gothic"/>
                <a:cs typeface="Malgun Gothic"/>
                <a:sym typeface="Malgun Gothic"/>
              </a:rPr>
              <a:t>고객센터팀</a:t>
            </a:r>
            <a:endParaRPr sz="1100" b="1">
              <a:solidFill>
                <a:srgbClr val="FFFFFF"/>
              </a:solidFill>
              <a:latin typeface="Malgun Gothic"/>
              <a:ea typeface="Malgun Gothic"/>
              <a:cs typeface="Malgun Gothic"/>
              <a:sym typeface="Malgun Gothic"/>
            </a:endParaRPr>
          </a:p>
        </p:txBody>
      </p:sp>
      <p:sp>
        <p:nvSpPr>
          <p:cNvPr id="1130" name="Google Shape;1130;p35"/>
          <p:cNvSpPr/>
          <p:nvPr/>
        </p:nvSpPr>
        <p:spPr>
          <a:xfrm>
            <a:off x="-350837" y="4167934"/>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algn="ctr">
              <a:buClr>
                <a:srgbClr val="FFFFFF"/>
              </a:buClr>
              <a:buSzPts val="1100"/>
            </a:pPr>
            <a:r>
              <a:rPr lang="en-US" sz="1100" b="1">
                <a:solidFill>
                  <a:srgbClr val="FFFFFF"/>
                </a:solidFill>
                <a:latin typeface="Malgun Gothic"/>
                <a:ea typeface="Malgun Gothic"/>
                <a:cs typeface="Malgun Gothic"/>
                <a:sym typeface="Malgun Gothic"/>
              </a:rPr>
              <a:t>마케팅팀</a:t>
            </a:r>
            <a:endParaRPr sz="1100" b="1">
              <a:solidFill>
                <a:srgbClr val="FFFFFF"/>
              </a:solidFill>
              <a:latin typeface="Malgun Gothic"/>
              <a:ea typeface="Malgun Gothic"/>
              <a:cs typeface="Malgun Gothic"/>
              <a:sym typeface="Malgun Gothic"/>
            </a:endParaRPr>
          </a:p>
        </p:txBody>
      </p:sp>
      <p:cxnSp>
        <p:nvCxnSpPr>
          <p:cNvPr id="1131" name="Google Shape;1131;p35"/>
          <p:cNvCxnSpPr>
            <a:stCxn id="1126" idx="3"/>
          </p:cNvCxnSpPr>
          <p:nvPr/>
        </p:nvCxnSpPr>
        <p:spPr>
          <a:xfrm>
            <a:off x="1272540" y="1371836"/>
            <a:ext cx="1206300" cy="341400"/>
          </a:xfrm>
          <a:prstGeom prst="straightConnector1">
            <a:avLst/>
          </a:prstGeom>
          <a:noFill/>
          <a:ln w="9525" cap="flat" cmpd="sng">
            <a:solidFill>
              <a:srgbClr val="BFBFBF"/>
            </a:solidFill>
            <a:prstDash val="dash"/>
            <a:round/>
            <a:headEnd type="none" w="sm" len="sm"/>
            <a:tailEnd type="oval" w="med" len="med"/>
          </a:ln>
        </p:spPr>
      </p:cxnSp>
      <p:cxnSp>
        <p:nvCxnSpPr>
          <p:cNvPr id="1132" name="Google Shape;1132;p35"/>
          <p:cNvCxnSpPr>
            <a:stCxn id="1128" idx="3"/>
          </p:cNvCxnSpPr>
          <p:nvPr/>
        </p:nvCxnSpPr>
        <p:spPr>
          <a:xfrm rot="10800000" flipH="1">
            <a:off x="1272540" y="1321517"/>
            <a:ext cx="1206300" cy="1586100"/>
          </a:xfrm>
          <a:prstGeom prst="straightConnector1">
            <a:avLst/>
          </a:prstGeom>
          <a:noFill/>
          <a:ln w="9525" cap="flat" cmpd="sng">
            <a:solidFill>
              <a:srgbClr val="BFBFBF"/>
            </a:solidFill>
            <a:prstDash val="dash"/>
            <a:round/>
            <a:headEnd type="none" w="sm" len="sm"/>
            <a:tailEnd type="oval" w="med" len="med"/>
          </a:ln>
        </p:spPr>
      </p:cxnSp>
      <p:cxnSp>
        <p:nvCxnSpPr>
          <p:cNvPr id="1133" name="Google Shape;1133;p35"/>
          <p:cNvCxnSpPr>
            <a:stCxn id="1127" idx="3"/>
          </p:cNvCxnSpPr>
          <p:nvPr/>
        </p:nvCxnSpPr>
        <p:spPr>
          <a:xfrm rot="10800000" flipH="1">
            <a:off x="1272540" y="2135626"/>
            <a:ext cx="1206300" cy="8100"/>
          </a:xfrm>
          <a:prstGeom prst="straightConnector1">
            <a:avLst/>
          </a:prstGeom>
          <a:noFill/>
          <a:ln w="9525" cap="flat" cmpd="sng">
            <a:solidFill>
              <a:srgbClr val="BFBFBF"/>
            </a:solidFill>
            <a:prstDash val="dash"/>
            <a:round/>
            <a:headEnd type="none" w="sm" len="sm"/>
            <a:tailEnd type="oval" w="med" len="med"/>
          </a:ln>
        </p:spPr>
      </p:cxnSp>
      <p:cxnSp>
        <p:nvCxnSpPr>
          <p:cNvPr id="1134" name="Google Shape;1134;p35"/>
          <p:cNvCxnSpPr>
            <a:stCxn id="1128" idx="3"/>
          </p:cNvCxnSpPr>
          <p:nvPr/>
        </p:nvCxnSpPr>
        <p:spPr>
          <a:xfrm rot="10800000" flipH="1">
            <a:off x="1272540" y="2574317"/>
            <a:ext cx="1206300" cy="333300"/>
          </a:xfrm>
          <a:prstGeom prst="straightConnector1">
            <a:avLst/>
          </a:prstGeom>
          <a:noFill/>
          <a:ln w="9525" cap="flat" cmpd="sng">
            <a:solidFill>
              <a:srgbClr val="BFBFBF"/>
            </a:solidFill>
            <a:prstDash val="dash"/>
            <a:round/>
            <a:headEnd type="none" w="sm" len="sm"/>
            <a:tailEnd type="oval" w="med" len="med"/>
          </a:ln>
        </p:spPr>
      </p:cxnSp>
      <p:cxnSp>
        <p:nvCxnSpPr>
          <p:cNvPr id="1135" name="Google Shape;1135;p35"/>
          <p:cNvCxnSpPr>
            <a:stCxn id="1129" idx="3"/>
          </p:cNvCxnSpPr>
          <p:nvPr/>
        </p:nvCxnSpPr>
        <p:spPr>
          <a:xfrm rot="10800000" flipH="1">
            <a:off x="1272540" y="3262060"/>
            <a:ext cx="1206300" cy="405000"/>
          </a:xfrm>
          <a:prstGeom prst="straightConnector1">
            <a:avLst/>
          </a:prstGeom>
          <a:noFill/>
          <a:ln w="9525" cap="flat" cmpd="sng">
            <a:solidFill>
              <a:srgbClr val="BFBFBF"/>
            </a:solidFill>
            <a:prstDash val="dash"/>
            <a:round/>
            <a:headEnd type="none" w="sm" len="sm"/>
            <a:tailEnd type="oval" w="med" len="med"/>
          </a:ln>
        </p:spPr>
      </p:cxnSp>
      <p:cxnSp>
        <p:nvCxnSpPr>
          <p:cNvPr id="1136" name="Google Shape;1136;p35"/>
          <p:cNvCxnSpPr>
            <a:stCxn id="1129" idx="3"/>
          </p:cNvCxnSpPr>
          <p:nvPr/>
        </p:nvCxnSpPr>
        <p:spPr>
          <a:xfrm>
            <a:off x="1272540" y="3667060"/>
            <a:ext cx="1206300" cy="56700"/>
          </a:xfrm>
          <a:prstGeom prst="straightConnector1">
            <a:avLst/>
          </a:prstGeom>
          <a:noFill/>
          <a:ln w="9525" cap="flat" cmpd="sng">
            <a:solidFill>
              <a:srgbClr val="BFBFBF"/>
            </a:solidFill>
            <a:prstDash val="dash"/>
            <a:round/>
            <a:headEnd type="none" w="sm" len="sm"/>
            <a:tailEnd type="oval" w="med" len="med"/>
          </a:ln>
        </p:spPr>
      </p:cxnSp>
      <p:cxnSp>
        <p:nvCxnSpPr>
          <p:cNvPr id="1137" name="Google Shape;1137;p35"/>
          <p:cNvCxnSpPr>
            <a:stCxn id="1130" idx="3"/>
          </p:cNvCxnSpPr>
          <p:nvPr/>
        </p:nvCxnSpPr>
        <p:spPr>
          <a:xfrm rot="10800000" flipH="1">
            <a:off x="1272540" y="4219527"/>
            <a:ext cx="1206300" cy="218700"/>
          </a:xfrm>
          <a:prstGeom prst="straightConnector1">
            <a:avLst/>
          </a:prstGeom>
          <a:noFill/>
          <a:ln w="9525" cap="flat" cmpd="sng">
            <a:solidFill>
              <a:srgbClr val="BFBFBF"/>
            </a:solidFill>
            <a:prstDash val="dash"/>
            <a:round/>
            <a:headEnd type="none" w="sm" len="sm"/>
            <a:tailEnd type="oval" w="med" len="med"/>
          </a:ln>
        </p:spPr>
      </p:cxnSp>
      <p:cxnSp>
        <p:nvCxnSpPr>
          <p:cNvPr id="1138" name="Google Shape;1138;p35"/>
          <p:cNvCxnSpPr>
            <a:cxnSpLocks/>
            <a:stCxn id="1126" idx="3"/>
          </p:cNvCxnSpPr>
          <p:nvPr/>
        </p:nvCxnSpPr>
        <p:spPr>
          <a:xfrm>
            <a:off x="1272540" y="1371836"/>
            <a:ext cx="1206300" cy="1890300"/>
          </a:xfrm>
          <a:prstGeom prst="straightConnector1">
            <a:avLst/>
          </a:prstGeom>
          <a:noFill/>
          <a:ln w="9525" cap="flat" cmpd="sng">
            <a:solidFill>
              <a:srgbClr val="BFBFBF"/>
            </a:solidFill>
            <a:prstDash val="dash"/>
            <a:round/>
            <a:headEnd type="none" w="sm" len="sm"/>
            <a:tailEnd type="oval" w="med" len="med"/>
          </a:ln>
        </p:spPr>
      </p:cxnSp>
      <p:sp>
        <p:nvSpPr>
          <p:cNvPr id="1139" name="Google Shape;1139;p35"/>
          <p:cNvSpPr/>
          <p:nvPr/>
        </p:nvSpPr>
        <p:spPr>
          <a:xfrm>
            <a:off x="2337860" y="3125823"/>
            <a:ext cx="4653176" cy="1600438"/>
          </a:xfrm>
          <a:prstGeom prst="rect">
            <a:avLst/>
          </a:prstGeom>
          <a:noFill/>
          <a:ln>
            <a:noFill/>
          </a:ln>
        </p:spPr>
        <p:txBody>
          <a:bodyPr spcFirstLastPara="1" wrap="square" lIns="91425" tIns="45700" rIns="91425" bIns="45700" anchor="t" anchorCtr="0">
            <a:spAutoFit/>
          </a:bodyPr>
          <a:lstStyle/>
          <a:p>
            <a:pPr marL="555625" lvl="1" indent="-285750">
              <a:buClr>
                <a:srgbClr val="E74C3C"/>
              </a:buClr>
              <a:buSzPts val="1400"/>
              <a:buFont typeface="Arial" panose="020B0604020202020204" pitchFamily="34" charset="0"/>
              <a:buChar char="•"/>
            </a:pPr>
            <a:r>
              <a:rPr lang="en-US" dirty="0">
                <a:solidFill>
                  <a:schemeClr val="tx1"/>
                </a:solidFill>
                <a:latin typeface="Calibri"/>
                <a:ea typeface="Calibri"/>
                <a:cs typeface="Calibri"/>
                <a:sym typeface="Calibri"/>
              </a:rPr>
              <a:t>A notification is sent to the customer whenever the delivery status changes.</a:t>
            </a:r>
            <a:endParaRPr dirty="0">
              <a:solidFill>
                <a:schemeClr val="tx1"/>
              </a:solidFill>
            </a:endParaRPr>
          </a:p>
          <a:p>
            <a:pPr marL="555625" lvl="1" indent="-285750">
              <a:buClr>
                <a:srgbClr val="E74C3C"/>
              </a:buClr>
              <a:buSzPts val="1400"/>
              <a:buFont typeface="Arial" panose="020B0604020202020204" pitchFamily="34" charset="0"/>
              <a:buChar char="•"/>
            </a:pPr>
            <a:r>
              <a:rPr lang="en-US" dirty="0">
                <a:solidFill>
                  <a:schemeClr val="tx1"/>
                </a:solidFill>
                <a:latin typeface="Calibri"/>
                <a:ea typeface="Calibri"/>
                <a:cs typeface="Calibri"/>
                <a:sym typeface="Calibri"/>
              </a:rPr>
              <a:t>Customers who repeat orders and cancellations frequently are blacklisted, and customers with high order purchase rates are whitelisted.</a:t>
            </a:r>
            <a:endParaRPr dirty="0">
              <a:solidFill>
                <a:schemeClr val="tx1"/>
              </a:solidFill>
            </a:endParaRPr>
          </a:p>
          <a:p>
            <a:pPr marL="555625" lvl="1" indent="-285750">
              <a:buClr>
                <a:srgbClr val="E74C3C"/>
              </a:buClr>
              <a:buSzPts val="1400"/>
              <a:buFont typeface="Arial" panose="020B0604020202020204" pitchFamily="34" charset="0"/>
              <a:buChar char="•"/>
            </a:pPr>
            <a:r>
              <a:rPr lang="en-US" dirty="0">
                <a:solidFill>
                  <a:schemeClr val="tx1"/>
                </a:solidFill>
                <a:latin typeface="Calibri"/>
                <a:ea typeface="Calibri"/>
                <a:cs typeface="Calibri"/>
                <a:sym typeface="Calibri"/>
              </a:rPr>
              <a:t>The marketing team mails recommendation products tailored to the customers at 9 am daily.</a:t>
            </a:r>
            <a:endParaRPr dirty="0">
              <a:solidFill>
                <a:schemeClr val="tx1"/>
              </a:solidFill>
            </a:endParaRPr>
          </a:p>
        </p:txBody>
      </p:sp>
      <p:sp>
        <p:nvSpPr>
          <p:cNvPr id="1140" name="Google Shape;1140;p35"/>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ko-KR" altLang="en-US" dirty="0"/>
              <a:t>책임소재 </a:t>
            </a:r>
            <a:r>
              <a:rPr lang="en-US" altLang="ko-KR" dirty="0"/>
              <a:t>–</a:t>
            </a:r>
            <a:r>
              <a:rPr lang="ko-KR" altLang="en-US" dirty="0"/>
              <a:t> </a:t>
            </a:r>
            <a:r>
              <a:rPr lang="ko-KR" altLang="en-US" dirty="0" err="1"/>
              <a:t>자치성과</a:t>
            </a:r>
            <a:r>
              <a:rPr lang="ko-KR" altLang="en-US" dirty="0"/>
              <a:t> 동기부여</a:t>
            </a:r>
            <a:endParaRPr dirty="0"/>
          </a:p>
        </p:txBody>
      </p:sp>
    </p:spTree>
    <p:extLst>
      <p:ext uri="{BB962C8B-B14F-4D97-AF65-F5344CB8AC3E}">
        <p14:creationId xmlns:p14="http://schemas.microsoft.com/office/powerpoint/2010/main" val="786339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순서도: 처리 5"/>
          <p:cNvSpPr/>
          <p:nvPr/>
        </p:nvSpPr>
        <p:spPr>
          <a:xfrm>
            <a:off x="-1143000" y="1055328"/>
            <a:ext cx="9144000" cy="3604654"/>
          </a:xfrm>
          <a:prstGeom prst="flowChartProcess">
            <a:avLst/>
          </a:prstGeom>
          <a:solidFill>
            <a:srgbClr val="E6E7E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sz="1200" b="1" i="1">
              <a:solidFill>
                <a:prstClr val="black"/>
              </a:solidFill>
              <a:latin typeface="Calibri" panose="020F0502020204030204"/>
              <a:ea typeface="맑은 고딕" panose="020B0503020000020004" pitchFamily="50" charset="-127"/>
            </a:endParaRPr>
          </a:p>
        </p:txBody>
      </p:sp>
      <p:sp>
        <p:nvSpPr>
          <p:cNvPr id="8" name="제목 7"/>
          <p:cNvSpPr>
            <a:spLocks noGrp="1"/>
          </p:cNvSpPr>
          <p:nvPr>
            <p:ph type="title"/>
          </p:nvPr>
        </p:nvSpPr>
        <p:spPr/>
        <p:txBody>
          <a:bodyPr>
            <a:normAutofit/>
          </a:bodyPr>
          <a:lstStyle/>
          <a:p>
            <a:r>
              <a:rPr kumimoji="1" lang="ko-KR" altLang="en-US" sz="2800" dirty="0"/>
              <a:t>조직 전환 방안 </a:t>
            </a:r>
            <a:r>
              <a:rPr kumimoji="1" lang="en-US" altLang="ko-KR" sz="2800" dirty="0"/>
              <a:t>–</a:t>
            </a:r>
            <a:r>
              <a:rPr kumimoji="1" lang="ko-KR" altLang="en-US" sz="2800" dirty="0"/>
              <a:t> </a:t>
            </a:r>
            <a:r>
              <a:rPr kumimoji="1" lang="en-US" altLang="ko-KR" sz="2800" dirty="0"/>
              <a:t>TO-BE</a:t>
            </a:r>
            <a:endParaRPr kumimoji="1" lang="ko-KR" altLang="en-US" sz="2800" dirty="0"/>
          </a:p>
        </p:txBody>
      </p:sp>
      <p:pic>
        <p:nvPicPr>
          <p:cNvPr id="2050" name="Picture 2" descr="https://boston-consulting-group-res.cloudinary.com/image/fetch/q_auto,f_auto/http:/image-src.bcg.com/Images/Digital-Banking_ex05_large_tcm-74481.png"/>
          <p:cNvPicPr>
            <a:picLocks noChangeAspect="1" noChangeArrowheads="1"/>
          </p:cNvPicPr>
          <p:nvPr/>
        </p:nvPicPr>
        <p:blipFill rotWithShape="1">
          <a:blip r:embed="rId2">
            <a:extLst>
              <a:ext uri="{28A0092B-C50C-407E-A947-70E740481C1C}">
                <a14:useLocalDpi xmlns:a14="http://schemas.microsoft.com/office/drawing/2010/main" val="0"/>
              </a:ext>
            </a:extLst>
          </a:blip>
          <a:srcRect t="9817" r="617" b="41549"/>
          <a:stretch/>
        </p:blipFill>
        <p:spPr bwMode="auto">
          <a:xfrm>
            <a:off x="-324914" y="1353873"/>
            <a:ext cx="7469992" cy="27635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39181" y="4314025"/>
            <a:ext cx="1048685" cy="246221"/>
          </a:xfrm>
          <a:prstGeom prst="rect">
            <a:avLst/>
          </a:prstGeom>
          <a:noFill/>
        </p:spPr>
        <p:txBody>
          <a:bodyPr wrap="none" rtlCol="0">
            <a:spAutoFit/>
          </a:bodyPr>
          <a:lstStyle/>
          <a:p>
            <a:pPr algn="ctr"/>
            <a:r>
              <a:rPr kumimoji="1" lang="en-US" altLang="ko-KR" sz="1000" dirty="0">
                <a:solidFill>
                  <a:schemeClr val="accent1">
                    <a:lumMod val="75000"/>
                  </a:schemeClr>
                </a:solidFill>
              </a:rPr>
              <a:t>Source: Spotify</a:t>
            </a:r>
            <a:endParaRPr kumimoji="1" lang="ko-KR" altLang="en-US" sz="1000" dirty="0">
              <a:solidFill>
                <a:schemeClr val="accent1">
                  <a:lumMod val="75000"/>
                </a:schemeClr>
              </a:solidFill>
            </a:endParaRPr>
          </a:p>
        </p:txBody>
      </p:sp>
    </p:spTree>
    <p:extLst>
      <p:ext uri="{BB962C8B-B14F-4D97-AF65-F5344CB8AC3E}">
        <p14:creationId xmlns:p14="http://schemas.microsoft.com/office/powerpoint/2010/main" val="325385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세부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구성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데이터 정합성을 위한 통합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DB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97" name="Google Shape;479;p8">
            <a:extLst>
              <a:ext uri="{FF2B5EF4-FFF2-40B4-BE49-F238E27FC236}">
                <a16:creationId xmlns:a16="http://schemas.microsoft.com/office/drawing/2014/main" id="{CCB22C92-43E0-60A5-1E9C-B59F57FFA401}"/>
              </a:ext>
            </a:extLst>
          </p:cNvPr>
          <p:cNvSpPr txBox="1"/>
          <p:nvPr/>
        </p:nvSpPr>
        <p:spPr>
          <a:xfrm>
            <a:off x="4149081" y="1505489"/>
            <a:ext cx="3576815" cy="684591"/>
          </a:xfrm>
          <a:prstGeom prst="rect">
            <a:avLst/>
          </a:prstGeom>
          <a:noFill/>
          <a:ln>
            <a:noFill/>
          </a:ln>
        </p:spPr>
        <p:txBody>
          <a:bodyPr spcFirstLastPara="1" wrap="square" lIns="91425" tIns="45700" rIns="91425" bIns="45700" anchor="t" anchorCtr="0">
            <a:noAutofit/>
          </a:bodyPr>
          <a:lstStyle/>
          <a:p>
            <a:pPr marL="266700" indent="-257175">
              <a:lnSpc>
                <a:spcPct val="150000"/>
              </a:lnSpc>
              <a:buClr>
                <a:srgbClr val="7F7F7F"/>
              </a:buClr>
              <a:buSzPts val="1320"/>
              <a:buFont typeface="Wingdings" panose="05000000000000000000" pitchFamily="2" charset="2"/>
              <a:buChar char="v"/>
            </a:pPr>
            <a:r>
              <a:rPr lang="ko-KR" altLang="en-US" sz="1100" dirty="0">
                <a:latin typeface="Malgun Gothic"/>
                <a:ea typeface="Malgun Gothic"/>
                <a:cs typeface="Malgun Gothic"/>
                <a:sym typeface="Malgun Gothic"/>
              </a:rPr>
              <a:t>개별  </a:t>
            </a:r>
            <a:r>
              <a:rPr lang="en-US" altLang="ko-KR" sz="1100" dirty="0">
                <a:latin typeface="Malgun Gothic"/>
                <a:ea typeface="Malgun Gothic"/>
                <a:cs typeface="Malgun Gothic"/>
                <a:sym typeface="Malgun Gothic"/>
              </a:rPr>
              <a:t>MSA</a:t>
            </a:r>
            <a:r>
              <a:rPr lang="ko-KR" altLang="en-US" sz="1100" dirty="0">
                <a:latin typeface="Malgun Gothic"/>
                <a:ea typeface="Malgun Gothic"/>
                <a:cs typeface="Malgun Gothic"/>
                <a:sym typeface="Malgun Gothic"/>
              </a:rPr>
              <a:t>간 데이터의 정합성을 위한 별도의 공용  </a:t>
            </a:r>
            <a:r>
              <a:rPr lang="en-US" altLang="ko-KR" sz="1100" dirty="0">
                <a:latin typeface="Malgun Gothic"/>
                <a:ea typeface="Malgun Gothic"/>
                <a:cs typeface="Malgun Gothic"/>
                <a:sym typeface="Malgun Gothic"/>
              </a:rPr>
              <a:t>Repository </a:t>
            </a:r>
            <a:r>
              <a:rPr lang="ko-KR" altLang="en-US" sz="1100" dirty="0">
                <a:latin typeface="Malgun Gothic"/>
                <a:ea typeface="Malgun Gothic"/>
                <a:cs typeface="Malgun Gothic"/>
                <a:sym typeface="Malgun Gothic"/>
              </a:rPr>
              <a:t>구성</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데이터 정합성을 위한 저널 </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en-US" altLang="ko-KR" sz="1100" dirty="0">
                <a:latin typeface="Malgun Gothic"/>
                <a:ea typeface="Malgun Gothic"/>
                <a:cs typeface="Malgun Gothic"/>
                <a:sym typeface="Malgun Gothic"/>
              </a:rPr>
              <a:t>MSA</a:t>
            </a:r>
            <a:r>
              <a:rPr lang="ko-KR" altLang="en-US" sz="1100" dirty="0">
                <a:latin typeface="Malgun Gothic"/>
                <a:ea typeface="Malgun Gothic"/>
                <a:cs typeface="Malgun Gothic"/>
                <a:sym typeface="Malgun Gothic"/>
              </a:rPr>
              <a:t>간 상호 호출 내역을 통합 관리</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ko-KR" altLang="en-US" sz="1100" dirty="0" err="1">
                <a:latin typeface="Malgun Gothic"/>
                <a:ea typeface="Malgun Gothic"/>
                <a:cs typeface="Malgun Gothic"/>
                <a:sym typeface="Malgun Gothic"/>
              </a:rPr>
              <a:t>보상거래</a:t>
            </a:r>
            <a:r>
              <a:rPr lang="en-US" altLang="ko-KR" sz="1100" dirty="0">
                <a:latin typeface="Malgun Gothic"/>
                <a:ea typeface="Malgun Gothic"/>
                <a:cs typeface="Malgun Gothic"/>
                <a:sym typeface="Malgun Gothic"/>
              </a:rPr>
              <a:t>(SAGA)</a:t>
            </a:r>
            <a:r>
              <a:rPr lang="ko-KR" altLang="en-US" sz="1100" dirty="0">
                <a:latin typeface="Malgun Gothic"/>
                <a:ea typeface="Malgun Gothic"/>
                <a:cs typeface="Malgun Gothic"/>
                <a:sym typeface="Malgun Gothic"/>
              </a:rPr>
              <a:t>를 위한 기본 데이터</a:t>
            </a:r>
            <a:endParaRPr lang="en-US" altLang="ko-KR" sz="1100" dirty="0">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dirty="0">
                <a:latin typeface="Malgun Gothic"/>
                <a:ea typeface="Malgun Gothic"/>
                <a:cs typeface="Malgun Gothic"/>
                <a:sym typeface="Malgun Gothic"/>
              </a:rPr>
              <a:t>정합성 보장</a:t>
            </a:r>
            <a:r>
              <a:rPr lang="en-US" altLang="ko-KR" sz="1100" dirty="0">
                <a:latin typeface="Malgun Gothic"/>
                <a:ea typeface="Malgun Gothic"/>
                <a:cs typeface="Malgun Gothic"/>
                <a:sym typeface="Malgun Gothic"/>
              </a:rPr>
              <a:t/>
            </a:r>
            <a:br>
              <a:rPr lang="en-US" altLang="ko-KR" sz="1100" dirty="0">
                <a:latin typeface="Malgun Gothic"/>
                <a:ea typeface="Malgun Gothic"/>
                <a:cs typeface="Malgun Gothic"/>
                <a:sym typeface="Malgun Gothic"/>
              </a:rPr>
            </a:br>
            <a:r>
              <a:rPr lang="en-US" altLang="ko-KR" sz="1100" dirty="0">
                <a:latin typeface="KoPub돋움체 Medium" pitchFamily="50" charset="-127"/>
                <a:ea typeface="KoPub돋움체 Medium" pitchFamily="50" charset="-127"/>
              </a:rPr>
              <a:t>Monolithic Arch </a:t>
            </a:r>
            <a:r>
              <a:rPr lang="ko-KR" altLang="en-US" sz="1100" dirty="0">
                <a:latin typeface="KoPub돋움체 Medium" pitchFamily="50" charset="-127"/>
                <a:ea typeface="KoPub돋움체 Medium" pitchFamily="50" charset="-127"/>
              </a:rPr>
              <a:t>수준의 정합성 보장</a:t>
            </a:r>
            <a:r>
              <a:rPr lang="en-US" altLang="ko-KR" sz="1100" dirty="0">
                <a:latin typeface="KoPub돋움체 Medium" pitchFamily="50" charset="-127"/>
                <a:ea typeface="KoPub돋움체 Medium" pitchFamily="50" charset="-127"/>
              </a:rPr>
              <a:t/>
            </a:r>
            <a:br>
              <a:rPr lang="en-US" altLang="ko-KR" sz="1100" dirty="0">
                <a:latin typeface="KoPub돋움체 Medium" pitchFamily="50" charset="-127"/>
                <a:ea typeface="KoPub돋움체 Medium" pitchFamily="50" charset="-127"/>
              </a:rPr>
            </a:br>
            <a:r>
              <a:rPr lang="en-US" altLang="ko-KR" sz="1100" dirty="0">
                <a:latin typeface="KoPub돋움체 Medium" pitchFamily="50" charset="-127"/>
                <a:ea typeface="KoPub돋움체 Medium" pitchFamily="50" charset="-127"/>
              </a:rPr>
              <a:t>All or Nothing</a:t>
            </a:r>
            <a:r>
              <a:rPr lang="ko-KR" altLang="en-US" sz="1100" dirty="0">
                <a:latin typeface="KoPub돋움체 Medium" pitchFamily="50" charset="-127"/>
                <a:ea typeface="KoPub돋움체 Medium" pitchFamily="50" charset="-127"/>
              </a:rPr>
              <a:t>을</a:t>
            </a:r>
            <a:r>
              <a:rPr lang="en-US" altLang="ko-KR" sz="1100" dirty="0">
                <a:latin typeface="KoPub돋움체 Medium" pitchFamily="50" charset="-127"/>
                <a:ea typeface="KoPub돋움체 Medium" pitchFamily="50" charset="-127"/>
              </a:rPr>
              <a:t> </a:t>
            </a:r>
            <a:r>
              <a:rPr lang="ko-KR" altLang="en-US" sz="1100" dirty="0">
                <a:latin typeface="KoPub돋움체 Medium" pitchFamily="50" charset="-127"/>
                <a:ea typeface="KoPub돋움체 Medium" pitchFamily="50" charset="-127"/>
              </a:rPr>
              <a:t>보장하자</a:t>
            </a:r>
            <a:endParaRPr lang="en-US" altLang="ko-KR" sz="1100" dirty="0">
              <a:latin typeface="Malgun Gothic"/>
              <a:ea typeface="Malgun Gothic"/>
              <a:cs typeface="Malgun Gothic"/>
              <a:sym typeface="Malgun Gothic"/>
            </a:endParaRPr>
          </a:p>
        </p:txBody>
      </p:sp>
      <p:sp>
        <p:nvSpPr>
          <p:cNvPr id="34" name="순서도: 처리 33">
            <a:extLst>
              <a:ext uri="{FF2B5EF4-FFF2-40B4-BE49-F238E27FC236}">
                <a16:creationId xmlns:a16="http://schemas.microsoft.com/office/drawing/2014/main" id="{690B7D12-AFED-52A3-2159-9605E162886D}"/>
              </a:ext>
            </a:extLst>
          </p:cNvPr>
          <p:cNvSpPr/>
          <p:nvPr/>
        </p:nvSpPr>
        <p:spPr>
          <a:xfrm>
            <a:off x="-675456"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5" name="원통형 30">
            <a:extLst>
              <a:ext uri="{FF2B5EF4-FFF2-40B4-BE49-F238E27FC236}">
                <a16:creationId xmlns:a16="http://schemas.microsoft.com/office/drawing/2014/main" id="{13CD0E64-F675-08F4-53B5-3DD53B959C9D}"/>
              </a:ext>
            </a:extLst>
          </p:cNvPr>
          <p:cNvSpPr/>
          <p:nvPr/>
        </p:nvSpPr>
        <p:spPr>
          <a:xfrm>
            <a:off x="-515927"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36" name="TextBox 35">
            <a:extLst>
              <a:ext uri="{FF2B5EF4-FFF2-40B4-BE49-F238E27FC236}">
                <a16:creationId xmlns:a16="http://schemas.microsoft.com/office/drawing/2014/main" id="{13A9E09B-B8EA-77F1-50CF-FF056AE028CD}"/>
              </a:ext>
            </a:extLst>
          </p:cNvPr>
          <p:cNvSpPr txBox="1"/>
          <p:nvPr/>
        </p:nvSpPr>
        <p:spPr>
          <a:xfrm>
            <a:off x="-540345"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7" name="화살표: 갈매기형 수장 32">
            <a:extLst>
              <a:ext uri="{FF2B5EF4-FFF2-40B4-BE49-F238E27FC236}">
                <a16:creationId xmlns:a16="http://schemas.microsoft.com/office/drawing/2014/main" id="{CA3F9EEC-E131-0A04-EAD1-603CF7756AE3}"/>
              </a:ext>
            </a:extLst>
          </p:cNvPr>
          <p:cNvSpPr/>
          <p:nvPr/>
        </p:nvSpPr>
        <p:spPr>
          <a:xfrm rot="16200000">
            <a:off x="-48519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38" name="직선 연결선 37">
            <a:extLst>
              <a:ext uri="{FF2B5EF4-FFF2-40B4-BE49-F238E27FC236}">
                <a16:creationId xmlns:a16="http://schemas.microsoft.com/office/drawing/2014/main" id="{BD240ACB-17C2-A243-A8D9-B19EF919D722}"/>
              </a:ext>
            </a:extLst>
          </p:cNvPr>
          <p:cNvCxnSpPr>
            <a:cxnSpLocks/>
            <a:stCxn id="34" idx="2"/>
            <a:endCxn id="35" idx="1"/>
          </p:cNvCxnSpPr>
          <p:nvPr/>
        </p:nvCxnSpPr>
        <p:spPr>
          <a:xfrm flipH="1">
            <a:off x="-307659"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순서도: 처리 39">
            <a:extLst>
              <a:ext uri="{FF2B5EF4-FFF2-40B4-BE49-F238E27FC236}">
                <a16:creationId xmlns:a16="http://schemas.microsoft.com/office/drawing/2014/main" id="{68B7F220-3B05-3C4F-9BE6-B5841E8C6CFE}"/>
              </a:ext>
            </a:extLst>
          </p:cNvPr>
          <p:cNvSpPr/>
          <p:nvPr/>
        </p:nvSpPr>
        <p:spPr>
          <a:xfrm>
            <a:off x="1340769"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1" name="원통형 43">
            <a:extLst>
              <a:ext uri="{FF2B5EF4-FFF2-40B4-BE49-F238E27FC236}">
                <a16:creationId xmlns:a16="http://schemas.microsoft.com/office/drawing/2014/main" id="{A6E84252-60D5-C0E5-53BA-D13244C4FD65}"/>
              </a:ext>
            </a:extLst>
          </p:cNvPr>
          <p:cNvSpPr/>
          <p:nvPr/>
        </p:nvSpPr>
        <p:spPr>
          <a:xfrm>
            <a:off x="1500298"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2" name="TextBox 41">
            <a:extLst>
              <a:ext uri="{FF2B5EF4-FFF2-40B4-BE49-F238E27FC236}">
                <a16:creationId xmlns:a16="http://schemas.microsoft.com/office/drawing/2014/main" id="{06F0CB7F-4157-731E-BF89-62BEC7D28F33}"/>
              </a:ext>
            </a:extLst>
          </p:cNvPr>
          <p:cNvSpPr txBox="1"/>
          <p:nvPr/>
        </p:nvSpPr>
        <p:spPr>
          <a:xfrm>
            <a:off x="1475879"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3" name="화살표: 갈매기형 수장 45">
            <a:extLst>
              <a:ext uri="{FF2B5EF4-FFF2-40B4-BE49-F238E27FC236}">
                <a16:creationId xmlns:a16="http://schemas.microsoft.com/office/drawing/2014/main" id="{370055AE-F93A-DEA0-B539-74F0DEAE17D6}"/>
              </a:ext>
            </a:extLst>
          </p:cNvPr>
          <p:cNvSpPr/>
          <p:nvPr/>
        </p:nvSpPr>
        <p:spPr>
          <a:xfrm rot="16200000">
            <a:off x="1531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cxnSp>
        <p:nvCxnSpPr>
          <p:cNvPr id="44" name="직선 연결선 43">
            <a:extLst>
              <a:ext uri="{FF2B5EF4-FFF2-40B4-BE49-F238E27FC236}">
                <a16:creationId xmlns:a16="http://schemas.microsoft.com/office/drawing/2014/main" id="{5908C767-3F2E-34DB-91D4-92BD21FE1372}"/>
              </a:ext>
            </a:extLst>
          </p:cNvPr>
          <p:cNvCxnSpPr>
            <a:cxnSpLocks/>
            <a:stCxn id="40" idx="2"/>
            <a:endCxn id="41" idx="1"/>
          </p:cNvCxnSpPr>
          <p:nvPr/>
        </p:nvCxnSpPr>
        <p:spPr>
          <a:xfrm flipH="1">
            <a:off x="1708566"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순서도: 처리 44">
            <a:extLst>
              <a:ext uri="{FF2B5EF4-FFF2-40B4-BE49-F238E27FC236}">
                <a16:creationId xmlns:a16="http://schemas.microsoft.com/office/drawing/2014/main" id="{55E949EE-6B34-8ABE-5C5B-DD7487C2C485}"/>
              </a:ext>
            </a:extLst>
          </p:cNvPr>
          <p:cNvSpPr/>
          <p:nvPr/>
        </p:nvSpPr>
        <p:spPr>
          <a:xfrm>
            <a:off x="2558664"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6" name="원통형 48">
            <a:extLst>
              <a:ext uri="{FF2B5EF4-FFF2-40B4-BE49-F238E27FC236}">
                <a16:creationId xmlns:a16="http://schemas.microsoft.com/office/drawing/2014/main" id="{3E7D2F15-A651-83CC-D394-D94DB01D3422}"/>
              </a:ext>
            </a:extLst>
          </p:cNvPr>
          <p:cNvSpPr/>
          <p:nvPr/>
        </p:nvSpPr>
        <p:spPr>
          <a:xfrm>
            <a:off x="2718193"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47" name="TextBox 46">
            <a:extLst>
              <a:ext uri="{FF2B5EF4-FFF2-40B4-BE49-F238E27FC236}">
                <a16:creationId xmlns:a16="http://schemas.microsoft.com/office/drawing/2014/main" id="{0AB1ED32-BA97-51CC-E0F3-50CB5B10FDE4}"/>
              </a:ext>
            </a:extLst>
          </p:cNvPr>
          <p:cNvSpPr txBox="1"/>
          <p:nvPr/>
        </p:nvSpPr>
        <p:spPr>
          <a:xfrm>
            <a:off x="2693774"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8" name="화살표: 갈매기형 수장 50">
            <a:extLst>
              <a:ext uri="{FF2B5EF4-FFF2-40B4-BE49-F238E27FC236}">
                <a16:creationId xmlns:a16="http://schemas.microsoft.com/office/drawing/2014/main" id="{C035C915-4885-AABB-0833-85EB0D7A7AF0}"/>
              </a:ext>
            </a:extLst>
          </p:cNvPr>
          <p:cNvSpPr/>
          <p:nvPr/>
        </p:nvSpPr>
        <p:spPr>
          <a:xfrm rot="16200000">
            <a:off x="2748929"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49" name="직선 연결선 48">
            <a:extLst>
              <a:ext uri="{FF2B5EF4-FFF2-40B4-BE49-F238E27FC236}">
                <a16:creationId xmlns:a16="http://schemas.microsoft.com/office/drawing/2014/main" id="{44814B3E-E217-215C-6D0F-6851795A856C}"/>
              </a:ext>
            </a:extLst>
          </p:cNvPr>
          <p:cNvCxnSpPr>
            <a:cxnSpLocks/>
            <a:stCxn id="45" idx="2"/>
            <a:endCxn id="46" idx="1"/>
          </p:cNvCxnSpPr>
          <p:nvPr/>
        </p:nvCxnSpPr>
        <p:spPr>
          <a:xfrm flipH="1">
            <a:off x="2926461"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 name="순서도: 처리 49">
            <a:extLst>
              <a:ext uri="{FF2B5EF4-FFF2-40B4-BE49-F238E27FC236}">
                <a16:creationId xmlns:a16="http://schemas.microsoft.com/office/drawing/2014/main" id="{B433BF35-11E2-4AF0-1EC0-8CF0DA413F74}"/>
              </a:ext>
            </a:extLst>
          </p:cNvPr>
          <p:cNvSpPr/>
          <p:nvPr/>
        </p:nvSpPr>
        <p:spPr>
          <a:xfrm>
            <a:off x="2506285" y="160201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1" name="TextBox 50">
            <a:extLst>
              <a:ext uri="{FF2B5EF4-FFF2-40B4-BE49-F238E27FC236}">
                <a16:creationId xmlns:a16="http://schemas.microsoft.com/office/drawing/2014/main" id="{C8797DC5-E70A-9588-FCA9-DE06F8B94908}"/>
              </a:ext>
            </a:extLst>
          </p:cNvPr>
          <p:cNvSpPr txBox="1"/>
          <p:nvPr/>
        </p:nvSpPr>
        <p:spPr>
          <a:xfrm>
            <a:off x="2641396" y="2034067"/>
            <a:ext cx="56938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로그인</a:t>
            </a:r>
          </a:p>
        </p:txBody>
      </p:sp>
      <p:sp>
        <p:nvSpPr>
          <p:cNvPr id="52" name="화살표: 갈매기형 수장 76">
            <a:extLst>
              <a:ext uri="{FF2B5EF4-FFF2-40B4-BE49-F238E27FC236}">
                <a16:creationId xmlns:a16="http://schemas.microsoft.com/office/drawing/2014/main" id="{E7D47E8F-4658-D558-73A0-9A3861947448}"/>
              </a:ext>
            </a:extLst>
          </p:cNvPr>
          <p:cNvSpPr/>
          <p:nvPr/>
        </p:nvSpPr>
        <p:spPr>
          <a:xfrm rot="16200000">
            <a:off x="2696550" y="1604394"/>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3" name="원통형 43">
            <a:extLst>
              <a:ext uri="{FF2B5EF4-FFF2-40B4-BE49-F238E27FC236}">
                <a16:creationId xmlns:a16="http://schemas.microsoft.com/office/drawing/2014/main" id="{A6E84252-60D5-C0E5-53BA-D13244C4FD65}"/>
              </a:ext>
            </a:extLst>
          </p:cNvPr>
          <p:cNvSpPr/>
          <p:nvPr/>
        </p:nvSpPr>
        <p:spPr>
          <a:xfrm>
            <a:off x="188641" y="3075806"/>
            <a:ext cx="252428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54" name="직선 연결선 53">
            <a:extLst>
              <a:ext uri="{FF2B5EF4-FFF2-40B4-BE49-F238E27FC236}">
                <a16:creationId xmlns:a16="http://schemas.microsoft.com/office/drawing/2014/main" id="{BD240ACB-17C2-A243-A8D9-B19EF919D722}"/>
              </a:ext>
            </a:extLst>
          </p:cNvPr>
          <p:cNvCxnSpPr>
            <a:cxnSpLocks/>
            <a:stCxn id="34" idx="2"/>
          </p:cNvCxnSpPr>
          <p:nvPr/>
        </p:nvCxnSpPr>
        <p:spPr>
          <a:xfrm>
            <a:off x="-305170" y="2427734"/>
            <a:ext cx="618092"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44814B3E-E217-215C-6D0F-6851795A856C}"/>
              </a:ext>
            </a:extLst>
          </p:cNvPr>
          <p:cNvCxnSpPr>
            <a:cxnSpLocks/>
            <a:stCxn id="45" idx="2"/>
          </p:cNvCxnSpPr>
          <p:nvPr/>
        </p:nvCxnSpPr>
        <p:spPr>
          <a:xfrm flipH="1">
            <a:off x="2445385" y="2427734"/>
            <a:ext cx="483565"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908C767-3F2E-34DB-91D4-92BD21FE1372}"/>
              </a:ext>
            </a:extLst>
          </p:cNvPr>
          <p:cNvCxnSpPr>
            <a:cxnSpLocks/>
            <a:stCxn id="40" idx="2"/>
          </p:cNvCxnSpPr>
          <p:nvPr/>
        </p:nvCxnSpPr>
        <p:spPr>
          <a:xfrm>
            <a:off x="1711054" y="2427734"/>
            <a:ext cx="734330"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순서도: 처리 61">
            <a:extLst>
              <a:ext uri="{FF2B5EF4-FFF2-40B4-BE49-F238E27FC236}">
                <a16:creationId xmlns:a16="http://schemas.microsoft.com/office/drawing/2014/main" id="{BED2006D-3854-1D33-D95A-B20EDD9E3446}"/>
              </a:ext>
            </a:extLst>
          </p:cNvPr>
          <p:cNvSpPr/>
          <p:nvPr/>
        </p:nvSpPr>
        <p:spPr>
          <a:xfrm>
            <a:off x="352391"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3" name="원통형 58">
            <a:extLst>
              <a:ext uri="{FF2B5EF4-FFF2-40B4-BE49-F238E27FC236}">
                <a16:creationId xmlns:a16="http://schemas.microsoft.com/office/drawing/2014/main" id="{7A59E8FA-EE27-F139-9C6B-35BF347A1C9E}"/>
              </a:ext>
            </a:extLst>
          </p:cNvPr>
          <p:cNvSpPr/>
          <p:nvPr/>
        </p:nvSpPr>
        <p:spPr>
          <a:xfrm>
            <a:off x="511920"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64" name="TextBox 63">
            <a:extLst>
              <a:ext uri="{FF2B5EF4-FFF2-40B4-BE49-F238E27FC236}">
                <a16:creationId xmlns:a16="http://schemas.microsoft.com/office/drawing/2014/main" id="{2DA5CF6B-FA14-AA6E-7BD2-2EAE38D84FE9}"/>
              </a:ext>
            </a:extLst>
          </p:cNvPr>
          <p:cNvSpPr txBox="1"/>
          <p:nvPr/>
        </p:nvSpPr>
        <p:spPr>
          <a:xfrm>
            <a:off x="487501" y="2067695"/>
            <a:ext cx="47481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5" name="화살표: 갈매기형 수장 60">
            <a:extLst>
              <a:ext uri="{FF2B5EF4-FFF2-40B4-BE49-F238E27FC236}">
                <a16:creationId xmlns:a16="http://schemas.microsoft.com/office/drawing/2014/main" id="{1C0B715E-E61A-0F99-2611-3AB03562A442}"/>
              </a:ext>
            </a:extLst>
          </p:cNvPr>
          <p:cNvSpPr/>
          <p:nvPr/>
        </p:nvSpPr>
        <p:spPr>
          <a:xfrm rot="16200000">
            <a:off x="542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6" name="직선 연결선 65">
            <a:extLst>
              <a:ext uri="{FF2B5EF4-FFF2-40B4-BE49-F238E27FC236}">
                <a16:creationId xmlns:a16="http://schemas.microsoft.com/office/drawing/2014/main" id="{2C310AC3-73D5-3919-2F82-52BC75B35868}"/>
              </a:ext>
            </a:extLst>
          </p:cNvPr>
          <p:cNvCxnSpPr>
            <a:cxnSpLocks/>
            <a:stCxn id="62" idx="2"/>
            <a:endCxn id="63" idx="1"/>
          </p:cNvCxnSpPr>
          <p:nvPr/>
        </p:nvCxnSpPr>
        <p:spPr>
          <a:xfrm flipH="1">
            <a:off x="720188"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D240ACB-17C2-A243-A8D9-B19EF919D722}"/>
              </a:ext>
            </a:extLst>
          </p:cNvPr>
          <p:cNvCxnSpPr>
            <a:cxnSpLocks/>
            <a:stCxn id="62" idx="2"/>
          </p:cNvCxnSpPr>
          <p:nvPr/>
        </p:nvCxnSpPr>
        <p:spPr>
          <a:xfrm flipH="1">
            <a:off x="303604" y="2427734"/>
            <a:ext cx="419073"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77190" y="3094128"/>
            <a:ext cx="2068195"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저널</a:t>
            </a:r>
            <a:r>
              <a:rPr lang="en-US" altLang="ko-KR" sz="1000" dirty="0">
                <a:latin typeface="KoPub돋움체 Medium" pitchFamily="50" charset="-127"/>
                <a:ea typeface="KoPub돋움체 Medium" pitchFamily="50" charset="-127"/>
              </a:rPr>
              <a:t> </a:t>
            </a:r>
            <a:r>
              <a:rPr lang="ko-KR" altLang="en-US" sz="1000" dirty="0">
                <a:latin typeface="KoPub돋움체 Medium" pitchFamily="50" charset="-127"/>
                <a:ea typeface="KoPub돋움체 Medium" pitchFamily="50" charset="-127"/>
              </a:rPr>
              <a:t>및 운영 긴급 조치 </a:t>
            </a:r>
            <a:r>
              <a:rPr lang="ko-KR" altLang="en-US" sz="1000" dirty="0" err="1">
                <a:latin typeface="KoPub돋움체 Medium" pitchFamily="50" charset="-127"/>
                <a:ea typeface="KoPub돋움체 Medium" pitchFamily="50" charset="-127"/>
              </a:rPr>
              <a:t>필요내역</a:t>
            </a:r>
            <a:endParaRPr lang="ko-KR" altLang="en-US" sz="1000" dirty="0">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323956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36"/>
          <p:cNvSpPr/>
          <p:nvPr/>
        </p:nvSpPr>
        <p:spPr>
          <a:xfrm>
            <a:off x="2667190" y="2401017"/>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cxnSp>
        <p:nvCxnSpPr>
          <p:cNvPr id="1169" name="Google Shape;1169;p36"/>
          <p:cNvCxnSpPr/>
          <p:nvPr/>
        </p:nvCxnSpPr>
        <p:spPr>
          <a:xfrm>
            <a:off x="-350837" y="2664277"/>
            <a:ext cx="2929702"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22094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500"/>
                                        <p:tgtEl>
                                          <p:spTgt spid="11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8"/>
                                        </p:tgtEl>
                                        <p:attrNameLst>
                                          <p:attrName>style.visibility</p:attrName>
                                        </p:attrNameLst>
                                      </p:cBhvr>
                                      <p:to>
                                        <p:strVal val="visible"/>
                                      </p:to>
                                    </p:set>
                                    <p:animEffect transition="in" filter="fade">
                                      <p:cBhvr>
                                        <p:cTn id="11" dur="5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pic>
        <p:nvPicPr>
          <p:cNvPr id="1174" name="Google Shape;1174;p37"/>
          <p:cNvPicPr preferRelativeResize="0"/>
          <p:nvPr/>
        </p:nvPicPr>
        <p:blipFill rotWithShape="1">
          <a:blip r:embed="rId3">
            <a:alphaModFix/>
          </a:blip>
          <a:srcRect/>
          <a:stretch/>
        </p:blipFill>
        <p:spPr>
          <a:xfrm>
            <a:off x="97972" y="1567448"/>
            <a:ext cx="4561114" cy="3131005"/>
          </a:xfrm>
          <a:prstGeom prst="rect">
            <a:avLst/>
          </a:prstGeom>
          <a:noFill/>
          <a:ln>
            <a:noFill/>
          </a:ln>
        </p:spPr>
      </p:pic>
      <p:sp>
        <p:nvSpPr>
          <p:cNvPr id="1175" name="Google Shape;1175;p37"/>
          <p:cNvSpPr txBox="1"/>
          <p:nvPr/>
        </p:nvSpPr>
        <p:spPr>
          <a:xfrm>
            <a:off x="3491714" y="2314683"/>
            <a:ext cx="1035499"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Written in Java</a:t>
            </a:r>
            <a:endParaRPr sz="1050"/>
          </a:p>
        </p:txBody>
      </p:sp>
      <p:sp>
        <p:nvSpPr>
          <p:cNvPr id="1176" name="Google Shape;1176;p37"/>
          <p:cNvSpPr txBox="1"/>
          <p:nvPr/>
        </p:nvSpPr>
        <p:spPr>
          <a:xfrm>
            <a:off x="3565050" y="3271490"/>
            <a:ext cx="1072525"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Written in Node</a:t>
            </a:r>
            <a:endParaRPr sz="1050"/>
          </a:p>
        </p:txBody>
      </p:sp>
      <p:sp>
        <p:nvSpPr>
          <p:cNvPr id="1177" name="Google Shape;1177;p37"/>
          <p:cNvSpPr txBox="1"/>
          <p:nvPr/>
        </p:nvSpPr>
        <p:spPr>
          <a:xfrm>
            <a:off x="3588115" y="4493853"/>
            <a:ext cx="1027785"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Written in PHP</a:t>
            </a:r>
            <a:endParaRPr sz="1050"/>
          </a:p>
        </p:txBody>
      </p:sp>
      <p:sp>
        <p:nvSpPr>
          <p:cNvPr id="1178" name="Google Shape;1178;p37"/>
          <p:cNvSpPr txBox="1"/>
          <p:nvPr/>
        </p:nvSpPr>
        <p:spPr>
          <a:xfrm>
            <a:off x="5154067" y="2585763"/>
            <a:ext cx="2446337" cy="1627369"/>
          </a:xfrm>
          <a:prstGeom prst="rect">
            <a:avLst/>
          </a:prstGeom>
          <a:noFill/>
          <a:ln w="12700" cap="rnd" cmpd="sng">
            <a:solidFill>
              <a:schemeClr val="accent1"/>
            </a:solidFill>
            <a:prstDash val="dash"/>
            <a:round/>
            <a:headEnd type="none" w="sm" len="sm"/>
            <a:tailEnd type="none" w="sm" len="sm"/>
          </a:ln>
        </p:spPr>
        <p:txBody>
          <a:bodyPr spcFirstLastPara="1" wrap="square" lIns="91425" tIns="45700" rIns="91425" bIns="45700" anchor="t" anchorCtr="0">
            <a:spAutoFit/>
          </a:bodyPr>
          <a:lstStyle/>
          <a:p>
            <a:pPr marL="228600" indent="-228600">
              <a:lnSpc>
                <a:spcPct val="150000"/>
              </a:lnSpc>
              <a:buClr>
                <a:srgbClr val="3498DB"/>
              </a:buClr>
              <a:buSzPts val="1050"/>
              <a:buFont typeface="Malgun Gothic"/>
              <a:buAutoNum type="arabicPeriod"/>
            </a:pPr>
            <a:r>
              <a:rPr lang="en-US" sz="1050" b="1">
                <a:solidFill>
                  <a:srgbClr val="3498DB"/>
                </a:solidFill>
                <a:latin typeface="Malgun Gothic"/>
                <a:ea typeface="Malgun Gothic"/>
                <a:cs typeface="Malgun Gothic"/>
                <a:sym typeface="Malgun Gothic"/>
              </a:rPr>
              <a:t>Code Coupling 해소 </a:t>
            </a:r>
            <a:br>
              <a:rPr lang="en-US" sz="1050" b="1">
                <a:solidFill>
                  <a:srgbClr val="3498DB"/>
                </a:solidFill>
                <a:latin typeface="Malgun Gothic"/>
                <a:ea typeface="Malgun Gothic"/>
                <a:cs typeface="Malgun Gothic"/>
                <a:sym typeface="Malgun Gothic"/>
              </a:rPr>
            </a:br>
            <a:r>
              <a:rPr lang="en-US" b="1">
                <a:solidFill>
                  <a:srgbClr val="3498DB"/>
                </a:solidFill>
                <a:latin typeface="Malgun Gothic"/>
                <a:ea typeface="Malgun Gothic"/>
                <a:cs typeface="Malgun Gothic"/>
                <a:sym typeface="Malgun Gothic"/>
              </a:rPr>
              <a:t>But</a:t>
            </a:r>
            <a:r>
              <a:rPr lang="en-US" sz="1050" b="1">
                <a:solidFill>
                  <a:srgbClr val="3498DB"/>
                </a:solidFill>
                <a:latin typeface="Malgun Gothic"/>
                <a:ea typeface="Malgun Gothic"/>
                <a:cs typeface="Malgun Gothic"/>
                <a:sym typeface="Malgun Gothic"/>
              </a:rPr>
              <a:t>, Time Coupling 잔존</a:t>
            </a:r>
            <a:endParaRPr sz="1050" b="1">
              <a:solidFill>
                <a:srgbClr val="3498DB"/>
              </a:solidFill>
              <a:latin typeface="Malgun Gothic"/>
              <a:ea typeface="Malgun Gothic"/>
              <a:cs typeface="Malgun Gothic"/>
              <a:sym typeface="Malgun Gothic"/>
            </a:endParaRPr>
          </a:p>
          <a:p>
            <a:pPr marL="228600" indent="-228600">
              <a:lnSpc>
                <a:spcPct val="150000"/>
              </a:lnSpc>
              <a:buClr>
                <a:srgbClr val="3498DB"/>
              </a:buClr>
              <a:buSzPts val="1050"/>
              <a:buFont typeface="Malgun Gothic"/>
              <a:buAutoNum type="arabicPeriod"/>
            </a:pPr>
            <a:r>
              <a:rPr lang="en-US" sz="1050" b="1">
                <a:solidFill>
                  <a:srgbClr val="3498DB"/>
                </a:solidFill>
                <a:latin typeface="Malgun Gothic"/>
                <a:ea typeface="Malgun Gothic"/>
                <a:cs typeface="Malgun Gothic"/>
                <a:sym typeface="Malgun Gothic"/>
              </a:rPr>
              <a:t>서비스 Blocking 가능성 내재</a:t>
            </a:r>
            <a:endParaRPr sz="1050" b="1">
              <a:solidFill>
                <a:srgbClr val="3498DB"/>
              </a:solidFill>
              <a:latin typeface="Malgun Gothic"/>
              <a:ea typeface="Malgun Gothic"/>
              <a:cs typeface="Malgun Gothic"/>
              <a:sym typeface="Malgun Gothic"/>
            </a:endParaRPr>
          </a:p>
          <a:p>
            <a:pPr marL="228600" indent="-228600">
              <a:lnSpc>
                <a:spcPct val="150000"/>
              </a:lnSpc>
              <a:buClr>
                <a:srgbClr val="3498DB"/>
              </a:buClr>
              <a:buSzPts val="1050"/>
              <a:buFont typeface="Malgun Gothic"/>
              <a:buAutoNum type="arabicPeriod"/>
            </a:pPr>
            <a:r>
              <a:rPr lang="en-US" sz="1050" b="1">
                <a:solidFill>
                  <a:srgbClr val="3498DB"/>
                </a:solidFill>
                <a:latin typeface="Malgun Gothic"/>
                <a:ea typeface="Malgun Gothic"/>
                <a:cs typeface="Malgun Gothic"/>
                <a:sym typeface="Malgun Gothic"/>
              </a:rPr>
              <a:t>장애 전파 우려</a:t>
            </a:r>
            <a:endParaRPr sz="1050" b="1">
              <a:solidFill>
                <a:srgbClr val="3498DB"/>
              </a:solidFill>
              <a:latin typeface="Malgun Gothic"/>
              <a:ea typeface="Malgun Gothic"/>
              <a:cs typeface="Malgun Gothic"/>
              <a:sym typeface="Malgun Gothic"/>
            </a:endParaRPr>
          </a:p>
          <a:p>
            <a:pPr marL="228600" indent="-228600">
              <a:lnSpc>
                <a:spcPct val="150000"/>
              </a:lnSpc>
              <a:buClr>
                <a:srgbClr val="3498DB"/>
              </a:buClr>
              <a:buSzPts val="1050"/>
              <a:buFont typeface="Malgun Gothic"/>
              <a:buAutoNum type="arabicPeriod"/>
            </a:pPr>
            <a:r>
              <a:rPr lang="en-US" sz="1050" b="1">
                <a:solidFill>
                  <a:srgbClr val="3498DB"/>
                </a:solidFill>
                <a:latin typeface="Malgun Gothic"/>
                <a:ea typeface="Malgun Gothic"/>
                <a:cs typeface="Malgun Gothic"/>
                <a:sym typeface="Malgun Gothic"/>
              </a:rPr>
              <a:t>Point to Point 연결에 따른 복잡한 스파게티 네트워크</a:t>
            </a:r>
            <a:endParaRPr sz="1050" b="1">
              <a:solidFill>
                <a:srgbClr val="3498DB"/>
              </a:solidFill>
              <a:latin typeface="Malgun Gothic"/>
              <a:ea typeface="Malgun Gothic"/>
              <a:cs typeface="Malgun Gothic"/>
              <a:sym typeface="Malgun Gothic"/>
            </a:endParaRPr>
          </a:p>
        </p:txBody>
      </p:sp>
      <p:sp>
        <p:nvSpPr>
          <p:cNvPr id="1179" name="Google Shape;1179;p37"/>
          <p:cNvSpPr txBox="1"/>
          <p:nvPr/>
        </p:nvSpPr>
        <p:spPr>
          <a:xfrm>
            <a:off x="5128382" y="2140894"/>
            <a:ext cx="1460656" cy="338554"/>
          </a:xfrm>
          <a:prstGeom prst="rect">
            <a:avLst/>
          </a:prstGeom>
          <a:noFill/>
          <a:ln>
            <a:noFill/>
          </a:ln>
        </p:spPr>
        <p:txBody>
          <a:bodyPr spcFirstLastPara="1" wrap="square" lIns="91425" tIns="45700" rIns="91425" bIns="45700" anchor="t" anchorCtr="0">
            <a:spAutoFit/>
          </a:bodyPr>
          <a:lstStyle/>
          <a:p>
            <a:pPr>
              <a:buClr>
                <a:srgbClr val="34495E"/>
              </a:buClr>
              <a:buSzPts val="1600"/>
            </a:pPr>
            <a:r>
              <a:rPr lang="en-US" sz="1600" b="1">
                <a:solidFill>
                  <a:srgbClr val="34495E"/>
                </a:solidFill>
                <a:latin typeface="Malgun Gothic"/>
                <a:ea typeface="Malgun Gothic"/>
                <a:cs typeface="Malgun Gothic"/>
                <a:sym typeface="Malgun Gothic"/>
              </a:rPr>
              <a:t>[ Limitation ]</a:t>
            </a:r>
            <a:endParaRPr sz="1600" b="1">
              <a:solidFill>
                <a:srgbClr val="34495E"/>
              </a:solidFill>
              <a:latin typeface="Malgun Gothic"/>
              <a:ea typeface="Malgun Gothic"/>
              <a:cs typeface="Malgun Gothic"/>
              <a:sym typeface="Malgun Gothic"/>
            </a:endParaRPr>
          </a:p>
        </p:txBody>
      </p:sp>
      <p:sp>
        <p:nvSpPr>
          <p:cNvPr id="1180" name="Google Shape;1180;p37"/>
          <p:cNvSpPr/>
          <p:nvPr/>
        </p:nvSpPr>
        <p:spPr>
          <a:xfrm>
            <a:off x="-411917" y="936010"/>
            <a:ext cx="6220791" cy="430887"/>
          </a:xfrm>
          <a:prstGeom prst="rect">
            <a:avLst/>
          </a:prstGeom>
          <a:noFill/>
          <a:ln>
            <a:noFill/>
          </a:ln>
        </p:spPr>
        <p:txBody>
          <a:bodyPr spcFirstLastPara="1" wrap="square" lIns="91425" tIns="45700" rIns="91425" bIns="45700" anchor="t" anchorCtr="0">
            <a:spAutoFit/>
          </a:bodyPr>
          <a:lstStyle/>
          <a:p>
            <a:pPr>
              <a:buClr>
                <a:srgbClr val="27AE60"/>
              </a:buClr>
              <a:buSzPts val="1100"/>
            </a:pPr>
            <a:r>
              <a:rPr lang="en-US" sz="1100" b="1">
                <a:solidFill>
                  <a:srgbClr val="27AE60"/>
                </a:solidFill>
                <a:latin typeface="Malgun Gothic"/>
                <a:ea typeface="Malgun Gothic"/>
                <a:cs typeface="Malgun Gothic"/>
                <a:sym typeface="Malgun Gothic"/>
              </a:rPr>
              <a:t>Contract based, Polyglot Programming</a:t>
            </a:r>
            <a:br>
              <a:rPr lang="en-US" sz="1100" b="1">
                <a:solidFill>
                  <a:srgbClr val="27AE60"/>
                </a:solidFill>
                <a:latin typeface="Malgun Gothic"/>
                <a:ea typeface="Malgun Gothic"/>
                <a:cs typeface="Malgun Gothic"/>
                <a:sym typeface="Malgun Gothic"/>
              </a:rPr>
            </a:br>
            <a:r>
              <a:rPr lang="en-US" sz="1100" b="1">
                <a:solidFill>
                  <a:srgbClr val="27AE60"/>
                </a:solidFill>
                <a:latin typeface="Malgun Gothic"/>
                <a:ea typeface="Malgun Gothic"/>
                <a:cs typeface="Malgun Gothic"/>
                <a:sym typeface="Malgun Gothic"/>
              </a:rPr>
              <a:t> 🡪 Separation of Concerns, Parallel Development, Easy Outsourcing</a:t>
            </a:r>
            <a:endParaRPr sz="1100" b="1">
              <a:solidFill>
                <a:srgbClr val="27AE60"/>
              </a:solidFill>
              <a:latin typeface="Malgun Gothic"/>
              <a:ea typeface="Malgun Gothic"/>
              <a:cs typeface="Malgun Gothic"/>
              <a:sym typeface="Malgun Gothic"/>
            </a:endParaRPr>
          </a:p>
        </p:txBody>
      </p:sp>
      <p:sp>
        <p:nvSpPr>
          <p:cNvPr id="1181" name="Google Shape;1181;p37"/>
          <p:cNvSpPr txBox="1"/>
          <p:nvPr/>
        </p:nvSpPr>
        <p:spPr>
          <a:xfrm>
            <a:off x="-433754" y="180367"/>
            <a:ext cx="8034157" cy="857400"/>
          </a:xfrm>
          <a:prstGeom prst="rect">
            <a:avLst/>
          </a:prstGeom>
          <a:noFill/>
          <a:ln>
            <a:noFill/>
          </a:ln>
        </p:spPr>
        <p:txBody>
          <a:bodyPr spcFirstLastPara="1" wrap="square" lIns="91425" tIns="45700" rIns="91425" bIns="45700" anchor="ctr" anchorCtr="0">
            <a:noAutofit/>
          </a:bodyPr>
          <a:lstStyle/>
          <a:p>
            <a:pPr>
              <a:lnSpc>
                <a:spcPct val="90000"/>
              </a:lnSpc>
              <a:buClr>
                <a:srgbClr val="273646"/>
              </a:buClr>
              <a:buSzPts val="2800"/>
            </a:pPr>
            <a:r>
              <a:rPr lang="en-US" sz="2800" b="1">
                <a:solidFill>
                  <a:srgbClr val="273646"/>
                </a:solidFill>
                <a:latin typeface="Calibri"/>
                <a:ea typeface="Calibri"/>
                <a:cs typeface="Calibri"/>
                <a:sym typeface="Calibri"/>
              </a:rPr>
              <a:t>Approach #1 : Micro Service Architecture</a:t>
            </a:r>
            <a:endParaRPr sz="2800" b="1">
              <a:solidFill>
                <a:srgbClr val="273646"/>
              </a:solidFill>
              <a:latin typeface="Calibri"/>
              <a:ea typeface="Calibri"/>
              <a:cs typeface="Calibri"/>
              <a:sym typeface="Calibri"/>
            </a:endParaRPr>
          </a:p>
        </p:txBody>
      </p:sp>
      <p:grpSp>
        <p:nvGrpSpPr>
          <p:cNvPr id="1182" name="Google Shape;1182;p37"/>
          <p:cNvGrpSpPr/>
          <p:nvPr/>
        </p:nvGrpSpPr>
        <p:grpSpPr>
          <a:xfrm>
            <a:off x="2564809" y="2304001"/>
            <a:ext cx="1231662" cy="1779976"/>
            <a:chOff x="3707809" y="2304001"/>
            <a:chExt cx="1231662" cy="1779976"/>
          </a:xfrm>
        </p:grpSpPr>
        <p:cxnSp>
          <p:nvCxnSpPr>
            <p:cNvPr id="1183" name="Google Shape;1183;p37"/>
            <p:cNvCxnSpPr/>
            <p:nvPr/>
          </p:nvCxnSpPr>
          <p:spPr>
            <a:xfrm rot="5400000">
              <a:off x="3532309" y="2479501"/>
              <a:ext cx="627900" cy="276900"/>
            </a:xfrm>
            <a:prstGeom prst="curvedConnector3">
              <a:avLst>
                <a:gd name="adj1" fmla="val 50000"/>
              </a:avLst>
            </a:prstGeom>
            <a:noFill/>
            <a:ln w="12700" cap="flat" cmpd="sng">
              <a:solidFill>
                <a:schemeClr val="accent1"/>
              </a:solidFill>
              <a:prstDash val="dash"/>
              <a:miter lim="800000"/>
              <a:headEnd type="none" w="sm" len="sm"/>
              <a:tailEnd type="triangle" w="med" len="med"/>
            </a:ln>
          </p:spPr>
        </p:cxnSp>
        <p:cxnSp>
          <p:nvCxnSpPr>
            <p:cNvPr id="1184" name="Google Shape;1184;p37"/>
            <p:cNvCxnSpPr/>
            <p:nvPr/>
          </p:nvCxnSpPr>
          <p:spPr>
            <a:xfrm rot="5400000">
              <a:off x="3501109" y="3600377"/>
              <a:ext cx="690300" cy="276900"/>
            </a:xfrm>
            <a:prstGeom prst="curvedConnector3">
              <a:avLst>
                <a:gd name="adj1" fmla="val 50000"/>
              </a:avLst>
            </a:prstGeom>
            <a:noFill/>
            <a:ln w="12700" cap="flat" cmpd="sng">
              <a:solidFill>
                <a:schemeClr val="accent1"/>
              </a:solidFill>
              <a:prstDash val="dash"/>
              <a:miter lim="800000"/>
              <a:headEnd type="none" w="sm" len="sm"/>
              <a:tailEnd type="triangle" w="med" len="med"/>
            </a:ln>
          </p:spPr>
        </p:cxnSp>
        <p:cxnSp>
          <p:nvCxnSpPr>
            <p:cNvPr id="1185" name="Google Shape;1185;p37"/>
            <p:cNvCxnSpPr/>
            <p:nvPr/>
          </p:nvCxnSpPr>
          <p:spPr>
            <a:xfrm rot="10800000">
              <a:off x="3841546" y="2617843"/>
              <a:ext cx="339300" cy="958500"/>
            </a:xfrm>
            <a:prstGeom prst="straightConnector1">
              <a:avLst/>
            </a:prstGeom>
            <a:noFill/>
            <a:ln w="12700" cap="flat" cmpd="sng">
              <a:solidFill>
                <a:srgbClr val="FF0000"/>
              </a:solidFill>
              <a:prstDash val="solid"/>
              <a:miter lim="800000"/>
              <a:headEnd type="none" w="sm" len="sm"/>
              <a:tailEnd type="triangle" w="med" len="med"/>
            </a:ln>
          </p:spPr>
        </p:cxnSp>
        <p:cxnSp>
          <p:nvCxnSpPr>
            <p:cNvPr id="1186" name="Google Shape;1186;p37"/>
            <p:cNvCxnSpPr/>
            <p:nvPr/>
          </p:nvCxnSpPr>
          <p:spPr>
            <a:xfrm flipH="1">
              <a:off x="3779904" y="3668344"/>
              <a:ext cx="345000" cy="134100"/>
            </a:xfrm>
            <a:prstGeom prst="straightConnector1">
              <a:avLst/>
            </a:prstGeom>
            <a:noFill/>
            <a:ln w="12700" cap="flat" cmpd="sng">
              <a:solidFill>
                <a:srgbClr val="FF0000"/>
              </a:solidFill>
              <a:prstDash val="solid"/>
              <a:miter lim="800000"/>
              <a:headEnd type="none" w="sm" len="sm"/>
              <a:tailEnd type="triangle" w="med" len="med"/>
            </a:ln>
          </p:spPr>
        </p:cxnSp>
        <p:sp>
          <p:nvSpPr>
            <p:cNvPr id="1187" name="Google Shape;1187;p37"/>
            <p:cNvSpPr/>
            <p:nvPr/>
          </p:nvSpPr>
          <p:spPr>
            <a:xfrm>
              <a:off x="3981673" y="3417357"/>
              <a:ext cx="957798" cy="523314"/>
            </a:xfrm>
            <a:prstGeom prst="irregularSeal1">
              <a:avLst/>
            </a:prstGeom>
            <a:solidFill>
              <a:srgbClr val="FF0000"/>
            </a:solidFill>
            <a:ln>
              <a:noFill/>
            </a:ln>
          </p:spPr>
          <p:txBody>
            <a:bodyPr spcFirstLastPara="1" wrap="square" lIns="18000" tIns="45700" rIns="18000" bIns="45700" anchor="ctr" anchorCtr="0">
              <a:noAutofit/>
            </a:bodyPr>
            <a:lstStyle/>
            <a:p>
              <a:pPr algn="ctr">
                <a:buClr>
                  <a:schemeClr val="lt1"/>
                </a:buClr>
                <a:buSzPts val="800"/>
              </a:pPr>
              <a:r>
                <a:rPr lang="en-US" sz="800">
                  <a:solidFill>
                    <a:schemeClr val="lt1"/>
                  </a:solidFill>
                </a:rPr>
                <a:t>장애전파</a:t>
              </a:r>
              <a:endParaRPr/>
            </a:p>
          </p:txBody>
        </p:sp>
      </p:grpSp>
    </p:spTree>
    <p:extLst>
      <p:ext uri="{BB962C8B-B14F-4D97-AF65-F5344CB8AC3E}">
        <p14:creationId xmlns:p14="http://schemas.microsoft.com/office/powerpoint/2010/main" val="225088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59"/>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r>
              <a:rPr lang="en-US" dirty="0"/>
              <a:t>Data Projection in Request-Response model</a:t>
            </a:r>
            <a:endParaRPr dirty="0"/>
          </a:p>
        </p:txBody>
      </p:sp>
      <p:sp>
        <p:nvSpPr>
          <p:cNvPr id="1634" name="Google Shape;1634;p59"/>
          <p:cNvSpPr txBox="1"/>
          <p:nvPr/>
        </p:nvSpPr>
        <p:spPr>
          <a:xfrm>
            <a:off x="-747464" y="1203598"/>
            <a:ext cx="4500786"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a:t>서비스구성</a:t>
            </a:r>
            <a:r>
              <a:rPr lang="en-US" sz="1100"/>
              <a:t> (Request-Response, Sync 호출)</a:t>
            </a:r>
            <a:endParaRPr sz="1100"/>
          </a:p>
        </p:txBody>
      </p:sp>
      <p:grpSp>
        <p:nvGrpSpPr>
          <p:cNvPr id="1635" name="Google Shape;1635;p59"/>
          <p:cNvGrpSpPr/>
          <p:nvPr/>
        </p:nvGrpSpPr>
        <p:grpSpPr>
          <a:xfrm>
            <a:off x="3851135" y="2649595"/>
            <a:ext cx="912859" cy="1081039"/>
            <a:chOff x="1554480" y="1949768"/>
            <a:chExt cx="2346960" cy="2606040"/>
          </a:xfrm>
        </p:grpSpPr>
        <p:sp>
          <p:nvSpPr>
            <p:cNvPr id="1636" name="Google Shape;1636;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37" name="Google Shape;1637;p59"/>
            <p:cNvSpPr txBox="1"/>
            <p:nvPr/>
          </p:nvSpPr>
          <p:spPr>
            <a:xfrm>
              <a:off x="1892986" y="2923927"/>
              <a:ext cx="1669959"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Product</a:t>
              </a:r>
              <a:endParaRPr/>
            </a:p>
          </p:txBody>
        </p:sp>
      </p:grpSp>
      <p:grpSp>
        <p:nvGrpSpPr>
          <p:cNvPr id="1638" name="Google Shape;1638;p59"/>
          <p:cNvGrpSpPr/>
          <p:nvPr/>
        </p:nvGrpSpPr>
        <p:grpSpPr>
          <a:xfrm>
            <a:off x="2204865" y="2649595"/>
            <a:ext cx="972183" cy="1081039"/>
            <a:chOff x="1554480" y="1949768"/>
            <a:chExt cx="2346960" cy="2606040"/>
          </a:xfrm>
        </p:grpSpPr>
        <p:sp>
          <p:nvSpPr>
            <p:cNvPr id="1639" name="Google Shape;1639;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40" name="Google Shape;1640;p59"/>
            <p:cNvSpPr txBox="1"/>
            <p:nvPr/>
          </p:nvSpPr>
          <p:spPr>
            <a:xfrm>
              <a:off x="1707588" y="2877928"/>
              <a:ext cx="2042161"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Order</a:t>
              </a:r>
              <a:endParaRPr/>
            </a:p>
          </p:txBody>
        </p:sp>
      </p:grpSp>
      <p:sp>
        <p:nvSpPr>
          <p:cNvPr id="1641" name="Google Shape;1641;p59"/>
          <p:cNvSpPr/>
          <p:nvPr/>
        </p:nvSpPr>
        <p:spPr>
          <a:xfrm>
            <a:off x="2204864" y="1621557"/>
            <a:ext cx="2158842" cy="438336"/>
          </a:xfrm>
          <a:prstGeom prst="rect">
            <a:avLst/>
          </a:prstGeom>
          <a:solidFill>
            <a:schemeClr val="dk2"/>
          </a:solidFill>
          <a:ln>
            <a:noFill/>
          </a:ln>
        </p:spPr>
        <p:txBody>
          <a:bodyPr spcFirstLastPara="1" wrap="square" lIns="68575" tIns="34275" rIns="68575" bIns="34275" anchor="ctr" anchorCtr="0">
            <a:noAutofit/>
          </a:bodyPr>
          <a:lstStyle/>
          <a:p>
            <a:pPr algn="ctr">
              <a:buClr>
                <a:schemeClr val="lt1"/>
              </a:buClr>
              <a:buSzPts val="1050"/>
            </a:pPr>
            <a:r>
              <a:rPr lang="en-US" sz="1050">
                <a:solidFill>
                  <a:schemeClr val="lt1"/>
                </a:solidFill>
              </a:rPr>
              <a:t>Client (Web/Mobile)</a:t>
            </a:r>
            <a:endParaRPr sz="1050">
              <a:solidFill>
                <a:schemeClr val="lt1"/>
              </a:solidFill>
            </a:endParaRPr>
          </a:p>
        </p:txBody>
      </p:sp>
      <p:grpSp>
        <p:nvGrpSpPr>
          <p:cNvPr id="1642" name="Google Shape;1642;p59"/>
          <p:cNvGrpSpPr/>
          <p:nvPr/>
        </p:nvGrpSpPr>
        <p:grpSpPr>
          <a:xfrm>
            <a:off x="2745127" y="2061352"/>
            <a:ext cx="519070" cy="516234"/>
            <a:chOff x="3888127" y="2061352"/>
            <a:chExt cx="519070" cy="516234"/>
          </a:xfrm>
        </p:grpSpPr>
        <p:cxnSp>
          <p:nvCxnSpPr>
            <p:cNvPr id="1643" name="Google Shape;1643;p59"/>
            <p:cNvCxnSpPr/>
            <p:nvPr/>
          </p:nvCxnSpPr>
          <p:spPr>
            <a:xfrm>
              <a:off x="3888127" y="2061352"/>
              <a:ext cx="0" cy="516234"/>
            </a:xfrm>
            <a:prstGeom prst="straightConnector1">
              <a:avLst/>
            </a:prstGeom>
            <a:noFill/>
            <a:ln w="9525" cap="flat" cmpd="sng">
              <a:solidFill>
                <a:schemeClr val="accent1"/>
              </a:solidFill>
              <a:prstDash val="solid"/>
              <a:miter lim="800000"/>
              <a:headEnd type="none" w="sm" len="sm"/>
              <a:tailEnd type="triangle" w="med" len="med"/>
            </a:ln>
          </p:spPr>
        </p:cxnSp>
        <p:sp>
          <p:nvSpPr>
            <p:cNvPr id="1644" name="Google Shape;1644;p59"/>
            <p:cNvSpPr txBox="1"/>
            <p:nvPr/>
          </p:nvSpPr>
          <p:spPr>
            <a:xfrm>
              <a:off x="3908342" y="2145538"/>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GET</a:t>
              </a:r>
              <a:endParaRPr sz="900" b="1" i="1">
                <a:solidFill>
                  <a:schemeClr val="accent1"/>
                </a:solidFill>
              </a:endParaRPr>
            </a:p>
          </p:txBody>
        </p:sp>
      </p:grpSp>
      <p:grpSp>
        <p:nvGrpSpPr>
          <p:cNvPr id="1645" name="Google Shape;1645;p59"/>
          <p:cNvGrpSpPr/>
          <p:nvPr/>
        </p:nvGrpSpPr>
        <p:grpSpPr>
          <a:xfrm>
            <a:off x="3166768" y="2937627"/>
            <a:ext cx="684367" cy="264083"/>
            <a:chOff x="4309767" y="2937626"/>
            <a:chExt cx="684367" cy="264083"/>
          </a:xfrm>
        </p:grpSpPr>
        <p:cxnSp>
          <p:nvCxnSpPr>
            <p:cNvPr id="1646" name="Google Shape;1646;p59"/>
            <p:cNvCxnSpPr/>
            <p:nvPr/>
          </p:nvCxnSpPr>
          <p:spPr>
            <a:xfrm>
              <a:off x="4309767" y="3190279"/>
              <a:ext cx="684367" cy="11430"/>
            </a:xfrm>
            <a:prstGeom prst="straightConnector1">
              <a:avLst/>
            </a:prstGeom>
            <a:noFill/>
            <a:ln w="9525" cap="flat" cmpd="sng">
              <a:solidFill>
                <a:schemeClr val="accent1"/>
              </a:solidFill>
              <a:prstDash val="solid"/>
              <a:miter lim="800000"/>
              <a:headEnd type="none" w="sm" len="sm"/>
              <a:tailEnd type="triangle" w="med" len="med"/>
            </a:ln>
          </p:spPr>
        </p:cxnSp>
        <p:sp>
          <p:nvSpPr>
            <p:cNvPr id="1647" name="Google Shape;1647;p59"/>
            <p:cNvSpPr txBox="1"/>
            <p:nvPr/>
          </p:nvSpPr>
          <p:spPr>
            <a:xfrm>
              <a:off x="4386485" y="2937626"/>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GET</a:t>
              </a:r>
              <a:endParaRPr sz="900" b="1" i="1">
                <a:solidFill>
                  <a:schemeClr val="accent1"/>
                </a:solidFill>
              </a:endParaRPr>
            </a:p>
          </p:txBody>
        </p:sp>
      </p:grpSp>
      <p:grpSp>
        <p:nvGrpSpPr>
          <p:cNvPr id="1648" name="Google Shape;1648;p59"/>
          <p:cNvGrpSpPr/>
          <p:nvPr/>
        </p:nvGrpSpPr>
        <p:grpSpPr>
          <a:xfrm>
            <a:off x="5480553" y="2649595"/>
            <a:ext cx="912860" cy="1081039"/>
            <a:chOff x="1554480" y="1949768"/>
            <a:chExt cx="2346960" cy="2606040"/>
          </a:xfrm>
        </p:grpSpPr>
        <p:sp>
          <p:nvSpPr>
            <p:cNvPr id="1649" name="Google Shape;1649;p59"/>
            <p:cNvSpPr/>
            <p:nvPr/>
          </p:nvSpPr>
          <p:spPr>
            <a:xfrm rot="5400000">
              <a:off x="1424940" y="2079308"/>
              <a:ext cx="2606040" cy="2346960"/>
            </a:xfrm>
            <a:prstGeom prst="hexagon">
              <a:avLst>
                <a:gd name="adj" fmla="val 30839"/>
                <a:gd name="vf" fmla="val 115470"/>
              </a:avLst>
            </a:prstGeom>
            <a:solidFill>
              <a:srgbClr val="BFBFBF"/>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50" name="Google Shape;1650;p59"/>
            <p:cNvSpPr txBox="1"/>
            <p:nvPr/>
          </p:nvSpPr>
          <p:spPr>
            <a:xfrm>
              <a:off x="1880624" y="2781241"/>
              <a:ext cx="1694685" cy="89034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Inventory</a:t>
              </a:r>
              <a:endParaRPr/>
            </a:p>
            <a:p>
              <a:pPr algn="ctr">
                <a:buClr>
                  <a:srgbClr val="000000"/>
                </a:buClr>
                <a:buSzPts val="900"/>
              </a:pPr>
              <a:r>
                <a:rPr lang="en-US" sz="900"/>
                <a:t>(Hotspot)</a:t>
              </a:r>
              <a:endParaRPr sz="900"/>
            </a:p>
          </p:txBody>
        </p:sp>
      </p:grpSp>
      <p:sp>
        <p:nvSpPr>
          <p:cNvPr id="1651" name="Google Shape;1651;p59"/>
          <p:cNvSpPr txBox="1"/>
          <p:nvPr/>
        </p:nvSpPr>
        <p:spPr>
          <a:xfrm>
            <a:off x="5422916" y="1040388"/>
            <a:ext cx="1818802" cy="523220"/>
          </a:xfrm>
          <a:prstGeom prst="rect">
            <a:avLst/>
          </a:prstGeom>
          <a:noFill/>
          <a:ln>
            <a:noFill/>
          </a:ln>
        </p:spPr>
        <p:txBody>
          <a:bodyPr spcFirstLastPara="1" wrap="square" lIns="91425" tIns="45700" rIns="91425" bIns="45700" anchor="t" anchorCtr="0">
            <a:spAutoFit/>
          </a:bodyPr>
          <a:lstStyle/>
          <a:p>
            <a:pPr marL="285750" indent="-198438">
              <a:buClr>
                <a:srgbClr val="000000"/>
              </a:buClr>
              <a:buSzPts val="1400"/>
              <a:buFont typeface="Arial"/>
              <a:buChar char="•"/>
            </a:pPr>
            <a:r>
              <a:rPr lang="en-US" dirty="0" err="1"/>
              <a:t>성능저하</a:t>
            </a:r>
            <a:endParaRPr dirty="0"/>
          </a:p>
          <a:p>
            <a:pPr marL="285750" indent="-198438">
              <a:buClr>
                <a:srgbClr val="000000"/>
              </a:buClr>
              <a:buSzPts val="1400"/>
              <a:buFont typeface="Arial"/>
              <a:buChar char="•"/>
            </a:pPr>
            <a:r>
              <a:rPr lang="en-US" dirty="0" err="1"/>
              <a:t>장애전파</a:t>
            </a:r>
            <a:endParaRPr dirty="0"/>
          </a:p>
        </p:txBody>
      </p:sp>
      <p:grpSp>
        <p:nvGrpSpPr>
          <p:cNvPr id="1652" name="Google Shape;1652;p59"/>
          <p:cNvGrpSpPr/>
          <p:nvPr/>
        </p:nvGrpSpPr>
        <p:grpSpPr>
          <a:xfrm>
            <a:off x="4765398" y="2949821"/>
            <a:ext cx="684367" cy="263318"/>
            <a:chOff x="5908397" y="2949821"/>
            <a:chExt cx="684367" cy="263318"/>
          </a:xfrm>
        </p:grpSpPr>
        <p:sp>
          <p:nvSpPr>
            <p:cNvPr id="1653" name="Google Shape;1653;p59"/>
            <p:cNvSpPr txBox="1"/>
            <p:nvPr/>
          </p:nvSpPr>
          <p:spPr>
            <a:xfrm>
              <a:off x="5959548" y="2949821"/>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GET</a:t>
              </a:r>
              <a:endParaRPr sz="900" b="1" i="1">
                <a:solidFill>
                  <a:schemeClr val="accent1"/>
                </a:solidFill>
              </a:endParaRPr>
            </a:p>
          </p:txBody>
        </p:sp>
        <p:cxnSp>
          <p:nvCxnSpPr>
            <p:cNvPr id="1654" name="Google Shape;1654;p59"/>
            <p:cNvCxnSpPr/>
            <p:nvPr/>
          </p:nvCxnSpPr>
          <p:spPr>
            <a:xfrm>
              <a:off x="5908397" y="3201709"/>
              <a:ext cx="684367" cy="1143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55" name="Google Shape;1655;p59"/>
          <p:cNvGrpSpPr/>
          <p:nvPr/>
        </p:nvGrpSpPr>
        <p:grpSpPr>
          <a:xfrm>
            <a:off x="540427" y="2649594"/>
            <a:ext cx="1650231" cy="1081039"/>
            <a:chOff x="1683426" y="2649593"/>
            <a:chExt cx="1650231" cy="1081039"/>
          </a:xfrm>
        </p:grpSpPr>
        <p:grpSp>
          <p:nvGrpSpPr>
            <p:cNvPr id="1656" name="Google Shape;1656;p59"/>
            <p:cNvGrpSpPr/>
            <p:nvPr/>
          </p:nvGrpSpPr>
          <p:grpSpPr>
            <a:xfrm>
              <a:off x="1683426" y="2649593"/>
              <a:ext cx="912859" cy="1081039"/>
              <a:chOff x="1554480" y="1949768"/>
              <a:chExt cx="2346960" cy="2606040"/>
            </a:xfrm>
          </p:grpSpPr>
          <p:sp>
            <p:nvSpPr>
              <p:cNvPr id="1657" name="Google Shape;1657;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58" name="Google Shape;1658;p59"/>
              <p:cNvSpPr txBox="1"/>
              <p:nvPr/>
            </p:nvSpPr>
            <p:spPr>
              <a:xfrm>
                <a:off x="1761037" y="2923929"/>
                <a:ext cx="1979060"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Customer</a:t>
                </a:r>
                <a:endParaRPr/>
              </a:p>
            </p:txBody>
          </p:sp>
        </p:grpSp>
        <p:cxnSp>
          <p:nvCxnSpPr>
            <p:cNvPr id="1659" name="Google Shape;1659;p59"/>
            <p:cNvCxnSpPr/>
            <p:nvPr/>
          </p:nvCxnSpPr>
          <p:spPr>
            <a:xfrm rot="10800000">
              <a:off x="2577637" y="3161572"/>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60" name="Google Shape;1660;p59"/>
          <p:cNvGrpSpPr/>
          <p:nvPr/>
        </p:nvGrpSpPr>
        <p:grpSpPr>
          <a:xfrm>
            <a:off x="-1004016" y="2672620"/>
            <a:ext cx="1668880" cy="1081039"/>
            <a:chOff x="138984" y="2672619"/>
            <a:chExt cx="1668880" cy="1081039"/>
          </a:xfrm>
        </p:grpSpPr>
        <p:grpSp>
          <p:nvGrpSpPr>
            <p:cNvPr id="1661" name="Google Shape;1661;p59"/>
            <p:cNvGrpSpPr/>
            <p:nvPr/>
          </p:nvGrpSpPr>
          <p:grpSpPr>
            <a:xfrm>
              <a:off x="138984" y="2672619"/>
              <a:ext cx="912860" cy="1081039"/>
              <a:chOff x="1554480" y="1949768"/>
              <a:chExt cx="2346960" cy="2606040"/>
            </a:xfrm>
          </p:grpSpPr>
          <p:sp>
            <p:nvSpPr>
              <p:cNvPr id="1662" name="Google Shape;1662;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63" name="Google Shape;1663;p59"/>
              <p:cNvSpPr txBox="1"/>
              <p:nvPr/>
            </p:nvSpPr>
            <p:spPr>
              <a:xfrm>
                <a:off x="1748745" y="2938125"/>
                <a:ext cx="1958449" cy="55646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Kakao Talk</a:t>
                </a:r>
                <a:endParaRPr/>
              </a:p>
            </p:txBody>
          </p:sp>
        </p:grpSp>
        <p:cxnSp>
          <p:nvCxnSpPr>
            <p:cNvPr id="1664" name="Google Shape;1664;p59"/>
            <p:cNvCxnSpPr/>
            <p:nvPr/>
          </p:nvCxnSpPr>
          <p:spPr>
            <a:xfrm rot="10800000">
              <a:off x="1051844" y="3180653"/>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65" name="Google Shape;1665;p59"/>
          <p:cNvGrpSpPr/>
          <p:nvPr/>
        </p:nvGrpSpPr>
        <p:grpSpPr>
          <a:xfrm>
            <a:off x="2234526" y="3730633"/>
            <a:ext cx="912859" cy="1290308"/>
            <a:chOff x="3377525" y="3730633"/>
            <a:chExt cx="912859" cy="1290308"/>
          </a:xfrm>
        </p:grpSpPr>
        <p:grpSp>
          <p:nvGrpSpPr>
            <p:cNvPr id="1666" name="Google Shape;1666;p59"/>
            <p:cNvGrpSpPr/>
            <p:nvPr/>
          </p:nvGrpSpPr>
          <p:grpSpPr>
            <a:xfrm>
              <a:off x="3377525" y="3939902"/>
              <a:ext cx="912859" cy="1081039"/>
              <a:chOff x="1554480" y="1949768"/>
              <a:chExt cx="2346960" cy="2606040"/>
            </a:xfrm>
          </p:grpSpPr>
          <p:sp>
            <p:nvSpPr>
              <p:cNvPr id="1667" name="Google Shape;1667;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68" name="Google Shape;1668;p59"/>
              <p:cNvSpPr txBox="1"/>
              <p:nvPr/>
            </p:nvSpPr>
            <p:spPr>
              <a:xfrm>
                <a:off x="2191774" y="2937178"/>
                <a:ext cx="1072369"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Pay</a:t>
                </a:r>
                <a:endParaRPr/>
              </a:p>
            </p:txBody>
          </p:sp>
        </p:grpSp>
        <p:cxnSp>
          <p:nvCxnSpPr>
            <p:cNvPr id="1669" name="Google Shape;1669;p59"/>
            <p:cNvCxnSpPr>
              <a:stCxn id="1639" idx="0"/>
              <a:endCxn id="1667" idx="3"/>
            </p:cNvCxnSpPr>
            <p:nvPr/>
          </p:nvCxnSpPr>
          <p:spPr>
            <a:xfrm>
              <a:off x="3833955" y="3730633"/>
              <a:ext cx="0" cy="20940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70" name="Google Shape;1670;p59"/>
          <p:cNvGrpSpPr/>
          <p:nvPr/>
        </p:nvGrpSpPr>
        <p:grpSpPr>
          <a:xfrm>
            <a:off x="6640156" y="3722718"/>
            <a:ext cx="1063112" cy="1081039"/>
            <a:chOff x="1361335" y="1949768"/>
            <a:chExt cx="2733258" cy="2606040"/>
          </a:xfrm>
        </p:grpSpPr>
        <p:sp>
          <p:nvSpPr>
            <p:cNvPr id="1671" name="Google Shape;1671;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72" name="Google Shape;1672;p59"/>
            <p:cNvSpPr txBox="1"/>
            <p:nvPr/>
          </p:nvSpPr>
          <p:spPr>
            <a:xfrm>
              <a:off x="1361335" y="2938125"/>
              <a:ext cx="2733258" cy="55646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Yet Another SVC</a:t>
              </a:r>
              <a:endParaRPr/>
            </a:p>
          </p:txBody>
        </p:sp>
      </p:grpSp>
      <p:cxnSp>
        <p:nvCxnSpPr>
          <p:cNvPr id="1673" name="Google Shape;1673;p59"/>
          <p:cNvCxnSpPr>
            <a:endCxn id="1649" idx="5"/>
          </p:cNvCxnSpPr>
          <p:nvPr/>
        </p:nvCxnSpPr>
        <p:spPr>
          <a:xfrm rot="10800000">
            <a:off x="6393413" y="3449116"/>
            <a:ext cx="564000" cy="4029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674" name="Google Shape;1674;p59"/>
          <p:cNvGrpSpPr/>
          <p:nvPr/>
        </p:nvGrpSpPr>
        <p:grpSpPr>
          <a:xfrm>
            <a:off x="6719362" y="2115305"/>
            <a:ext cx="1063113" cy="1081039"/>
            <a:chOff x="1361335" y="1949768"/>
            <a:chExt cx="2733261" cy="2606040"/>
          </a:xfrm>
        </p:grpSpPr>
        <p:sp>
          <p:nvSpPr>
            <p:cNvPr id="1675" name="Google Shape;1675;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76" name="Google Shape;1676;p59"/>
            <p:cNvSpPr txBox="1"/>
            <p:nvPr/>
          </p:nvSpPr>
          <p:spPr>
            <a:xfrm>
              <a:off x="1361335" y="2938125"/>
              <a:ext cx="2733261" cy="55646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Yet Another SVC</a:t>
              </a:r>
              <a:endParaRPr/>
            </a:p>
          </p:txBody>
        </p:sp>
      </p:grpSp>
      <p:cxnSp>
        <p:nvCxnSpPr>
          <p:cNvPr id="1677" name="Google Shape;1677;p59"/>
          <p:cNvCxnSpPr>
            <a:stCxn id="1676" idx="1"/>
            <a:endCxn id="1649" idx="4"/>
          </p:cNvCxnSpPr>
          <p:nvPr/>
        </p:nvCxnSpPr>
        <p:spPr>
          <a:xfrm flipH="1">
            <a:off x="6393561" y="2640711"/>
            <a:ext cx="325800" cy="290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678" name="Google Shape;1678;p59"/>
          <p:cNvGrpSpPr/>
          <p:nvPr/>
        </p:nvGrpSpPr>
        <p:grpSpPr>
          <a:xfrm rot="-5400000">
            <a:off x="3140198" y="3428917"/>
            <a:ext cx="270215" cy="268672"/>
            <a:chOff x="4157769" y="3428917"/>
            <a:chExt cx="270215" cy="268672"/>
          </a:xfrm>
        </p:grpSpPr>
        <p:sp>
          <p:nvSpPr>
            <p:cNvPr id="1679" name="Google Shape;1679;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0" name="Google Shape;1680;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1" name="Google Shape;1681;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2" name="Google Shape;1682;p59"/>
            <p:cNvSpPr/>
            <p:nvPr/>
          </p:nvSpPr>
          <p:spPr>
            <a:xfrm>
              <a:off x="4158468" y="3651870"/>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sp>
        <p:nvSpPr>
          <p:cNvPr id="1683" name="Google Shape;1683;p59"/>
          <p:cNvSpPr txBox="1"/>
          <p:nvPr/>
        </p:nvSpPr>
        <p:spPr>
          <a:xfrm>
            <a:off x="2924945" y="3723879"/>
            <a:ext cx="1000595" cy="246221"/>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a:solidFill>
                  <a:schemeClr val="accent1"/>
                </a:solidFill>
              </a:rPr>
              <a:t>Multi-threaded</a:t>
            </a:r>
            <a:endParaRPr sz="1000">
              <a:solidFill>
                <a:schemeClr val="accent1"/>
              </a:solidFill>
            </a:endParaRPr>
          </a:p>
        </p:txBody>
      </p:sp>
      <p:grpSp>
        <p:nvGrpSpPr>
          <p:cNvPr id="1684" name="Google Shape;1684;p59"/>
          <p:cNvGrpSpPr/>
          <p:nvPr/>
        </p:nvGrpSpPr>
        <p:grpSpPr>
          <a:xfrm rot="-5400000">
            <a:off x="6469379" y="3118002"/>
            <a:ext cx="270215" cy="268672"/>
            <a:chOff x="4157769" y="3428917"/>
            <a:chExt cx="270215" cy="268672"/>
          </a:xfrm>
        </p:grpSpPr>
        <p:sp>
          <p:nvSpPr>
            <p:cNvPr id="1685" name="Google Shape;1685;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6" name="Google Shape;1686;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7" name="Google Shape;1687;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88" name="Google Shape;1688;p59"/>
            <p:cNvSpPr/>
            <p:nvPr/>
          </p:nvSpPr>
          <p:spPr>
            <a:xfrm>
              <a:off x="4158468" y="3651870"/>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grpSp>
        <p:nvGrpSpPr>
          <p:cNvPr id="1689" name="Google Shape;1689;p59"/>
          <p:cNvGrpSpPr/>
          <p:nvPr/>
        </p:nvGrpSpPr>
        <p:grpSpPr>
          <a:xfrm rot="-5400000">
            <a:off x="4756662" y="3468247"/>
            <a:ext cx="270215" cy="196664"/>
            <a:chOff x="4157769" y="3428917"/>
            <a:chExt cx="270215" cy="196664"/>
          </a:xfrm>
        </p:grpSpPr>
        <p:sp>
          <p:nvSpPr>
            <p:cNvPr id="1690" name="Google Shape;1690;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91" name="Google Shape;1691;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692" name="Google Shape;1692;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grpSp>
        <p:nvGrpSpPr>
          <p:cNvPr id="1693" name="Google Shape;1693;p59"/>
          <p:cNvGrpSpPr/>
          <p:nvPr/>
        </p:nvGrpSpPr>
        <p:grpSpPr>
          <a:xfrm>
            <a:off x="5485373" y="2657508"/>
            <a:ext cx="912860" cy="1081039"/>
            <a:chOff x="6089784" y="4085055"/>
            <a:chExt cx="912860" cy="1081039"/>
          </a:xfrm>
        </p:grpSpPr>
        <p:sp>
          <p:nvSpPr>
            <p:cNvPr id="1694" name="Google Shape;1694;p59"/>
            <p:cNvSpPr/>
            <p:nvPr/>
          </p:nvSpPr>
          <p:spPr>
            <a:xfrm rot="5400000">
              <a:off x="6005694" y="4169144"/>
              <a:ext cx="1081039" cy="912860"/>
            </a:xfrm>
            <a:prstGeom prst="hexagon">
              <a:avLst>
                <a:gd name="adj" fmla="val 30839"/>
                <a:gd name="vf" fmla="val 115470"/>
              </a:avLst>
            </a:prstGeom>
            <a:solidFill>
              <a:schemeClr val="accent2"/>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695" name="Google Shape;1695;p59"/>
            <p:cNvSpPr txBox="1"/>
            <p:nvPr/>
          </p:nvSpPr>
          <p:spPr>
            <a:xfrm>
              <a:off x="6216635" y="4417883"/>
              <a:ext cx="659155" cy="3693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dirty="0"/>
                <a:t>Inventory</a:t>
              </a:r>
              <a:endParaRPr dirty="0"/>
            </a:p>
            <a:p>
              <a:pPr algn="ctr">
                <a:buClr>
                  <a:srgbClr val="000000"/>
                </a:buClr>
                <a:buSzPts val="900"/>
              </a:pPr>
              <a:r>
                <a:rPr lang="en-US" sz="900" dirty="0"/>
                <a:t>(Hotspot)</a:t>
              </a:r>
              <a:endParaRPr sz="900" dirty="0"/>
            </a:p>
          </p:txBody>
        </p:sp>
      </p:grpSp>
    </p:spTree>
    <p:extLst>
      <p:ext uri="{BB962C8B-B14F-4D97-AF65-F5344CB8AC3E}">
        <p14:creationId xmlns:p14="http://schemas.microsoft.com/office/powerpoint/2010/main" val="22795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2"/>
                                        </p:tgtEl>
                                        <p:attrNameLst>
                                          <p:attrName>style.visibility</p:attrName>
                                        </p:attrNameLst>
                                      </p:cBhvr>
                                      <p:to>
                                        <p:strVal val="visible"/>
                                      </p:to>
                                    </p:set>
                                    <p:animEffect transition="in" filter="fade">
                                      <p:cBhvr>
                                        <p:cTn id="7" dur="500"/>
                                        <p:tgtEl>
                                          <p:spTgt spid="16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
                                        </p:tgtEl>
                                        <p:attrNameLst>
                                          <p:attrName>style.visibility</p:attrName>
                                        </p:attrNameLst>
                                      </p:cBhvr>
                                      <p:to>
                                        <p:strVal val="visible"/>
                                      </p:to>
                                    </p:set>
                                    <p:animEffect transition="in" filter="fade">
                                      <p:cBhvr>
                                        <p:cTn id="12" dur="500"/>
                                        <p:tgtEl>
                                          <p:spTgt spid="16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5"/>
                                        </p:tgtEl>
                                        <p:attrNameLst>
                                          <p:attrName>style.visibility</p:attrName>
                                        </p:attrNameLst>
                                      </p:cBhvr>
                                      <p:to>
                                        <p:strVal val="visible"/>
                                      </p:to>
                                    </p:set>
                                    <p:animEffect transition="in" filter="fade">
                                      <p:cBhvr>
                                        <p:cTn id="17" dur="500"/>
                                        <p:tgtEl>
                                          <p:spTgt spid="16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5"/>
                                        </p:tgtEl>
                                        <p:attrNameLst>
                                          <p:attrName>style.visibility</p:attrName>
                                        </p:attrNameLst>
                                      </p:cBhvr>
                                      <p:to>
                                        <p:strVal val="visible"/>
                                      </p:to>
                                    </p:set>
                                    <p:animEffect transition="in" filter="fade">
                                      <p:cBhvr>
                                        <p:cTn id="22" dur="500"/>
                                        <p:tgtEl>
                                          <p:spTgt spid="16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2"/>
                                        </p:tgtEl>
                                        <p:attrNameLst>
                                          <p:attrName>style.visibility</p:attrName>
                                        </p:attrNameLst>
                                      </p:cBhvr>
                                      <p:to>
                                        <p:strVal val="visible"/>
                                      </p:to>
                                    </p:set>
                                    <p:animEffect transition="in" filter="fade">
                                      <p:cBhvr>
                                        <p:cTn id="27" dur="500"/>
                                        <p:tgtEl>
                                          <p:spTgt spid="1652"/>
                                        </p:tgtEl>
                                      </p:cBhvr>
                                    </p:animEffect>
                                  </p:childTnLst>
                                </p:cTn>
                              </p:par>
                              <p:par>
                                <p:cTn id="28" presetID="10" presetClass="entr" presetSubtype="0" fill="hold" nodeType="withEffect">
                                  <p:stCondLst>
                                    <p:cond delay="0"/>
                                  </p:stCondLst>
                                  <p:childTnLst>
                                    <p:set>
                                      <p:cBhvr>
                                        <p:cTn id="29" dur="1" fill="hold">
                                          <p:stCondLst>
                                            <p:cond delay="0"/>
                                          </p:stCondLst>
                                        </p:cTn>
                                        <p:tgtEl>
                                          <p:spTgt spid="1648"/>
                                        </p:tgtEl>
                                        <p:attrNameLst>
                                          <p:attrName>style.visibility</p:attrName>
                                        </p:attrNameLst>
                                      </p:cBhvr>
                                      <p:to>
                                        <p:strVal val="visible"/>
                                      </p:to>
                                    </p:set>
                                    <p:animEffect transition="in" filter="fade">
                                      <p:cBhvr>
                                        <p:cTn id="30" dur="500"/>
                                        <p:tgtEl>
                                          <p:spTgt spid="16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4"/>
                                        </p:tgtEl>
                                        <p:attrNameLst>
                                          <p:attrName>style.visibility</p:attrName>
                                        </p:attrNameLst>
                                      </p:cBhvr>
                                      <p:to>
                                        <p:strVal val="visible"/>
                                      </p:to>
                                    </p:set>
                                    <p:animEffect transition="in" filter="fade">
                                      <p:cBhvr>
                                        <p:cTn id="35" dur="500"/>
                                        <p:tgtEl>
                                          <p:spTgt spid="1674"/>
                                        </p:tgtEl>
                                      </p:cBhvr>
                                    </p:animEffect>
                                  </p:childTnLst>
                                </p:cTn>
                              </p:par>
                              <p:par>
                                <p:cTn id="36" presetID="10" presetClass="entr" presetSubtype="0" fill="hold" nodeType="withEffect">
                                  <p:stCondLst>
                                    <p:cond delay="0"/>
                                  </p:stCondLst>
                                  <p:childTnLst>
                                    <p:set>
                                      <p:cBhvr>
                                        <p:cTn id="37" dur="1" fill="hold">
                                          <p:stCondLst>
                                            <p:cond delay="0"/>
                                          </p:stCondLst>
                                        </p:cTn>
                                        <p:tgtEl>
                                          <p:spTgt spid="1670"/>
                                        </p:tgtEl>
                                        <p:attrNameLst>
                                          <p:attrName>style.visibility</p:attrName>
                                        </p:attrNameLst>
                                      </p:cBhvr>
                                      <p:to>
                                        <p:strVal val="visible"/>
                                      </p:to>
                                    </p:set>
                                    <p:animEffect transition="in" filter="fade">
                                      <p:cBhvr>
                                        <p:cTn id="38" dur="500"/>
                                        <p:tgtEl>
                                          <p:spTgt spid="16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77"/>
                                        </p:tgtEl>
                                        <p:attrNameLst>
                                          <p:attrName>style.visibility</p:attrName>
                                        </p:attrNameLst>
                                      </p:cBhvr>
                                      <p:to>
                                        <p:strVal val="visible"/>
                                      </p:to>
                                    </p:set>
                                    <p:animEffect transition="in" filter="fade">
                                      <p:cBhvr>
                                        <p:cTn id="43" dur="500"/>
                                        <p:tgtEl>
                                          <p:spTgt spid="1677"/>
                                        </p:tgtEl>
                                      </p:cBhvr>
                                    </p:animEffect>
                                  </p:childTnLst>
                                </p:cTn>
                              </p:par>
                              <p:par>
                                <p:cTn id="44" presetID="10" presetClass="entr" presetSubtype="0" fill="hold" nodeType="withEffect">
                                  <p:stCondLst>
                                    <p:cond delay="0"/>
                                  </p:stCondLst>
                                  <p:childTnLst>
                                    <p:set>
                                      <p:cBhvr>
                                        <p:cTn id="45" dur="1" fill="hold">
                                          <p:stCondLst>
                                            <p:cond delay="0"/>
                                          </p:stCondLst>
                                        </p:cTn>
                                        <p:tgtEl>
                                          <p:spTgt spid="1673"/>
                                        </p:tgtEl>
                                        <p:attrNameLst>
                                          <p:attrName>style.visibility</p:attrName>
                                        </p:attrNameLst>
                                      </p:cBhvr>
                                      <p:to>
                                        <p:strVal val="visible"/>
                                      </p:to>
                                    </p:set>
                                    <p:animEffect transition="in" filter="fade">
                                      <p:cBhvr>
                                        <p:cTn id="46" dur="500"/>
                                        <p:tgtEl>
                                          <p:spTgt spid="167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93"/>
                                        </p:tgtEl>
                                        <p:attrNameLst>
                                          <p:attrName>style.visibility</p:attrName>
                                        </p:attrNameLst>
                                      </p:cBhvr>
                                      <p:to>
                                        <p:strVal val="visible"/>
                                      </p:to>
                                    </p:set>
                                    <p:animEffect transition="in" filter="fade">
                                      <p:cBhvr>
                                        <p:cTn id="51" dur="500"/>
                                        <p:tgtEl>
                                          <p:spTgt spid="169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84"/>
                                        </p:tgtEl>
                                        <p:attrNameLst>
                                          <p:attrName>style.visibility</p:attrName>
                                        </p:attrNameLst>
                                      </p:cBhvr>
                                      <p:to>
                                        <p:strVal val="visible"/>
                                      </p:to>
                                    </p:set>
                                    <p:animEffect transition="in" filter="fade">
                                      <p:cBhvr>
                                        <p:cTn id="56" dur="500"/>
                                        <p:tgtEl>
                                          <p:spTgt spid="168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89"/>
                                        </p:tgtEl>
                                        <p:attrNameLst>
                                          <p:attrName>style.visibility</p:attrName>
                                        </p:attrNameLst>
                                      </p:cBhvr>
                                      <p:to>
                                        <p:strVal val="visible"/>
                                      </p:to>
                                    </p:set>
                                    <p:animEffect transition="in" filter="fade">
                                      <p:cBhvr>
                                        <p:cTn id="61" dur="500"/>
                                        <p:tgtEl>
                                          <p:spTgt spid="168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78"/>
                                        </p:tgtEl>
                                        <p:attrNameLst>
                                          <p:attrName>style.visibility</p:attrName>
                                        </p:attrNameLst>
                                      </p:cBhvr>
                                      <p:to>
                                        <p:strVal val="visible"/>
                                      </p:to>
                                    </p:set>
                                    <p:animEffect transition="in" filter="fade">
                                      <p:cBhvr>
                                        <p:cTn id="66" dur="500"/>
                                        <p:tgtEl>
                                          <p:spTgt spid="16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83"/>
                                        </p:tgtEl>
                                        <p:attrNameLst>
                                          <p:attrName>style.visibility</p:attrName>
                                        </p:attrNameLst>
                                      </p:cBhvr>
                                      <p:to>
                                        <p:strVal val="visible"/>
                                      </p:to>
                                    </p:set>
                                    <p:animEffect transition="in" filter="fade">
                                      <p:cBhvr>
                                        <p:cTn id="71" dur="500"/>
                                        <p:tgtEl>
                                          <p:spTgt spid="168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51"/>
                                        </p:tgtEl>
                                        <p:attrNameLst>
                                          <p:attrName>style.visibility</p:attrName>
                                        </p:attrNameLst>
                                      </p:cBhvr>
                                      <p:to>
                                        <p:strVal val="visible"/>
                                      </p:to>
                                    </p:set>
                                    <p:animEffect transition="in" filter="fade">
                                      <p:cBhvr>
                                        <p:cTn id="76" dur="500"/>
                                        <p:tgtEl>
                                          <p:spTgt spid="165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665"/>
                                        </p:tgtEl>
                                        <p:attrNameLst>
                                          <p:attrName>style.visibility</p:attrName>
                                        </p:attrNameLst>
                                      </p:cBhvr>
                                      <p:to>
                                        <p:strVal val="visible"/>
                                      </p:to>
                                    </p:set>
                                    <p:animEffect transition="in" filter="fade">
                                      <p:cBhvr>
                                        <p:cTn id="81" dur="500"/>
                                        <p:tgtEl>
                                          <p:spTgt spid="166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55"/>
                                        </p:tgtEl>
                                        <p:attrNameLst>
                                          <p:attrName>style.visibility</p:attrName>
                                        </p:attrNameLst>
                                      </p:cBhvr>
                                      <p:to>
                                        <p:strVal val="visible"/>
                                      </p:to>
                                    </p:set>
                                    <p:animEffect transition="in" filter="fade">
                                      <p:cBhvr>
                                        <p:cTn id="86" dur="500"/>
                                        <p:tgtEl>
                                          <p:spTgt spid="165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660"/>
                                        </p:tgtEl>
                                        <p:attrNameLst>
                                          <p:attrName>style.visibility</p:attrName>
                                        </p:attrNameLst>
                                      </p:cBhvr>
                                      <p:to>
                                        <p:strVal val="visible"/>
                                      </p:to>
                                    </p:set>
                                    <p:animEffect transition="in" filter="fade">
                                      <p:cBhvr>
                                        <p:cTn id="91" dur="500"/>
                                        <p:tgtEl>
                                          <p:spTgt spid="1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1C7D8F3-5D70-CF4A-BA74-80155C1AA1B4}"/>
              </a:ext>
            </a:extLst>
          </p:cNvPr>
          <p:cNvSpPr>
            <a:spLocks noGrp="1"/>
          </p:cNvSpPr>
          <p:nvPr>
            <p:ph idx="1"/>
          </p:nvPr>
        </p:nvSpPr>
        <p:spPr/>
        <p:txBody>
          <a:bodyPr/>
          <a:lstStyle/>
          <a:p>
            <a:endParaRPr kumimoji="1" lang="ko-US" altLang="en-US"/>
          </a:p>
        </p:txBody>
      </p:sp>
      <p:sp>
        <p:nvSpPr>
          <p:cNvPr id="3" name="제목 2">
            <a:extLst>
              <a:ext uri="{FF2B5EF4-FFF2-40B4-BE49-F238E27FC236}">
                <a16:creationId xmlns:a16="http://schemas.microsoft.com/office/drawing/2014/main" id="{FF145238-C41A-2A4F-BAD1-0A0CF3B00E9B}"/>
              </a:ext>
            </a:extLst>
          </p:cNvPr>
          <p:cNvSpPr>
            <a:spLocks noGrp="1"/>
          </p:cNvSpPr>
          <p:nvPr>
            <p:ph type="title"/>
          </p:nvPr>
        </p:nvSpPr>
        <p:spPr/>
        <p:txBody>
          <a:bodyPr/>
          <a:lstStyle/>
          <a:p>
            <a:endParaRPr kumimoji="1" lang="ko-US" altLang="en-US"/>
          </a:p>
        </p:txBody>
      </p:sp>
      <p:pic>
        <p:nvPicPr>
          <p:cNvPr id="4" name="그림 3">
            <a:extLst>
              <a:ext uri="{FF2B5EF4-FFF2-40B4-BE49-F238E27FC236}">
                <a16:creationId xmlns:a16="http://schemas.microsoft.com/office/drawing/2014/main" id="{6412D08E-BEA8-584A-BCAB-F1B2F87B3A41}"/>
              </a:ext>
            </a:extLst>
          </p:cNvPr>
          <p:cNvPicPr>
            <a:picLocks noChangeAspect="1"/>
          </p:cNvPicPr>
          <p:nvPr/>
        </p:nvPicPr>
        <p:blipFill>
          <a:blip r:embed="rId2"/>
          <a:stretch>
            <a:fillRect/>
          </a:stretch>
        </p:blipFill>
        <p:spPr>
          <a:xfrm>
            <a:off x="587158" y="0"/>
            <a:ext cx="5683685" cy="5143500"/>
          </a:xfrm>
          <a:prstGeom prst="rect">
            <a:avLst/>
          </a:prstGeom>
        </p:spPr>
      </p:pic>
    </p:spTree>
    <p:extLst>
      <p:ext uri="{BB962C8B-B14F-4D97-AF65-F5344CB8AC3E}">
        <p14:creationId xmlns:p14="http://schemas.microsoft.com/office/powerpoint/2010/main" val="2976887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0"/>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pPr>
              <a:buSzPts val="2800"/>
            </a:pPr>
            <a:r>
              <a:rPr lang="en-US" sz="2800" dirty="0" err="1"/>
              <a:t>장애전파</a:t>
            </a:r>
            <a:r>
              <a:rPr lang="en-US" sz="2800" dirty="0"/>
              <a:t> </a:t>
            </a:r>
            <a:r>
              <a:rPr lang="en-US" sz="2800" dirty="0" err="1"/>
              <a:t>차단</a:t>
            </a:r>
            <a:r>
              <a:rPr lang="en-US" sz="2800" dirty="0"/>
              <a:t>: </a:t>
            </a:r>
            <a:r>
              <a:rPr lang="en-US" sz="2800" dirty="0" err="1"/>
              <a:t>서킷브레이커</a:t>
            </a:r>
            <a:r>
              <a:rPr lang="en-US" sz="2800" dirty="0"/>
              <a:t> </a:t>
            </a:r>
            <a:r>
              <a:rPr lang="en-US" sz="2800" dirty="0" err="1"/>
              <a:t>패턴</a:t>
            </a:r>
            <a:endParaRPr dirty="0"/>
          </a:p>
        </p:txBody>
      </p:sp>
      <p:sp>
        <p:nvSpPr>
          <p:cNvPr id="1701" name="Google Shape;1701;p60"/>
          <p:cNvSpPr/>
          <p:nvPr/>
        </p:nvSpPr>
        <p:spPr>
          <a:xfrm>
            <a:off x="35767" y="1254225"/>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b="1">
                <a:solidFill>
                  <a:srgbClr val="3F3F3F"/>
                </a:solidFill>
                <a:latin typeface="Malgun Gothic"/>
                <a:ea typeface="Malgun Gothic"/>
                <a:cs typeface="Malgun Gothic"/>
                <a:sym typeface="Malgun Gothic"/>
              </a:rPr>
              <a:t>Order</a:t>
            </a:r>
            <a:endParaRPr/>
          </a:p>
        </p:txBody>
      </p:sp>
      <p:sp>
        <p:nvSpPr>
          <p:cNvPr id="1702" name="Google Shape;1702;p60"/>
          <p:cNvSpPr/>
          <p:nvPr/>
        </p:nvSpPr>
        <p:spPr>
          <a:xfrm>
            <a:off x="2333178" y="1254225"/>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b="1">
                <a:solidFill>
                  <a:srgbClr val="3F3F3F"/>
                </a:solidFill>
                <a:latin typeface="Malgun Gothic"/>
                <a:ea typeface="Malgun Gothic"/>
                <a:cs typeface="Malgun Gothic"/>
                <a:sym typeface="Malgun Gothic"/>
              </a:rPr>
              <a:t>Product</a:t>
            </a:r>
            <a:endParaRPr/>
          </a:p>
        </p:txBody>
      </p:sp>
      <p:cxnSp>
        <p:nvCxnSpPr>
          <p:cNvPr id="1703" name="Google Shape;1703;p60"/>
          <p:cNvCxnSpPr/>
          <p:nvPr/>
        </p:nvCxnSpPr>
        <p:spPr>
          <a:xfrm>
            <a:off x="2865758" y="1608960"/>
            <a:ext cx="9453" cy="3011600"/>
          </a:xfrm>
          <a:prstGeom prst="straightConnector1">
            <a:avLst/>
          </a:prstGeom>
          <a:noFill/>
          <a:ln w="12700" cap="flat" cmpd="sng">
            <a:solidFill>
              <a:schemeClr val="dk1"/>
            </a:solidFill>
            <a:prstDash val="dash"/>
            <a:miter lim="800000"/>
            <a:headEnd type="none" w="sm" len="sm"/>
            <a:tailEnd type="none" w="sm" len="sm"/>
          </a:ln>
        </p:spPr>
      </p:cxnSp>
      <p:grpSp>
        <p:nvGrpSpPr>
          <p:cNvPr id="1704" name="Google Shape;1704;p60"/>
          <p:cNvGrpSpPr/>
          <p:nvPr/>
        </p:nvGrpSpPr>
        <p:grpSpPr>
          <a:xfrm>
            <a:off x="1184472" y="1254224"/>
            <a:ext cx="1053196" cy="3366336"/>
            <a:chOff x="2327472" y="1254224"/>
            <a:chExt cx="1053196" cy="3366336"/>
          </a:xfrm>
        </p:grpSpPr>
        <p:sp>
          <p:nvSpPr>
            <p:cNvPr id="1705" name="Google Shape;1705;p60"/>
            <p:cNvSpPr/>
            <p:nvPr/>
          </p:nvSpPr>
          <p:spPr>
            <a:xfrm>
              <a:off x="2327472" y="1254224"/>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algn="ctr">
                <a:lnSpc>
                  <a:spcPct val="90000"/>
                </a:lnSpc>
                <a:buClr>
                  <a:srgbClr val="3F3F3F"/>
                </a:buClr>
                <a:buSzPts val="1100"/>
              </a:pPr>
              <a:r>
                <a:rPr lang="en-US" sz="1100" b="1" dirty="0">
                  <a:solidFill>
                    <a:srgbClr val="3F3F3F"/>
                  </a:solidFill>
                  <a:latin typeface="Malgun Gothic"/>
                  <a:ea typeface="Malgun Gothic"/>
                  <a:cs typeface="Malgun Gothic"/>
                  <a:sym typeface="Malgun Gothic"/>
                </a:rPr>
                <a:t>Circuit Breaker</a:t>
              </a:r>
              <a:endParaRPr dirty="0"/>
            </a:p>
          </p:txBody>
        </p:sp>
        <p:cxnSp>
          <p:nvCxnSpPr>
            <p:cNvPr id="1706" name="Google Shape;1706;p60"/>
            <p:cNvCxnSpPr/>
            <p:nvPr/>
          </p:nvCxnSpPr>
          <p:spPr>
            <a:xfrm>
              <a:off x="2875092" y="1608960"/>
              <a:ext cx="8594" cy="3011600"/>
            </a:xfrm>
            <a:prstGeom prst="straightConnector1">
              <a:avLst/>
            </a:prstGeom>
            <a:noFill/>
            <a:ln w="12700" cap="flat" cmpd="sng">
              <a:solidFill>
                <a:schemeClr val="dk1"/>
              </a:solidFill>
              <a:prstDash val="dash"/>
              <a:miter lim="800000"/>
              <a:headEnd type="none" w="sm" len="sm"/>
              <a:tailEnd type="none" w="sm" len="sm"/>
            </a:ln>
          </p:spPr>
        </p:cxnSp>
      </p:grpSp>
      <p:cxnSp>
        <p:nvCxnSpPr>
          <p:cNvPr id="1707" name="Google Shape;1707;p60"/>
          <p:cNvCxnSpPr/>
          <p:nvPr/>
        </p:nvCxnSpPr>
        <p:spPr>
          <a:xfrm>
            <a:off x="513667" y="1608960"/>
            <a:ext cx="8594" cy="3011600"/>
          </a:xfrm>
          <a:prstGeom prst="straightConnector1">
            <a:avLst/>
          </a:prstGeom>
          <a:noFill/>
          <a:ln w="12700" cap="flat" cmpd="sng">
            <a:solidFill>
              <a:schemeClr val="dk1"/>
            </a:solidFill>
            <a:prstDash val="dash"/>
            <a:miter lim="800000"/>
            <a:headEnd type="none" w="sm" len="sm"/>
            <a:tailEnd type="none" w="sm" len="sm"/>
          </a:ln>
        </p:spPr>
      </p:cxnSp>
      <p:grpSp>
        <p:nvGrpSpPr>
          <p:cNvPr id="1708" name="Google Shape;1708;p60"/>
          <p:cNvGrpSpPr/>
          <p:nvPr/>
        </p:nvGrpSpPr>
        <p:grpSpPr>
          <a:xfrm>
            <a:off x="430901" y="1675532"/>
            <a:ext cx="2511608" cy="629496"/>
            <a:chOff x="1573901" y="1675532"/>
            <a:chExt cx="2511608" cy="629496"/>
          </a:xfrm>
        </p:grpSpPr>
        <p:sp>
          <p:nvSpPr>
            <p:cNvPr id="1709" name="Google Shape;1709;p60"/>
            <p:cNvSpPr/>
            <p:nvPr/>
          </p:nvSpPr>
          <p:spPr>
            <a:xfrm>
              <a:off x="3944416" y="1813770"/>
              <a:ext cx="141093" cy="233878"/>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10" name="Google Shape;1710;p60"/>
            <p:cNvSpPr/>
            <p:nvPr/>
          </p:nvSpPr>
          <p:spPr>
            <a:xfrm>
              <a:off x="1573901" y="1675532"/>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11" name="Google Shape;1711;p60"/>
            <p:cNvSpPr/>
            <p:nvPr/>
          </p:nvSpPr>
          <p:spPr>
            <a:xfrm>
              <a:off x="2803842" y="1776503"/>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12" name="Google Shape;1712;p60"/>
            <p:cNvSpPr txBox="1"/>
            <p:nvPr/>
          </p:nvSpPr>
          <p:spPr>
            <a:xfrm>
              <a:off x="3178408" y="2074196"/>
              <a:ext cx="723275"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Good: 200</a:t>
              </a:r>
              <a:endParaRPr sz="900"/>
            </a:p>
          </p:txBody>
        </p:sp>
        <p:cxnSp>
          <p:nvCxnSpPr>
            <p:cNvPr id="1713" name="Google Shape;1713;p60"/>
            <p:cNvCxnSpPr/>
            <p:nvPr/>
          </p:nvCxnSpPr>
          <p:spPr>
            <a:xfrm>
              <a:off x="1745844" y="1793200"/>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14" name="Google Shape;1714;p60"/>
            <p:cNvCxnSpPr/>
            <p:nvPr/>
          </p:nvCxnSpPr>
          <p:spPr>
            <a:xfrm>
              <a:off x="2965383" y="1826774"/>
              <a:ext cx="964176"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15" name="Google Shape;1715;p60"/>
            <p:cNvCxnSpPr/>
            <p:nvPr/>
          </p:nvCxnSpPr>
          <p:spPr>
            <a:xfrm rot="10800000">
              <a:off x="3081056" y="2045538"/>
              <a:ext cx="842996" cy="0"/>
            </a:xfrm>
            <a:prstGeom prst="straightConnector1">
              <a:avLst/>
            </a:prstGeom>
            <a:noFill/>
            <a:ln w="12700" cap="flat" cmpd="sng">
              <a:solidFill>
                <a:schemeClr val="dk1"/>
              </a:solidFill>
              <a:prstDash val="dash"/>
              <a:miter lim="800000"/>
              <a:headEnd type="none" w="sm" len="sm"/>
              <a:tailEnd type="triangle" w="med" len="med"/>
            </a:ln>
          </p:spPr>
        </p:cxnSp>
        <p:cxnSp>
          <p:nvCxnSpPr>
            <p:cNvPr id="1716" name="Google Shape;1716;p60"/>
            <p:cNvCxnSpPr/>
            <p:nvPr/>
          </p:nvCxnSpPr>
          <p:spPr>
            <a:xfrm rot="10800000">
              <a:off x="1790668" y="2084165"/>
              <a:ext cx="965695" cy="0"/>
            </a:xfrm>
            <a:prstGeom prst="straightConnector1">
              <a:avLst/>
            </a:prstGeom>
            <a:noFill/>
            <a:ln w="12700" cap="flat" cmpd="sng">
              <a:solidFill>
                <a:schemeClr val="dk1"/>
              </a:solidFill>
              <a:prstDash val="dash"/>
              <a:miter lim="800000"/>
              <a:headEnd type="none" w="sm" len="sm"/>
              <a:tailEnd type="triangle" w="med" len="med"/>
            </a:ln>
          </p:spPr>
        </p:cxnSp>
      </p:grpSp>
      <p:grpSp>
        <p:nvGrpSpPr>
          <p:cNvPr id="1717" name="Google Shape;1717;p60"/>
          <p:cNvGrpSpPr/>
          <p:nvPr/>
        </p:nvGrpSpPr>
        <p:grpSpPr>
          <a:xfrm>
            <a:off x="430901" y="2283718"/>
            <a:ext cx="2355658" cy="499504"/>
            <a:chOff x="1573901" y="2493130"/>
            <a:chExt cx="2355658" cy="499504"/>
          </a:xfrm>
        </p:grpSpPr>
        <p:sp>
          <p:nvSpPr>
            <p:cNvPr id="1718" name="Google Shape;1718;p60"/>
            <p:cNvSpPr/>
            <p:nvPr/>
          </p:nvSpPr>
          <p:spPr>
            <a:xfrm>
              <a:off x="1573901" y="2493130"/>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19" name="Google Shape;1719;p60"/>
            <p:cNvSpPr/>
            <p:nvPr/>
          </p:nvSpPr>
          <p:spPr>
            <a:xfrm>
              <a:off x="2803842" y="2549060"/>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cxnSp>
          <p:nvCxnSpPr>
            <p:cNvPr id="1720" name="Google Shape;1720;p60"/>
            <p:cNvCxnSpPr/>
            <p:nvPr/>
          </p:nvCxnSpPr>
          <p:spPr>
            <a:xfrm>
              <a:off x="1745844" y="2610732"/>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21" name="Google Shape;1721;p60"/>
            <p:cNvCxnSpPr/>
            <p:nvPr/>
          </p:nvCxnSpPr>
          <p:spPr>
            <a:xfrm>
              <a:off x="2965383" y="2654524"/>
              <a:ext cx="964176" cy="0"/>
            </a:xfrm>
            <a:prstGeom prst="straightConnector1">
              <a:avLst/>
            </a:prstGeom>
            <a:noFill/>
            <a:ln w="12700" cap="flat" cmpd="sng">
              <a:solidFill>
                <a:schemeClr val="dk1"/>
              </a:solidFill>
              <a:prstDash val="solid"/>
              <a:miter lim="800000"/>
              <a:headEnd type="none" w="sm" len="sm"/>
              <a:tailEnd type="triangle" w="med" len="med"/>
            </a:ln>
          </p:spPr>
        </p:cxnSp>
      </p:grpSp>
      <p:cxnSp>
        <p:nvCxnSpPr>
          <p:cNvPr id="1722" name="Google Shape;1722;p60"/>
          <p:cNvCxnSpPr/>
          <p:nvPr/>
        </p:nvCxnSpPr>
        <p:spPr>
          <a:xfrm rot="10800000">
            <a:off x="647669" y="2692284"/>
            <a:ext cx="965695" cy="0"/>
          </a:xfrm>
          <a:prstGeom prst="straightConnector1">
            <a:avLst/>
          </a:prstGeom>
          <a:noFill/>
          <a:ln w="12700" cap="flat" cmpd="sng">
            <a:solidFill>
              <a:schemeClr val="dk1"/>
            </a:solidFill>
            <a:prstDash val="dash"/>
            <a:miter lim="800000"/>
            <a:headEnd type="none" w="sm" len="sm"/>
            <a:tailEnd type="triangle" w="med" len="med"/>
          </a:ln>
        </p:spPr>
      </p:cxnSp>
      <p:grpSp>
        <p:nvGrpSpPr>
          <p:cNvPr id="1723" name="Google Shape;1723;p60"/>
          <p:cNvGrpSpPr/>
          <p:nvPr/>
        </p:nvGrpSpPr>
        <p:grpSpPr>
          <a:xfrm>
            <a:off x="1648168" y="2589483"/>
            <a:ext cx="700346" cy="394877"/>
            <a:chOff x="2791168" y="2798894"/>
            <a:chExt cx="700346" cy="394877"/>
          </a:xfrm>
        </p:grpSpPr>
        <p:sp>
          <p:nvSpPr>
            <p:cNvPr id="1724" name="Google Shape;1724;p60"/>
            <p:cNvSpPr/>
            <p:nvPr/>
          </p:nvSpPr>
          <p:spPr>
            <a:xfrm>
              <a:off x="3017223" y="2798894"/>
              <a:ext cx="214003"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25" name="Google Shape;1725;p60"/>
            <p:cNvSpPr txBox="1"/>
            <p:nvPr/>
          </p:nvSpPr>
          <p:spPr>
            <a:xfrm>
              <a:off x="2791168" y="2962979"/>
              <a:ext cx="700346" cy="23079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timeout</a:t>
              </a:r>
              <a:endParaRPr sz="900"/>
            </a:p>
          </p:txBody>
        </p:sp>
      </p:grpSp>
      <p:grpSp>
        <p:nvGrpSpPr>
          <p:cNvPr id="1726" name="Google Shape;1726;p60"/>
          <p:cNvGrpSpPr/>
          <p:nvPr/>
        </p:nvGrpSpPr>
        <p:grpSpPr>
          <a:xfrm>
            <a:off x="741709" y="2497648"/>
            <a:ext cx="883575" cy="451130"/>
            <a:chOff x="1884708" y="2707060"/>
            <a:chExt cx="883575" cy="451130"/>
          </a:xfrm>
        </p:grpSpPr>
        <p:sp>
          <p:nvSpPr>
            <p:cNvPr id="1727" name="Google Shape;1727;p60"/>
            <p:cNvSpPr/>
            <p:nvPr/>
          </p:nvSpPr>
          <p:spPr>
            <a:xfrm>
              <a:off x="2146351" y="2707060"/>
              <a:ext cx="194548"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28" name="Google Shape;1728;p60"/>
            <p:cNvSpPr txBox="1"/>
            <p:nvPr/>
          </p:nvSpPr>
          <p:spPr>
            <a:xfrm>
              <a:off x="1884708" y="2927358"/>
              <a:ext cx="883575"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Fail-fast : 500</a:t>
              </a:r>
              <a:endParaRPr sz="900"/>
            </a:p>
          </p:txBody>
        </p:sp>
      </p:grpSp>
      <p:sp>
        <p:nvSpPr>
          <p:cNvPr id="1729" name="Google Shape;1729;p60"/>
          <p:cNvSpPr txBox="1"/>
          <p:nvPr/>
        </p:nvSpPr>
        <p:spPr>
          <a:xfrm>
            <a:off x="713619" y="2834764"/>
            <a:ext cx="886053" cy="23079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Circuit open</a:t>
            </a:r>
            <a:endParaRPr sz="900"/>
          </a:p>
        </p:txBody>
      </p:sp>
      <p:sp>
        <p:nvSpPr>
          <p:cNvPr id="1730" name="Google Shape;1730;p60"/>
          <p:cNvSpPr/>
          <p:nvPr/>
        </p:nvSpPr>
        <p:spPr>
          <a:xfrm>
            <a:off x="4096768" y="2537925"/>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a:solidFill>
                  <a:srgbClr val="3F3F3F"/>
                </a:solidFill>
                <a:latin typeface="Malgun Gothic"/>
                <a:ea typeface="Malgun Gothic"/>
                <a:cs typeface="Malgun Gothic"/>
                <a:sym typeface="Malgun Gothic"/>
              </a:rPr>
              <a:t>장애 감지 시, 차단기 작동(Open)</a:t>
            </a:r>
            <a:endParaRPr/>
          </a:p>
        </p:txBody>
      </p:sp>
      <p:sp>
        <p:nvSpPr>
          <p:cNvPr id="1731" name="Google Shape;1731;p60"/>
          <p:cNvSpPr/>
          <p:nvPr/>
        </p:nvSpPr>
        <p:spPr>
          <a:xfrm>
            <a:off x="4096768" y="3066605"/>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a:solidFill>
                  <a:srgbClr val="3F3F3F"/>
                </a:solidFill>
                <a:latin typeface="Malgun Gothic"/>
                <a:ea typeface="Malgun Gothic"/>
                <a:cs typeface="Malgun Gothic"/>
                <a:sym typeface="Malgun Gothic"/>
              </a:rPr>
              <a:t>일시 동안 Fallback으로 서비스 대체</a:t>
            </a:r>
            <a:endParaRPr sz="1100">
              <a:solidFill>
                <a:srgbClr val="3F3F3F"/>
              </a:solidFill>
              <a:latin typeface="Malgun Gothic"/>
              <a:ea typeface="Malgun Gothic"/>
              <a:cs typeface="Malgun Gothic"/>
              <a:sym typeface="Malgun Gothic"/>
            </a:endParaRPr>
          </a:p>
        </p:txBody>
      </p:sp>
      <p:sp>
        <p:nvSpPr>
          <p:cNvPr id="1732" name="Google Shape;1732;p60"/>
          <p:cNvSpPr/>
          <p:nvPr/>
        </p:nvSpPr>
        <p:spPr>
          <a:xfrm>
            <a:off x="4096768" y="3595285"/>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a:solidFill>
                  <a:srgbClr val="3F3F3F"/>
                </a:solidFill>
                <a:latin typeface="Malgun Gothic"/>
                <a:ea typeface="Malgun Gothic"/>
                <a:cs typeface="Malgun Gothic"/>
                <a:sym typeface="Malgun Gothic"/>
              </a:rPr>
              <a:t>일부 트래픽으로 서비스 정상여부 확인</a:t>
            </a:r>
            <a:endParaRPr sz="1100">
              <a:solidFill>
                <a:srgbClr val="3F3F3F"/>
              </a:solidFill>
              <a:latin typeface="Malgun Gothic"/>
              <a:ea typeface="Malgun Gothic"/>
              <a:cs typeface="Malgun Gothic"/>
              <a:sym typeface="Malgun Gothic"/>
            </a:endParaRPr>
          </a:p>
        </p:txBody>
      </p:sp>
      <p:sp>
        <p:nvSpPr>
          <p:cNvPr id="1733" name="Google Shape;1733;p60"/>
          <p:cNvSpPr/>
          <p:nvPr/>
        </p:nvSpPr>
        <p:spPr>
          <a:xfrm>
            <a:off x="4096768" y="4123964"/>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algn="ctr">
              <a:buClr>
                <a:srgbClr val="3F3F3F"/>
              </a:buClr>
              <a:buSzPts val="1100"/>
            </a:pPr>
            <a:r>
              <a:rPr lang="en-US" sz="1100">
                <a:solidFill>
                  <a:srgbClr val="3F3F3F"/>
                </a:solidFill>
                <a:latin typeface="Malgun Gothic"/>
                <a:ea typeface="Malgun Gothic"/>
                <a:cs typeface="Malgun Gothic"/>
                <a:sym typeface="Malgun Gothic"/>
              </a:rPr>
              <a:t>정상 확인 시, 차단기 해제(Close)</a:t>
            </a:r>
            <a:endParaRPr/>
          </a:p>
        </p:txBody>
      </p:sp>
      <p:cxnSp>
        <p:nvCxnSpPr>
          <p:cNvPr id="1734" name="Google Shape;1734;p60"/>
          <p:cNvCxnSpPr/>
          <p:nvPr/>
        </p:nvCxnSpPr>
        <p:spPr>
          <a:xfrm>
            <a:off x="5705559" y="2883238"/>
            <a:ext cx="0" cy="139871"/>
          </a:xfrm>
          <a:prstGeom prst="straightConnector1">
            <a:avLst/>
          </a:prstGeom>
          <a:noFill/>
          <a:ln w="28575" cap="flat" cmpd="sng">
            <a:solidFill>
              <a:schemeClr val="dk1"/>
            </a:solidFill>
            <a:prstDash val="solid"/>
            <a:miter lim="800000"/>
            <a:headEnd type="none" w="sm" len="sm"/>
            <a:tailEnd type="triangle" w="med" len="med"/>
          </a:ln>
        </p:spPr>
      </p:cxnSp>
      <p:cxnSp>
        <p:nvCxnSpPr>
          <p:cNvPr id="1735" name="Google Shape;1735;p60"/>
          <p:cNvCxnSpPr/>
          <p:nvPr/>
        </p:nvCxnSpPr>
        <p:spPr>
          <a:xfrm>
            <a:off x="5705559" y="3418621"/>
            <a:ext cx="0" cy="139871"/>
          </a:xfrm>
          <a:prstGeom prst="straightConnector1">
            <a:avLst/>
          </a:prstGeom>
          <a:noFill/>
          <a:ln w="28575" cap="flat" cmpd="sng">
            <a:solidFill>
              <a:schemeClr val="dk1"/>
            </a:solidFill>
            <a:prstDash val="solid"/>
            <a:miter lim="800000"/>
            <a:headEnd type="none" w="sm" len="sm"/>
            <a:tailEnd type="triangle" w="med" len="med"/>
          </a:ln>
        </p:spPr>
      </p:cxnSp>
      <p:cxnSp>
        <p:nvCxnSpPr>
          <p:cNvPr id="1736" name="Google Shape;1736;p60"/>
          <p:cNvCxnSpPr/>
          <p:nvPr/>
        </p:nvCxnSpPr>
        <p:spPr>
          <a:xfrm>
            <a:off x="5705559" y="3935348"/>
            <a:ext cx="0" cy="139870"/>
          </a:xfrm>
          <a:prstGeom prst="straightConnector1">
            <a:avLst/>
          </a:prstGeom>
          <a:noFill/>
          <a:ln w="28575" cap="flat" cmpd="sng">
            <a:solidFill>
              <a:schemeClr val="dk1"/>
            </a:solidFill>
            <a:prstDash val="solid"/>
            <a:miter lim="800000"/>
            <a:headEnd type="none" w="sm" len="sm"/>
            <a:tailEnd type="triangle" w="med" len="med"/>
          </a:ln>
        </p:spPr>
      </p:cxnSp>
      <p:sp>
        <p:nvSpPr>
          <p:cNvPr id="1737" name="Google Shape;1737;p60"/>
          <p:cNvSpPr txBox="1"/>
          <p:nvPr/>
        </p:nvSpPr>
        <p:spPr>
          <a:xfrm>
            <a:off x="4172928" y="1413453"/>
            <a:ext cx="3065263" cy="861774"/>
          </a:xfrm>
          <a:prstGeom prst="rect">
            <a:avLst/>
          </a:prstGeom>
          <a:noFill/>
          <a:ln>
            <a:noFill/>
          </a:ln>
        </p:spPr>
        <p:txBody>
          <a:bodyPr spcFirstLastPara="1" wrap="square" lIns="91425" tIns="45700" rIns="91425" bIns="45700" anchor="t" anchorCtr="0">
            <a:spAutoFit/>
          </a:bodyPr>
          <a:lstStyle/>
          <a:p>
            <a:pPr algn="ctr">
              <a:buClr>
                <a:srgbClr val="000000"/>
              </a:buClr>
              <a:buSzPts val="1200"/>
            </a:pPr>
            <a:r>
              <a:rPr lang="en-US" sz="1200">
                <a:latin typeface="Malgun Gothic"/>
                <a:ea typeface="Malgun Gothic"/>
                <a:cs typeface="Malgun Gothic"/>
                <a:sym typeface="Malgun Gothic"/>
              </a:rPr>
              <a:t>하나의 트랜잭션이 가능한 블로킹이</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발생하지 않도록 미리 차단, Fail-Fast 전략</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 </a:t>
            </a:r>
            <a:endParaRPr sz="1200">
              <a:latin typeface="Malgun Gothic"/>
              <a:ea typeface="Malgun Gothic"/>
              <a:cs typeface="Malgun Gothic"/>
              <a:sym typeface="Malgun Gothic"/>
            </a:endParaRPr>
          </a:p>
          <a:p>
            <a:pPr algn="ctr">
              <a:buClr>
                <a:srgbClr val="000000"/>
              </a:buClr>
              <a:buSzPts val="1400"/>
            </a:pPr>
            <a:r>
              <a:rPr lang="en-US">
                <a:latin typeface="Malgun Gothic"/>
                <a:ea typeface="Malgun Gothic"/>
                <a:cs typeface="Malgun Gothic"/>
                <a:sym typeface="Malgun Gothic"/>
              </a:rPr>
              <a:t>🡺 메모리 사용 폭주 막음</a:t>
            </a:r>
            <a:endParaRPr>
              <a:latin typeface="Malgun Gothic"/>
              <a:ea typeface="Malgun Gothic"/>
              <a:cs typeface="Malgun Gothic"/>
              <a:sym typeface="Malgun Gothic"/>
            </a:endParaRPr>
          </a:p>
        </p:txBody>
      </p:sp>
      <p:sp>
        <p:nvSpPr>
          <p:cNvPr id="1738" name="Google Shape;1738;p60"/>
          <p:cNvSpPr/>
          <p:nvPr/>
        </p:nvSpPr>
        <p:spPr>
          <a:xfrm>
            <a:off x="-270755" y="1059583"/>
            <a:ext cx="4059795" cy="3744416"/>
          </a:xfrm>
          <a:prstGeom prst="roundRect">
            <a:avLst>
              <a:gd name="adj" fmla="val 6819"/>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nvGrpSpPr>
          <p:cNvPr id="1739" name="Google Shape;1739;p60"/>
          <p:cNvGrpSpPr/>
          <p:nvPr/>
        </p:nvGrpSpPr>
        <p:grpSpPr>
          <a:xfrm>
            <a:off x="2971860" y="3664832"/>
            <a:ext cx="1026607" cy="270516"/>
            <a:chOff x="4111185" y="3263519"/>
            <a:chExt cx="1026607" cy="270516"/>
          </a:xfrm>
        </p:grpSpPr>
        <p:sp>
          <p:nvSpPr>
            <p:cNvPr id="1740" name="Google Shape;1740;p60"/>
            <p:cNvSpPr txBox="1"/>
            <p:nvPr/>
          </p:nvSpPr>
          <p:spPr>
            <a:xfrm>
              <a:off x="4343985" y="3303203"/>
              <a:ext cx="793807"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Good Again</a:t>
              </a:r>
              <a:endParaRPr sz="900"/>
            </a:p>
          </p:txBody>
        </p:sp>
        <p:cxnSp>
          <p:nvCxnSpPr>
            <p:cNvPr id="1741" name="Google Shape;1741;p60"/>
            <p:cNvCxnSpPr>
              <a:stCxn id="1740" idx="1"/>
            </p:cNvCxnSpPr>
            <p:nvPr/>
          </p:nvCxnSpPr>
          <p:spPr>
            <a:xfrm rot="10800000">
              <a:off x="4111185" y="3263519"/>
              <a:ext cx="232800" cy="1551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grpSp>
      <p:sp>
        <p:nvSpPr>
          <p:cNvPr id="1742" name="Google Shape;1742;p60"/>
          <p:cNvSpPr txBox="1"/>
          <p:nvPr/>
        </p:nvSpPr>
        <p:spPr>
          <a:xfrm>
            <a:off x="3088700" y="3855665"/>
            <a:ext cx="958917" cy="369291"/>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 Circuit close</a:t>
            </a:r>
            <a:endParaRPr sz="900"/>
          </a:p>
        </p:txBody>
      </p:sp>
      <p:grpSp>
        <p:nvGrpSpPr>
          <p:cNvPr id="1743" name="Google Shape;1743;p60"/>
          <p:cNvGrpSpPr/>
          <p:nvPr/>
        </p:nvGrpSpPr>
        <p:grpSpPr>
          <a:xfrm>
            <a:off x="430901" y="4094978"/>
            <a:ext cx="2511608" cy="697207"/>
            <a:chOff x="1573901" y="3723878"/>
            <a:chExt cx="2511608" cy="697207"/>
          </a:xfrm>
        </p:grpSpPr>
        <p:sp>
          <p:nvSpPr>
            <p:cNvPr id="1744" name="Google Shape;1744;p60"/>
            <p:cNvSpPr/>
            <p:nvPr/>
          </p:nvSpPr>
          <p:spPr>
            <a:xfrm>
              <a:off x="3944416" y="3862116"/>
              <a:ext cx="141093" cy="233878"/>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45" name="Google Shape;1745;p60"/>
            <p:cNvSpPr/>
            <p:nvPr/>
          </p:nvSpPr>
          <p:spPr>
            <a:xfrm>
              <a:off x="1573901" y="3723878"/>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46" name="Google Shape;1746;p60"/>
            <p:cNvSpPr/>
            <p:nvPr/>
          </p:nvSpPr>
          <p:spPr>
            <a:xfrm>
              <a:off x="2803842" y="3824849"/>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cxnSp>
          <p:nvCxnSpPr>
            <p:cNvPr id="1747" name="Google Shape;1747;p60"/>
            <p:cNvCxnSpPr/>
            <p:nvPr/>
          </p:nvCxnSpPr>
          <p:spPr>
            <a:xfrm>
              <a:off x="1745844" y="3841546"/>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48" name="Google Shape;1748;p60"/>
            <p:cNvCxnSpPr/>
            <p:nvPr/>
          </p:nvCxnSpPr>
          <p:spPr>
            <a:xfrm>
              <a:off x="2965383" y="3875120"/>
              <a:ext cx="964176"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49" name="Google Shape;1749;p60"/>
            <p:cNvCxnSpPr/>
            <p:nvPr/>
          </p:nvCxnSpPr>
          <p:spPr>
            <a:xfrm rot="10800000">
              <a:off x="3081056" y="4093884"/>
              <a:ext cx="842996" cy="0"/>
            </a:xfrm>
            <a:prstGeom prst="straightConnector1">
              <a:avLst/>
            </a:prstGeom>
            <a:noFill/>
            <a:ln w="12700" cap="flat" cmpd="sng">
              <a:solidFill>
                <a:schemeClr val="dk1"/>
              </a:solidFill>
              <a:prstDash val="dash"/>
              <a:miter lim="800000"/>
              <a:headEnd type="none" w="sm" len="sm"/>
              <a:tailEnd type="triangle" w="med" len="med"/>
            </a:ln>
          </p:spPr>
        </p:cxnSp>
        <p:cxnSp>
          <p:nvCxnSpPr>
            <p:cNvPr id="1750" name="Google Shape;1750;p60"/>
            <p:cNvCxnSpPr/>
            <p:nvPr/>
          </p:nvCxnSpPr>
          <p:spPr>
            <a:xfrm rot="10800000">
              <a:off x="1790668" y="4132511"/>
              <a:ext cx="965695" cy="0"/>
            </a:xfrm>
            <a:prstGeom prst="straightConnector1">
              <a:avLst/>
            </a:prstGeom>
            <a:noFill/>
            <a:ln w="12700" cap="flat" cmpd="sng">
              <a:solidFill>
                <a:schemeClr val="dk1"/>
              </a:solidFill>
              <a:prstDash val="dash"/>
              <a:miter lim="800000"/>
              <a:headEnd type="none" w="sm" len="sm"/>
              <a:tailEnd type="triangle" w="med" len="med"/>
            </a:ln>
          </p:spPr>
        </p:cxnSp>
        <p:sp>
          <p:nvSpPr>
            <p:cNvPr id="1751" name="Google Shape;1751;p60"/>
            <p:cNvSpPr txBox="1"/>
            <p:nvPr/>
          </p:nvSpPr>
          <p:spPr>
            <a:xfrm>
              <a:off x="3159178" y="4190253"/>
              <a:ext cx="723275"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Good: 200</a:t>
              </a:r>
              <a:endParaRPr sz="900"/>
            </a:p>
          </p:txBody>
        </p:sp>
      </p:grpSp>
      <p:sp>
        <p:nvSpPr>
          <p:cNvPr id="1752" name="Google Shape;1752;p60"/>
          <p:cNvSpPr/>
          <p:nvPr/>
        </p:nvSpPr>
        <p:spPr>
          <a:xfrm>
            <a:off x="2800624" y="3579862"/>
            <a:ext cx="149173" cy="24765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pSp>
        <p:nvGrpSpPr>
          <p:cNvPr id="1753" name="Google Shape;1753;p60"/>
          <p:cNvGrpSpPr/>
          <p:nvPr/>
        </p:nvGrpSpPr>
        <p:grpSpPr>
          <a:xfrm>
            <a:off x="2795154" y="2305029"/>
            <a:ext cx="1248577" cy="790822"/>
            <a:chOff x="3938153" y="2305029"/>
            <a:chExt cx="1248577" cy="790822"/>
          </a:xfrm>
        </p:grpSpPr>
        <p:sp>
          <p:nvSpPr>
            <p:cNvPr id="1754" name="Google Shape;1754;p60"/>
            <p:cNvSpPr/>
            <p:nvPr/>
          </p:nvSpPr>
          <p:spPr>
            <a:xfrm>
              <a:off x="3938153" y="2305029"/>
              <a:ext cx="146316" cy="790822"/>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55" name="Google Shape;1755;p60"/>
            <p:cNvSpPr txBox="1"/>
            <p:nvPr/>
          </p:nvSpPr>
          <p:spPr>
            <a:xfrm>
              <a:off x="4303155" y="2676331"/>
              <a:ext cx="883575"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Take too long</a:t>
              </a:r>
              <a:endParaRPr sz="900"/>
            </a:p>
          </p:txBody>
        </p:sp>
        <p:cxnSp>
          <p:nvCxnSpPr>
            <p:cNvPr id="1756" name="Google Shape;1756;p60"/>
            <p:cNvCxnSpPr>
              <a:stCxn id="1755" idx="1"/>
            </p:cNvCxnSpPr>
            <p:nvPr/>
          </p:nvCxnSpPr>
          <p:spPr>
            <a:xfrm rot="10800000">
              <a:off x="4115355" y="2636647"/>
              <a:ext cx="187800" cy="1551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grpSp>
      <p:grpSp>
        <p:nvGrpSpPr>
          <p:cNvPr id="1757" name="Google Shape;1757;p60"/>
          <p:cNvGrpSpPr/>
          <p:nvPr/>
        </p:nvGrpSpPr>
        <p:grpSpPr>
          <a:xfrm>
            <a:off x="670186" y="3212745"/>
            <a:ext cx="965695" cy="366329"/>
            <a:chOff x="1813185" y="3429557"/>
            <a:chExt cx="965695" cy="366329"/>
          </a:xfrm>
        </p:grpSpPr>
        <p:sp>
          <p:nvSpPr>
            <p:cNvPr id="1758" name="Google Shape;1758;p60"/>
            <p:cNvSpPr/>
            <p:nvPr/>
          </p:nvSpPr>
          <p:spPr>
            <a:xfrm>
              <a:off x="2156948" y="3429557"/>
              <a:ext cx="194548"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59" name="Google Shape;1759;p60"/>
            <p:cNvSpPr txBox="1"/>
            <p:nvPr/>
          </p:nvSpPr>
          <p:spPr>
            <a:xfrm>
              <a:off x="1895305" y="3565054"/>
              <a:ext cx="883575" cy="23083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Fail-fast : 500</a:t>
              </a:r>
              <a:endParaRPr sz="900"/>
            </a:p>
          </p:txBody>
        </p:sp>
        <p:cxnSp>
          <p:nvCxnSpPr>
            <p:cNvPr id="1760" name="Google Shape;1760;p60"/>
            <p:cNvCxnSpPr/>
            <p:nvPr/>
          </p:nvCxnSpPr>
          <p:spPr>
            <a:xfrm rot="10800000">
              <a:off x="1813185" y="3534987"/>
              <a:ext cx="965695" cy="0"/>
            </a:xfrm>
            <a:prstGeom prst="straightConnector1">
              <a:avLst/>
            </a:prstGeom>
            <a:noFill/>
            <a:ln w="12700" cap="flat" cmpd="sng">
              <a:solidFill>
                <a:schemeClr val="dk1"/>
              </a:solidFill>
              <a:prstDash val="dash"/>
              <a:miter lim="800000"/>
              <a:headEnd type="none" w="sm" len="sm"/>
              <a:tailEnd type="triangle" w="med" len="med"/>
            </a:ln>
          </p:spPr>
        </p:cxnSp>
      </p:grpSp>
      <p:grpSp>
        <p:nvGrpSpPr>
          <p:cNvPr id="1761" name="Google Shape;1761;p60"/>
          <p:cNvGrpSpPr/>
          <p:nvPr/>
        </p:nvGrpSpPr>
        <p:grpSpPr>
          <a:xfrm>
            <a:off x="433927" y="3003798"/>
            <a:ext cx="1200377" cy="499504"/>
            <a:chOff x="1576926" y="3220611"/>
            <a:chExt cx="1200377" cy="499504"/>
          </a:xfrm>
        </p:grpSpPr>
        <p:sp>
          <p:nvSpPr>
            <p:cNvPr id="1762" name="Google Shape;1762;p60"/>
            <p:cNvSpPr/>
            <p:nvPr/>
          </p:nvSpPr>
          <p:spPr>
            <a:xfrm>
              <a:off x="1576926" y="3220611"/>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cxnSp>
          <p:nvCxnSpPr>
            <p:cNvPr id="1763" name="Google Shape;1763;p60"/>
            <p:cNvCxnSpPr/>
            <p:nvPr/>
          </p:nvCxnSpPr>
          <p:spPr>
            <a:xfrm>
              <a:off x="1748869" y="3338213"/>
              <a:ext cx="1028434" cy="0"/>
            </a:xfrm>
            <a:prstGeom prst="straightConnector1">
              <a:avLst/>
            </a:prstGeom>
            <a:noFill/>
            <a:ln w="12700" cap="flat" cmpd="sng">
              <a:solidFill>
                <a:schemeClr val="dk1"/>
              </a:solidFill>
              <a:prstDash val="solid"/>
              <a:miter lim="800000"/>
              <a:headEnd type="none" w="sm" len="sm"/>
              <a:tailEnd type="triangle" w="med" len="med"/>
            </a:ln>
          </p:spPr>
        </p:cxnSp>
      </p:grpSp>
      <p:sp>
        <p:nvSpPr>
          <p:cNvPr id="1764" name="Google Shape;1764;p60"/>
          <p:cNvSpPr/>
          <p:nvPr/>
        </p:nvSpPr>
        <p:spPr>
          <a:xfrm>
            <a:off x="3001514" y="3286337"/>
            <a:ext cx="546704" cy="281522"/>
          </a:xfrm>
          <a:prstGeom prst="bracketPair">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700"/>
            </a:pPr>
            <a:r>
              <a:rPr lang="en-US" sz="700">
                <a:solidFill>
                  <a:schemeClr val="dk1"/>
                </a:solidFill>
              </a:rPr>
              <a:t>회복</a:t>
            </a:r>
            <a:endParaRPr sz="700">
              <a:solidFill>
                <a:schemeClr val="dk1"/>
              </a:solidFill>
            </a:endParaRPr>
          </a:p>
        </p:txBody>
      </p:sp>
    </p:spTree>
    <p:extLst>
      <p:ext uri="{BB962C8B-B14F-4D97-AF65-F5344CB8AC3E}">
        <p14:creationId xmlns:p14="http://schemas.microsoft.com/office/powerpoint/2010/main" val="39986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4"/>
                                        </p:tgtEl>
                                        <p:attrNameLst>
                                          <p:attrName>style.visibility</p:attrName>
                                        </p:attrNameLst>
                                      </p:cBhvr>
                                      <p:to>
                                        <p:strVal val="visible"/>
                                      </p:to>
                                    </p:set>
                                    <p:animEffect transition="in" filter="fade">
                                      <p:cBhvr>
                                        <p:cTn id="7" dur="500"/>
                                        <p:tgtEl>
                                          <p:spTgt spid="17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8"/>
                                        </p:tgtEl>
                                        <p:attrNameLst>
                                          <p:attrName>style.visibility</p:attrName>
                                        </p:attrNameLst>
                                      </p:cBhvr>
                                      <p:to>
                                        <p:strVal val="visible"/>
                                      </p:to>
                                    </p:set>
                                    <p:animEffect transition="in" filter="fade">
                                      <p:cBhvr>
                                        <p:cTn id="12" dur="500"/>
                                        <p:tgtEl>
                                          <p:spTgt spid="17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7"/>
                                        </p:tgtEl>
                                        <p:attrNameLst>
                                          <p:attrName>style.visibility</p:attrName>
                                        </p:attrNameLst>
                                      </p:cBhvr>
                                      <p:to>
                                        <p:strVal val="visible"/>
                                      </p:to>
                                    </p:set>
                                    <p:animEffect transition="in" filter="fade">
                                      <p:cBhvr>
                                        <p:cTn id="17" dur="500"/>
                                        <p:tgtEl>
                                          <p:spTgt spid="17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3"/>
                                        </p:tgtEl>
                                        <p:attrNameLst>
                                          <p:attrName>style.visibility</p:attrName>
                                        </p:attrNameLst>
                                      </p:cBhvr>
                                      <p:to>
                                        <p:strVal val="visible"/>
                                      </p:to>
                                    </p:set>
                                    <p:animEffect transition="in" filter="fade">
                                      <p:cBhvr>
                                        <p:cTn id="22" dur="500"/>
                                        <p:tgtEl>
                                          <p:spTgt spid="17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3"/>
                                        </p:tgtEl>
                                        <p:attrNameLst>
                                          <p:attrName>style.visibility</p:attrName>
                                        </p:attrNameLst>
                                      </p:cBhvr>
                                      <p:to>
                                        <p:strVal val="visible"/>
                                      </p:to>
                                    </p:set>
                                    <p:animEffect transition="in" filter="fade">
                                      <p:cBhvr>
                                        <p:cTn id="27" dur="500"/>
                                        <p:tgtEl>
                                          <p:spTgt spid="17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22"/>
                                        </p:tgtEl>
                                        <p:attrNameLst>
                                          <p:attrName>style.visibility</p:attrName>
                                        </p:attrNameLst>
                                      </p:cBhvr>
                                      <p:to>
                                        <p:strVal val="visible"/>
                                      </p:to>
                                    </p:set>
                                    <p:animEffect transition="in" filter="fade">
                                      <p:cBhvr>
                                        <p:cTn id="32" dur="500"/>
                                        <p:tgtEl>
                                          <p:spTgt spid="17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26"/>
                                        </p:tgtEl>
                                        <p:attrNameLst>
                                          <p:attrName>style.visibility</p:attrName>
                                        </p:attrNameLst>
                                      </p:cBhvr>
                                      <p:to>
                                        <p:strVal val="visible"/>
                                      </p:to>
                                    </p:set>
                                    <p:animEffect transition="in" filter="fade">
                                      <p:cBhvr>
                                        <p:cTn id="37" dur="500"/>
                                        <p:tgtEl>
                                          <p:spTgt spid="17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29"/>
                                        </p:tgtEl>
                                        <p:attrNameLst>
                                          <p:attrName>style.visibility</p:attrName>
                                        </p:attrNameLst>
                                      </p:cBhvr>
                                      <p:to>
                                        <p:strVal val="visible"/>
                                      </p:to>
                                    </p:set>
                                    <p:animEffect transition="in" filter="fade">
                                      <p:cBhvr>
                                        <p:cTn id="42" dur="500"/>
                                        <p:tgtEl>
                                          <p:spTgt spid="17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61"/>
                                        </p:tgtEl>
                                        <p:attrNameLst>
                                          <p:attrName>style.visibility</p:attrName>
                                        </p:attrNameLst>
                                      </p:cBhvr>
                                      <p:to>
                                        <p:strVal val="visible"/>
                                      </p:to>
                                    </p:set>
                                    <p:animEffect transition="in" filter="fade">
                                      <p:cBhvr>
                                        <p:cTn id="47" dur="500"/>
                                        <p:tgtEl>
                                          <p:spTgt spid="17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57"/>
                                        </p:tgtEl>
                                        <p:attrNameLst>
                                          <p:attrName>style.visibility</p:attrName>
                                        </p:attrNameLst>
                                      </p:cBhvr>
                                      <p:to>
                                        <p:strVal val="visible"/>
                                      </p:to>
                                    </p:set>
                                    <p:animEffect transition="in" filter="fade">
                                      <p:cBhvr>
                                        <p:cTn id="52" dur="500"/>
                                        <p:tgtEl>
                                          <p:spTgt spid="17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64"/>
                                        </p:tgtEl>
                                        <p:attrNameLst>
                                          <p:attrName>style.visibility</p:attrName>
                                        </p:attrNameLst>
                                      </p:cBhvr>
                                      <p:to>
                                        <p:strVal val="visible"/>
                                      </p:to>
                                    </p:set>
                                    <p:animEffect transition="in" filter="fade">
                                      <p:cBhvr>
                                        <p:cTn id="57" dur="2000"/>
                                        <p:tgtEl>
                                          <p:spTgt spid="17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52"/>
                                        </p:tgtEl>
                                        <p:attrNameLst>
                                          <p:attrName>style.visibility</p:attrName>
                                        </p:attrNameLst>
                                      </p:cBhvr>
                                      <p:to>
                                        <p:strVal val="visible"/>
                                      </p:to>
                                    </p:set>
                                    <p:animEffect transition="in" filter="fade">
                                      <p:cBhvr>
                                        <p:cTn id="62" dur="500"/>
                                        <p:tgtEl>
                                          <p:spTgt spid="17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39"/>
                                        </p:tgtEl>
                                        <p:attrNameLst>
                                          <p:attrName>style.visibility</p:attrName>
                                        </p:attrNameLst>
                                      </p:cBhvr>
                                      <p:to>
                                        <p:strVal val="visible"/>
                                      </p:to>
                                    </p:set>
                                    <p:animEffect transition="in" filter="fade">
                                      <p:cBhvr>
                                        <p:cTn id="67" dur="500"/>
                                        <p:tgtEl>
                                          <p:spTgt spid="17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42"/>
                                        </p:tgtEl>
                                        <p:attrNameLst>
                                          <p:attrName>style.visibility</p:attrName>
                                        </p:attrNameLst>
                                      </p:cBhvr>
                                      <p:to>
                                        <p:strVal val="visible"/>
                                      </p:to>
                                    </p:set>
                                    <p:animEffect transition="in" filter="fade">
                                      <p:cBhvr>
                                        <p:cTn id="72" dur="500"/>
                                        <p:tgtEl>
                                          <p:spTgt spid="17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43"/>
                                        </p:tgtEl>
                                        <p:attrNameLst>
                                          <p:attrName>style.visibility</p:attrName>
                                        </p:attrNameLst>
                                      </p:cBhvr>
                                      <p:to>
                                        <p:strVal val="visible"/>
                                      </p:to>
                                    </p:set>
                                    <p:animEffect transition="in" filter="fade">
                                      <p:cBhvr>
                                        <p:cTn id="77" dur="500"/>
                                        <p:tgtEl>
                                          <p:spTgt spid="1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2"/>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fontScale="90000"/>
          </a:bodyPr>
          <a:lstStyle/>
          <a:p>
            <a:r>
              <a:rPr lang="en-US">
                <a:solidFill>
                  <a:srgbClr val="3C78D8"/>
                </a:solidFill>
              </a:rPr>
              <a:t>Write-side using Req-Resp:</a:t>
            </a:r>
            <a:endParaRPr>
              <a:solidFill>
                <a:srgbClr val="3C78D8"/>
              </a:solidFill>
            </a:endParaRPr>
          </a:p>
          <a:p>
            <a:r>
              <a:rPr lang="en-US"/>
              <a:t>2-Phase Commit </a:t>
            </a:r>
            <a:endParaRPr/>
          </a:p>
        </p:txBody>
      </p:sp>
      <p:sp>
        <p:nvSpPr>
          <p:cNvPr id="1777" name="Google Shape;1777;p62"/>
          <p:cNvSpPr txBox="1"/>
          <p:nvPr/>
        </p:nvSpPr>
        <p:spPr>
          <a:xfrm>
            <a:off x="-747464" y="1203598"/>
            <a:ext cx="4500786" cy="261610"/>
          </a:xfrm>
          <a:prstGeom prst="rect">
            <a:avLst/>
          </a:prstGeom>
          <a:noFill/>
          <a:ln>
            <a:noFill/>
          </a:ln>
        </p:spPr>
        <p:txBody>
          <a:bodyPr spcFirstLastPara="1" wrap="square" lIns="91425" tIns="45700" rIns="91425" bIns="45700" anchor="t" anchorCtr="0">
            <a:spAutoFit/>
          </a:bodyPr>
          <a:lstStyle/>
          <a:p>
            <a:pPr algn="ctr">
              <a:buClr>
                <a:srgbClr val="000000"/>
              </a:buClr>
              <a:buSzPts val="1100"/>
            </a:pPr>
            <a:r>
              <a:rPr lang="en-US" sz="1100" b="1"/>
              <a:t>서비스구성</a:t>
            </a:r>
            <a:r>
              <a:rPr lang="en-US" sz="1100"/>
              <a:t> (Request-Response, Sync 호출)</a:t>
            </a:r>
            <a:endParaRPr sz="1100"/>
          </a:p>
        </p:txBody>
      </p:sp>
      <p:grpSp>
        <p:nvGrpSpPr>
          <p:cNvPr id="1778" name="Google Shape;1778;p62"/>
          <p:cNvGrpSpPr/>
          <p:nvPr/>
        </p:nvGrpSpPr>
        <p:grpSpPr>
          <a:xfrm>
            <a:off x="3851135" y="2649595"/>
            <a:ext cx="912859" cy="1081039"/>
            <a:chOff x="1554480" y="1949768"/>
            <a:chExt cx="2346960" cy="2606040"/>
          </a:xfrm>
        </p:grpSpPr>
        <p:sp>
          <p:nvSpPr>
            <p:cNvPr id="1779" name="Google Shape;1779;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780" name="Google Shape;1780;p62"/>
            <p:cNvSpPr txBox="1"/>
            <p:nvPr/>
          </p:nvSpPr>
          <p:spPr>
            <a:xfrm>
              <a:off x="2076380" y="2923927"/>
              <a:ext cx="1303162"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Store</a:t>
              </a:r>
              <a:endParaRPr/>
            </a:p>
          </p:txBody>
        </p:sp>
      </p:grpSp>
      <p:grpSp>
        <p:nvGrpSpPr>
          <p:cNvPr id="1781" name="Google Shape;1781;p62"/>
          <p:cNvGrpSpPr/>
          <p:nvPr/>
        </p:nvGrpSpPr>
        <p:grpSpPr>
          <a:xfrm>
            <a:off x="2204865" y="2649595"/>
            <a:ext cx="972183" cy="1081039"/>
            <a:chOff x="1554480" y="1949768"/>
            <a:chExt cx="2346960" cy="2606040"/>
          </a:xfrm>
        </p:grpSpPr>
        <p:sp>
          <p:nvSpPr>
            <p:cNvPr id="1782" name="Google Shape;1782;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783" name="Google Shape;1783;p62"/>
            <p:cNvSpPr txBox="1"/>
            <p:nvPr/>
          </p:nvSpPr>
          <p:spPr>
            <a:xfrm>
              <a:off x="1707588" y="2877928"/>
              <a:ext cx="2042161"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Order</a:t>
              </a:r>
              <a:endParaRPr/>
            </a:p>
          </p:txBody>
        </p:sp>
      </p:grpSp>
      <p:sp>
        <p:nvSpPr>
          <p:cNvPr id="1784" name="Google Shape;1784;p62"/>
          <p:cNvSpPr/>
          <p:nvPr/>
        </p:nvSpPr>
        <p:spPr>
          <a:xfrm>
            <a:off x="2204864" y="1621557"/>
            <a:ext cx="2158842" cy="438336"/>
          </a:xfrm>
          <a:prstGeom prst="rect">
            <a:avLst/>
          </a:prstGeom>
          <a:solidFill>
            <a:schemeClr val="dk2"/>
          </a:solidFill>
          <a:ln>
            <a:noFill/>
          </a:ln>
        </p:spPr>
        <p:txBody>
          <a:bodyPr spcFirstLastPara="1" wrap="square" lIns="68575" tIns="34275" rIns="68575" bIns="34275" anchor="ctr" anchorCtr="0">
            <a:noAutofit/>
          </a:bodyPr>
          <a:lstStyle/>
          <a:p>
            <a:pPr algn="ctr">
              <a:buClr>
                <a:schemeClr val="lt1"/>
              </a:buClr>
              <a:buSzPts val="1050"/>
            </a:pPr>
            <a:r>
              <a:rPr lang="en-US" sz="1050">
                <a:solidFill>
                  <a:schemeClr val="lt1"/>
                </a:solidFill>
              </a:rPr>
              <a:t>Client (Web/Mobile)</a:t>
            </a:r>
            <a:endParaRPr sz="1050">
              <a:solidFill>
                <a:schemeClr val="lt1"/>
              </a:solidFill>
            </a:endParaRPr>
          </a:p>
        </p:txBody>
      </p:sp>
      <p:grpSp>
        <p:nvGrpSpPr>
          <p:cNvPr id="1785" name="Google Shape;1785;p62"/>
          <p:cNvGrpSpPr/>
          <p:nvPr/>
        </p:nvGrpSpPr>
        <p:grpSpPr>
          <a:xfrm>
            <a:off x="2745127" y="2061352"/>
            <a:ext cx="519070" cy="516234"/>
            <a:chOff x="3888127" y="2061352"/>
            <a:chExt cx="519070" cy="516234"/>
          </a:xfrm>
        </p:grpSpPr>
        <p:cxnSp>
          <p:nvCxnSpPr>
            <p:cNvPr id="1786" name="Google Shape;1786;p62"/>
            <p:cNvCxnSpPr/>
            <p:nvPr/>
          </p:nvCxnSpPr>
          <p:spPr>
            <a:xfrm>
              <a:off x="3888127" y="2061352"/>
              <a:ext cx="0" cy="516234"/>
            </a:xfrm>
            <a:prstGeom prst="straightConnector1">
              <a:avLst/>
            </a:prstGeom>
            <a:noFill/>
            <a:ln w="9525" cap="flat" cmpd="sng">
              <a:solidFill>
                <a:schemeClr val="accent1"/>
              </a:solidFill>
              <a:prstDash val="solid"/>
              <a:miter lim="800000"/>
              <a:headEnd type="none" w="sm" len="sm"/>
              <a:tailEnd type="triangle" w="med" len="med"/>
            </a:ln>
          </p:spPr>
        </p:cxnSp>
        <p:sp>
          <p:nvSpPr>
            <p:cNvPr id="1787" name="Google Shape;1787;p62"/>
            <p:cNvSpPr txBox="1"/>
            <p:nvPr/>
          </p:nvSpPr>
          <p:spPr>
            <a:xfrm>
              <a:off x="3908342" y="2145538"/>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POST</a:t>
              </a:r>
              <a:endParaRPr sz="900" b="1" i="1">
                <a:solidFill>
                  <a:schemeClr val="accent1"/>
                </a:solidFill>
              </a:endParaRPr>
            </a:p>
          </p:txBody>
        </p:sp>
      </p:grpSp>
      <p:grpSp>
        <p:nvGrpSpPr>
          <p:cNvPr id="1788" name="Google Shape;1788;p62"/>
          <p:cNvGrpSpPr/>
          <p:nvPr/>
        </p:nvGrpSpPr>
        <p:grpSpPr>
          <a:xfrm>
            <a:off x="3166768" y="2937627"/>
            <a:ext cx="684367" cy="264083"/>
            <a:chOff x="4309767" y="2937626"/>
            <a:chExt cx="684367" cy="264083"/>
          </a:xfrm>
        </p:grpSpPr>
        <p:cxnSp>
          <p:nvCxnSpPr>
            <p:cNvPr id="1789" name="Google Shape;1789;p62"/>
            <p:cNvCxnSpPr/>
            <p:nvPr/>
          </p:nvCxnSpPr>
          <p:spPr>
            <a:xfrm>
              <a:off x="4309767" y="3190279"/>
              <a:ext cx="684367" cy="11430"/>
            </a:xfrm>
            <a:prstGeom prst="straightConnector1">
              <a:avLst/>
            </a:prstGeom>
            <a:noFill/>
            <a:ln w="9525" cap="flat" cmpd="sng">
              <a:solidFill>
                <a:schemeClr val="accent1"/>
              </a:solidFill>
              <a:prstDash val="solid"/>
              <a:miter lim="800000"/>
              <a:headEnd type="none" w="sm" len="sm"/>
              <a:tailEnd type="triangle" w="med" len="med"/>
            </a:ln>
          </p:spPr>
        </p:cxnSp>
        <p:sp>
          <p:nvSpPr>
            <p:cNvPr id="1790" name="Google Shape;1790;p62"/>
            <p:cNvSpPr txBox="1"/>
            <p:nvPr/>
          </p:nvSpPr>
          <p:spPr>
            <a:xfrm>
              <a:off x="4386485" y="2937626"/>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POST</a:t>
              </a:r>
              <a:endParaRPr sz="900" b="1" i="1">
                <a:solidFill>
                  <a:schemeClr val="accent1"/>
                </a:solidFill>
              </a:endParaRPr>
            </a:p>
          </p:txBody>
        </p:sp>
      </p:grpSp>
      <p:grpSp>
        <p:nvGrpSpPr>
          <p:cNvPr id="1791" name="Google Shape;1791;p62"/>
          <p:cNvGrpSpPr/>
          <p:nvPr/>
        </p:nvGrpSpPr>
        <p:grpSpPr>
          <a:xfrm>
            <a:off x="5480553" y="2649595"/>
            <a:ext cx="912860" cy="1081039"/>
            <a:chOff x="1554480" y="1949768"/>
            <a:chExt cx="2346960" cy="2606040"/>
          </a:xfrm>
        </p:grpSpPr>
        <p:sp>
          <p:nvSpPr>
            <p:cNvPr id="1792" name="Google Shape;1792;p62"/>
            <p:cNvSpPr/>
            <p:nvPr/>
          </p:nvSpPr>
          <p:spPr>
            <a:xfrm rot="5400000">
              <a:off x="1424940" y="2079308"/>
              <a:ext cx="2606040" cy="2346960"/>
            </a:xfrm>
            <a:prstGeom prst="hexagon">
              <a:avLst>
                <a:gd name="adj" fmla="val 30839"/>
                <a:gd name="vf" fmla="val 115470"/>
              </a:avLst>
            </a:prstGeom>
            <a:solidFill>
              <a:srgbClr val="BFBFBF"/>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793" name="Google Shape;1793;p62"/>
            <p:cNvSpPr txBox="1"/>
            <p:nvPr/>
          </p:nvSpPr>
          <p:spPr>
            <a:xfrm>
              <a:off x="1880624" y="2781241"/>
              <a:ext cx="1694685" cy="89034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Inventory</a:t>
              </a:r>
              <a:endParaRPr/>
            </a:p>
            <a:p>
              <a:pPr algn="ctr">
                <a:buClr>
                  <a:srgbClr val="000000"/>
                </a:buClr>
                <a:buSzPts val="900"/>
              </a:pPr>
              <a:r>
                <a:rPr lang="en-US" sz="900"/>
                <a:t>(Hotspot)</a:t>
              </a:r>
              <a:endParaRPr sz="900"/>
            </a:p>
          </p:txBody>
        </p:sp>
      </p:grpSp>
      <p:sp>
        <p:nvSpPr>
          <p:cNvPr id="1794" name="Google Shape;1794;p62"/>
          <p:cNvSpPr txBox="1"/>
          <p:nvPr/>
        </p:nvSpPr>
        <p:spPr>
          <a:xfrm>
            <a:off x="5422916" y="1040388"/>
            <a:ext cx="1818802" cy="523220"/>
          </a:xfrm>
          <a:prstGeom prst="rect">
            <a:avLst/>
          </a:prstGeom>
          <a:noFill/>
          <a:ln>
            <a:noFill/>
          </a:ln>
        </p:spPr>
        <p:txBody>
          <a:bodyPr spcFirstLastPara="1" wrap="square" lIns="91425" tIns="45700" rIns="91425" bIns="45700" anchor="t" anchorCtr="0">
            <a:spAutoFit/>
          </a:bodyPr>
          <a:lstStyle/>
          <a:p>
            <a:pPr marL="285750" indent="-198438">
              <a:buClr>
                <a:srgbClr val="000000"/>
              </a:buClr>
              <a:buSzPts val="1400"/>
              <a:buFont typeface="Arial"/>
              <a:buChar char="•"/>
            </a:pPr>
            <a:r>
              <a:rPr lang="en-US"/>
              <a:t>성능저하</a:t>
            </a:r>
            <a:endParaRPr/>
          </a:p>
          <a:p>
            <a:pPr marL="285750" indent="-198438">
              <a:buClr>
                <a:srgbClr val="000000"/>
              </a:buClr>
              <a:buSzPts val="1400"/>
              <a:buFont typeface="Arial"/>
              <a:buChar char="•"/>
            </a:pPr>
            <a:r>
              <a:rPr lang="en-US"/>
              <a:t>장애전파</a:t>
            </a:r>
            <a:endParaRPr/>
          </a:p>
        </p:txBody>
      </p:sp>
      <p:grpSp>
        <p:nvGrpSpPr>
          <p:cNvPr id="1795" name="Google Shape;1795;p62"/>
          <p:cNvGrpSpPr/>
          <p:nvPr/>
        </p:nvGrpSpPr>
        <p:grpSpPr>
          <a:xfrm>
            <a:off x="4765398" y="2949821"/>
            <a:ext cx="684367" cy="263318"/>
            <a:chOff x="5908397" y="2949821"/>
            <a:chExt cx="684367" cy="263318"/>
          </a:xfrm>
        </p:grpSpPr>
        <p:sp>
          <p:nvSpPr>
            <p:cNvPr id="1796" name="Google Shape;1796;p62"/>
            <p:cNvSpPr txBox="1"/>
            <p:nvPr/>
          </p:nvSpPr>
          <p:spPr>
            <a:xfrm>
              <a:off x="5959548" y="2949821"/>
              <a:ext cx="498855" cy="2308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POST</a:t>
              </a:r>
              <a:endParaRPr sz="900" b="1" i="1">
                <a:solidFill>
                  <a:schemeClr val="accent1"/>
                </a:solidFill>
              </a:endParaRPr>
            </a:p>
          </p:txBody>
        </p:sp>
        <p:cxnSp>
          <p:nvCxnSpPr>
            <p:cNvPr id="1797" name="Google Shape;1797;p62"/>
            <p:cNvCxnSpPr/>
            <p:nvPr/>
          </p:nvCxnSpPr>
          <p:spPr>
            <a:xfrm>
              <a:off x="5908397" y="3201709"/>
              <a:ext cx="684367" cy="1143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798" name="Google Shape;1798;p62"/>
          <p:cNvGrpSpPr/>
          <p:nvPr/>
        </p:nvGrpSpPr>
        <p:grpSpPr>
          <a:xfrm>
            <a:off x="540427" y="2649594"/>
            <a:ext cx="1650231" cy="1081039"/>
            <a:chOff x="1683426" y="2649593"/>
            <a:chExt cx="1650231" cy="1081039"/>
          </a:xfrm>
        </p:grpSpPr>
        <p:grpSp>
          <p:nvGrpSpPr>
            <p:cNvPr id="1799" name="Google Shape;1799;p62"/>
            <p:cNvGrpSpPr/>
            <p:nvPr/>
          </p:nvGrpSpPr>
          <p:grpSpPr>
            <a:xfrm>
              <a:off x="1683426" y="2649593"/>
              <a:ext cx="912859" cy="1081039"/>
              <a:chOff x="1554480" y="1949768"/>
              <a:chExt cx="2346960" cy="2606040"/>
            </a:xfrm>
          </p:grpSpPr>
          <p:sp>
            <p:nvSpPr>
              <p:cNvPr id="1800" name="Google Shape;1800;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801" name="Google Shape;1801;p62"/>
              <p:cNvSpPr txBox="1"/>
              <p:nvPr/>
            </p:nvSpPr>
            <p:spPr>
              <a:xfrm>
                <a:off x="1761037" y="2923929"/>
                <a:ext cx="1979060" cy="612110"/>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Customer</a:t>
                </a:r>
                <a:endParaRPr/>
              </a:p>
            </p:txBody>
          </p:sp>
        </p:grpSp>
        <p:cxnSp>
          <p:nvCxnSpPr>
            <p:cNvPr id="1802" name="Google Shape;1802;p62"/>
            <p:cNvCxnSpPr/>
            <p:nvPr/>
          </p:nvCxnSpPr>
          <p:spPr>
            <a:xfrm rot="10800000">
              <a:off x="2577637" y="3161572"/>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803" name="Google Shape;1803;p62"/>
          <p:cNvGrpSpPr/>
          <p:nvPr/>
        </p:nvGrpSpPr>
        <p:grpSpPr>
          <a:xfrm>
            <a:off x="-1004016" y="2672620"/>
            <a:ext cx="1668880" cy="1081039"/>
            <a:chOff x="138984" y="2672619"/>
            <a:chExt cx="1668880" cy="1081039"/>
          </a:xfrm>
        </p:grpSpPr>
        <p:grpSp>
          <p:nvGrpSpPr>
            <p:cNvPr id="1804" name="Google Shape;1804;p62"/>
            <p:cNvGrpSpPr/>
            <p:nvPr/>
          </p:nvGrpSpPr>
          <p:grpSpPr>
            <a:xfrm>
              <a:off x="138984" y="2672619"/>
              <a:ext cx="912860" cy="1081039"/>
              <a:chOff x="1554480" y="1949768"/>
              <a:chExt cx="2346960" cy="2606040"/>
            </a:xfrm>
          </p:grpSpPr>
          <p:sp>
            <p:nvSpPr>
              <p:cNvPr id="1805" name="Google Shape;1805;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806" name="Google Shape;1806;p62"/>
              <p:cNvSpPr txBox="1"/>
              <p:nvPr/>
            </p:nvSpPr>
            <p:spPr>
              <a:xfrm>
                <a:off x="1748745" y="2938125"/>
                <a:ext cx="1958449" cy="556462"/>
              </a:xfrm>
              <a:prstGeom prst="rect">
                <a:avLst/>
              </a:prstGeom>
              <a:noFill/>
              <a:ln>
                <a:noFill/>
              </a:ln>
            </p:spPr>
            <p:txBody>
              <a:bodyPr spcFirstLastPara="1" wrap="square" lIns="91425" tIns="45700" rIns="91425" bIns="45700" anchor="t" anchorCtr="0">
                <a:spAutoFit/>
              </a:bodyPr>
              <a:lstStyle/>
              <a:p>
                <a:pPr algn="ctr">
                  <a:buClr>
                    <a:srgbClr val="000000"/>
                  </a:buClr>
                  <a:buSzPts val="900"/>
                </a:pPr>
                <a:r>
                  <a:rPr lang="en-US" sz="900"/>
                  <a:t>Kakao Talk</a:t>
                </a:r>
                <a:endParaRPr/>
              </a:p>
            </p:txBody>
          </p:sp>
        </p:grpSp>
        <p:cxnSp>
          <p:nvCxnSpPr>
            <p:cNvPr id="1807" name="Google Shape;1807;p62"/>
            <p:cNvCxnSpPr/>
            <p:nvPr/>
          </p:nvCxnSpPr>
          <p:spPr>
            <a:xfrm rot="10800000">
              <a:off x="1051844" y="3180653"/>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808" name="Google Shape;1808;p62"/>
          <p:cNvGrpSpPr/>
          <p:nvPr/>
        </p:nvGrpSpPr>
        <p:grpSpPr>
          <a:xfrm>
            <a:off x="2217565" y="3730633"/>
            <a:ext cx="912859" cy="1289500"/>
            <a:chOff x="3545963" y="3642004"/>
            <a:chExt cx="912859" cy="1289500"/>
          </a:xfrm>
        </p:grpSpPr>
        <p:grpSp>
          <p:nvGrpSpPr>
            <p:cNvPr id="1809" name="Google Shape;1809;p62"/>
            <p:cNvGrpSpPr/>
            <p:nvPr/>
          </p:nvGrpSpPr>
          <p:grpSpPr>
            <a:xfrm>
              <a:off x="3545963" y="3850465"/>
              <a:ext cx="912859" cy="1081039"/>
              <a:chOff x="1987534" y="1734164"/>
              <a:chExt cx="2346960" cy="2606040"/>
            </a:xfrm>
          </p:grpSpPr>
          <p:sp>
            <p:nvSpPr>
              <p:cNvPr id="1810" name="Google Shape;1810;p62"/>
              <p:cNvSpPr/>
              <p:nvPr/>
            </p:nvSpPr>
            <p:spPr>
              <a:xfrm rot="5400000">
                <a:off x="1857994" y="1863704"/>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811" name="Google Shape;1811;p62"/>
              <p:cNvSpPr txBox="1"/>
              <p:nvPr/>
            </p:nvSpPr>
            <p:spPr>
              <a:xfrm>
                <a:off x="2172687" y="2604053"/>
                <a:ext cx="2020273" cy="1001633"/>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Pay</a:t>
                </a:r>
                <a:endParaRPr/>
              </a:p>
              <a:p>
                <a:pPr algn="ctr">
                  <a:buClr>
                    <a:srgbClr val="000000"/>
                  </a:buClr>
                  <a:buSzPts val="1050"/>
                </a:pPr>
                <a:r>
                  <a:rPr lang="en-US" sz="1050"/>
                  <a:t>(replica 1)</a:t>
                </a:r>
                <a:endParaRPr/>
              </a:p>
            </p:txBody>
          </p:sp>
        </p:grpSp>
        <p:cxnSp>
          <p:nvCxnSpPr>
            <p:cNvPr id="1812" name="Google Shape;1812;p62"/>
            <p:cNvCxnSpPr>
              <a:stCxn id="1782" idx="0"/>
              <a:endCxn id="1810" idx="3"/>
            </p:cNvCxnSpPr>
            <p:nvPr/>
          </p:nvCxnSpPr>
          <p:spPr>
            <a:xfrm flipH="1">
              <a:off x="4002254" y="3642004"/>
              <a:ext cx="17100" cy="2085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813" name="Google Shape;1813;p62"/>
          <p:cNvSpPr txBox="1"/>
          <p:nvPr/>
        </p:nvSpPr>
        <p:spPr>
          <a:xfrm>
            <a:off x="5430247" y="1605456"/>
            <a:ext cx="1818802" cy="523220"/>
          </a:xfrm>
          <a:prstGeom prst="rect">
            <a:avLst/>
          </a:prstGeom>
          <a:noFill/>
          <a:ln>
            <a:noFill/>
          </a:ln>
        </p:spPr>
        <p:txBody>
          <a:bodyPr spcFirstLastPara="1" wrap="square" lIns="91425" tIns="45700" rIns="91425" bIns="45700" anchor="t" anchorCtr="0">
            <a:spAutoFit/>
          </a:bodyPr>
          <a:lstStyle/>
          <a:p>
            <a:pPr marL="285750" indent="-198438">
              <a:buClr>
                <a:srgbClr val="000000"/>
              </a:buClr>
              <a:buSzPts val="1400"/>
              <a:buFont typeface="Arial"/>
              <a:buChar char="•"/>
            </a:pPr>
            <a:r>
              <a:rPr lang="en-US"/>
              <a:t>트랜잭션 처리를 위한 2PC 구현</a:t>
            </a:r>
            <a:endParaRPr/>
          </a:p>
        </p:txBody>
      </p:sp>
      <p:cxnSp>
        <p:nvCxnSpPr>
          <p:cNvPr id="1814" name="Google Shape;1814;p62"/>
          <p:cNvCxnSpPr>
            <a:stCxn id="1782" idx="4"/>
            <a:endCxn id="1782" idx="5"/>
          </p:cNvCxnSpPr>
          <p:nvPr/>
        </p:nvCxnSpPr>
        <p:spPr>
          <a:xfrm>
            <a:off x="3177047" y="2949405"/>
            <a:ext cx="600" cy="481500"/>
          </a:xfrm>
          <a:prstGeom prst="curvedConnector3">
            <a:avLst>
              <a:gd name="adj1" fmla="val 710669030"/>
            </a:avLst>
          </a:prstGeom>
          <a:noFill/>
          <a:ln w="19050" cap="flat" cmpd="sng">
            <a:solidFill>
              <a:schemeClr val="accent1"/>
            </a:solidFill>
            <a:prstDash val="solid"/>
            <a:miter lim="800000"/>
            <a:headEnd type="none" w="sm" len="sm"/>
            <a:tailEnd type="triangle" w="med" len="med"/>
          </a:ln>
        </p:spPr>
      </p:cxnSp>
      <p:cxnSp>
        <p:nvCxnSpPr>
          <p:cNvPr id="1815" name="Google Shape;1815;p62"/>
          <p:cNvCxnSpPr>
            <a:stCxn id="1782" idx="2"/>
            <a:endCxn id="1782" idx="1"/>
          </p:cNvCxnSpPr>
          <p:nvPr/>
        </p:nvCxnSpPr>
        <p:spPr>
          <a:xfrm>
            <a:off x="2204864" y="2949405"/>
            <a:ext cx="600" cy="481500"/>
          </a:xfrm>
          <a:prstGeom prst="curvedConnector3">
            <a:avLst>
              <a:gd name="adj1" fmla="val -550576534"/>
            </a:avLst>
          </a:prstGeom>
          <a:noFill/>
          <a:ln w="19050" cap="flat" cmpd="sng">
            <a:solidFill>
              <a:schemeClr val="accent1"/>
            </a:solidFill>
            <a:prstDash val="solid"/>
            <a:miter lim="800000"/>
            <a:headEnd type="none" w="sm" len="sm"/>
            <a:tailEnd type="triangle" w="med" len="med"/>
          </a:ln>
        </p:spPr>
      </p:cxnSp>
      <p:cxnSp>
        <p:nvCxnSpPr>
          <p:cNvPr id="1816" name="Google Shape;1816;p62"/>
          <p:cNvCxnSpPr>
            <a:stCxn id="1782" idx="5"/>
            <a:endCxn id="1782" idx="1"/>
          </p:cNvCxnSpPr>
          <p:nvPr/>
        </p:nvCxnSpPr>
        <p:spPr>
          <a:xfrm flipH="1">
            <a:off x="2204747" y="3430821"/>
            <a:ext cx="972300" cy="600"/>
          </a:xfrm>
          <a:prstGeom prst="curvedConnector5">
            <a:avLst>
              <a:gd name="adj1" fmla="val -23511"/>
              <a:gd name="adj2" fmla="val 278179428"/>
              <a:gd name="adj3" fmla="val 123499"/>
            </a:avLst>
          </a:prstGeom>
          <a:noFill/>
          <a:ln w="19050" cap="flat" cmpd="sng">
            <a:solidFill>
              <a:schemeClr val="accent1"/>
            </a:solidFill>
            <a:prstDash val="solid"/>
            <a:miter lim="800000"/>
            <a:headEnd type="none" w="sm" len="sm"/>
            <a:tailEnd type="triangle" w="med" len="med"/>
          </a:ln>
        </p:spPr>
      </p:cxnSp>
      <p:cxnSp>
        <p:nvCxnSpPr>
          <p:cNvPr id="1817" name="Google Shape;1817;p62"/>
          <p:cNvCxnSpPr>
            <a:endCxn id="1782" idx="5"/>
          </p:cNvCxnSpPr>
          <p:nvPr/>
        </p:nvCxnSpPr>
        <p:spPr>
          <a:xfrm rot="-5400000" flipH="1">
            <a:off x="2927297" y="3181071"/>
            <a:ext cx="498900" cy="600"/>
          </a:xfrm>
          <a:prstGeom prst="curvedConnector4">
            <a:avLst>
              <a:gd name="adj1" fmla="val 7557"/>
              <a:gd name="adj2" fmla="val 709374710"/>
            </a:avLst>
          </a:prstGeom>
          <a:noFill/>
          <a:ln w="19050" cap="flat" cmpd="sng">
            <a:solidFill>
              <a:schemeClr val="accent2"/>
            </a:solidFill>
            <a:prstDash val="solid"/>
            <a:miter lim="800000"/>
            <a:headEnd type="none" w="sm" len="sm"/>
            <a:tailEnd type="triangle" w="med" len="med"/>
          </a:ln>
        </p:spPr>
      </p:cxnSp>
      <p:cxnSp>
        <p:nvCxnSpPr>
          <p:cNvPr id="1818" name="Google Shape;1818;p62"/>
          <p:cNvCxnSpPr>
            <a:endCxn id="1782" idx="1"/>
          </p:cNvCxnSpPr>
          <p:nvPr/>
        </p:nvCxnSpPr>
        <p:spPr>
          <a:xfrm rot="5400000">
            <a:off x="1961714" y="3175071"/>
            <a:ext cx="498900" cy="12600"/>
          </a:xfrm>
          <a:prstGeom prst="curvedConnector4">
            <a:avLst>
              <a:gd name="adj1" fmla="val 11265"/>
              <a:gd name="adj2" fmla="val 26009257"/>
            </a:avLst>
          </a:prstGeom>
          <a:noFill/>
          <a:ln w="19050" cap="flat" cmpd="sng">
            <a:solidFill>
              <a:schemeClr val="accent2"/>
            </a:solidFill>
            <a:prstDash val="solid"/>
            <a:miter lim="800000"/>
            <a:headEnd type="none" w="sm" len="sm"/>
            <a:tailEnd type="triangle" w="med" len="med"/>
          </a:ln>
        </p:spPr>
      </p:cxnSp>
      <p:cxnSp>
        <p:nvCxnSpPr>
          <p:cNvPr id="1819" name="Google Shape;1819;p62"/>
          <p:cNvCxnSpPr>
            <a:stCxn id="1782" idx="0"/>
            <a:endCxn id="1782" idx="5"/>
          </p:cNvCxnSpPr>
          <p:nvPr/>
        </p:nvCxnSpPr>
        <p:spPr>
          <a:xfrm rot="-5400000">
            <a:off x="2784105" y="3337783"/>
            <a:ext cx="299700" cy="486000"/>
          </a:xfrm>
          <a:prstGeom prst="curvedConnector4">
            <a:avLst>
              <a:gd name="adj1" fmla="val -426474"/>
              <a:gd name="adj2" fmla="val 403765"/>
            </a:avLst>
          </a:prstGeom>
          <a:noFill/>
          <a:ln w="19050" cap="flat" cmpd="sng">
            <a:solidFill>
              <a:schemeClr val="accent2"/>
            </a:solidFill>
            <a:prstDash val="solid"/>
            <a:miter lim="800000"/>
            <a:headEnd type="none" w="sm" len="sm"/>
            <a:tailEnd type="triangle" w="med" len="med"/>
          </a:ln>
        </p:spPr>
      </p:cxnSp>
      <p:grpSp>
        <p:nvGrpSpPr>
          <p:cNvPr id="1820" name="Google Shape;1820;p62"/>
          <p:cNvGrpSpPr/>
          <p:nvPr/>
        </p:nvGrpSpPr>
        <p:grpSpPr>
          <a:xfrm>
            <a:off x="2690955" y="3730633"/>
            <a:ext cx="1722912" cy="1218300"/>
            <a:chOff x="3833955" y="3730633"/>
            <a:chExt cx="1722912" cy="1218300"/>
          </a:xfrm>
        </p:grpSpPr>
        <p:sp>
          <p:nvSpPr>
            <p:cNvPr id="1821" name="Google Shape;1821;p62"/>
            <p:cNvSpPr/>
            <p:nvPr/>
          </p:nvSpPr>
          <p:spPr>
            <a:xfrm rot="5400000">
              <a:off x="4559918" y="3951984"/>
              <a:ext cx="1081039" cy="912859"/>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822" name="Google Shape;1822;p62"/>
            <p:cNvSpPr txBox="1"/>
            <p:nvPr/>
          </p:nvSpPr>
          <p:spPr>
            <a:xfrm>
              <a:off x="4707542" y="4265589"/>
              <a:ext cx="785793" cy="415498"/>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050"/>
              </a:pPr>
              <a:r>
                <a:rPr lang="en-US" sz="1050"/>
                <a:t>Pay</a:t>
              </a:r>
              <a:endParaRPr/>
            </a:p>
            <a:p>
              <a:pPr algn="ctr">
                <a:buClr>
                  <a:srgbClr val="000000"/>
                </a:buClr>
                <a:buSzPts val="1050"/>
              </a:pPr>
              <a:r>
                <a:rPr lang="en-US" sz="1050"/>
                <a:t>(replica 2)</a:t>
              </a:r>
              <a:endParaRPr/>
            </a:p>
          </p:txBody>
        </p:sp>
        <p:cxnSp>
          <p:nvCxnSpPr>
            <p:cNvPr id="1823" name="Google Shape;1823;p62"/>
            <p:cNvCxnSpPr>
              <a:stCxn id="1782" idx="0"/>
              <a:endCxn id="1821" idx="2"/>
            </p:cNvCxnSpPr>
            <p:nvPr/>
          </p:nvCxnSpPr>
          <p:spPr>
            <a:xfrm>
              <a:off x="3833955" y="3730633"/>
              <a:ext cx="810000" cy="4188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824" name="Google Shape;1824;p62"/>
          <p:cNvSpPr/>
          <p:nvPr/>
        </p:nvSpPr>
        <p:spPr>
          <a:xfrm>
            <a:off x="4474824" y="3580727"/>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25" name="Google Shape;1825;p62"/>
          <p:cNvSpPr/>
          <p:nvPr/>
        </p:nvSpPr>
        <p:spPr>
          <a:xfrm>
            <a:off x="6095891" y="3535814"/>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26" name="Google Shape;1826;p62"/>
          <p:cNvSpPr/>
          <p:nvPr/>
        </p:nvSpPr>
        <p:spPr>
          <a:xfrm rot="10800000" flipH="1">
            <a:off x="2825694" y="4794960"/>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27" name="Google Shape;1827;p62"/>
          <p:cNvSpPr/>
          <p:nvPr/>
        </p:nvSpPr>
        <p:spPr>
          <a:xfrm rot="10800000" flipH="1">
            <a:off x="1124745" y="3550946"/>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28" name="Google Shape;1828;p62"/>
          <p:cNvSpPr/>
          <p:nvPr/>
        </p:nvSpPr>
        <p:spPr>
          <a:xfrm rot="10800000" flipH="1">
            <a:off x="-387424" y="3507854"/>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29" name="Google Shape;1829;p62"/>
          <p:cNvSpPr txBox="1"/>
          <p:nvPr/>
        </p:nvSpPr>
        <p:spPr>
          <a:xfrm>
            <a:off x="3772140" y="4656707"/>
            <a:ext cx="482824" cy="307777"/>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a:t>???</a:t>
            </a:r>
            <a:endParaRPr/>
          </a:p>
        </p:txBody>
      </p:sp>
      <p:sp>
        <p:nvSpPr>
          <p:cNvPr id="1830" name="Google Shape;1830;p62"/>
          <p:cNvSpPr/>
          <p:nvPr/>
        </p:nvSpPr>
        <p:spPr>
          <a:xfrm>
            <a:off x="4474824" y="3580727"/>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31" name="Google Shape;1831;p62"/>
          <p:cNvSpPr/>
          <p:nvPr/>
        </p:nvSpPr>
        <p:spPr>
          <a:xfrm>
            <a:off x="6095891" y="3535814"/>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32" name="Google Shape;1832;p62"/>
          <p:cNvSpPr/>
          <p:nvPr/>
        </p:nvSpPr>
        <p:spPr>
          <a:xfrm rot="10800000" flipH="1">
            <a:off x="1124745" y="3550946"/>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33" name="Google Shape;1833;p62"/>
          <p:cNvSpPr/>
          <p:nvPr/>
        </p:nvSpPr>
        <p:spPr>
          <a:xfrm rot="10800000" flipH="1">
            <a:off x="-387424" y="3507854"/>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Tree>
    <p:extLst>
      <p:ext uri="{BB962C8B-B14F-4D97-AF65-F5344CB8AC3E}">
        <p14:creationId xmlns:p14="http://schemas.microsoft.com/office/powerpoint/2010/main" val="33682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4"/>
                                        </p:tgtEl>
                                        <p:attrNameLst>
                                          <p:attrName>style.visibility</p:attrName>
                                        </p:attrNameLst>
                                      </p:cBhvr>
                                      <p:to>
                                        <p:strVal val="visible"/>
                                      </p:to>
                                    </p:set>
                                    <p:animEffect transition="in" filter="fade">
                                      <p:cBhvr>
                                        <p:cTn id="7" dur="500"/>
                                        <p:tgtEl>
                                          <p:spTgt spid="1794"/>
                                        </p:tgtEl>
                                      </p:cBhvr>
                                    </p:animEffect>
                                  </p:childTnLst>
                                </p:cTn>
                              </p:par>
                              <p:par>
                                <p:cTn id="8" presetID="10" presetClass="entr" presetSubtype="0" fill="hold" nodeType="withEffect">
                                  <p:stCondLst>
                                    <p:cond delay="0"/>
                                  </p:stCondLst>
                                  <p:childTnLst>
                                    <p:set>
                                      <p:cBhvr>
                                        <p:cTn id="9" dur="1" fill="hold">
                                          <p:stCondLst>
                                            <p:cond delay="0"/>
                                          </p:stCondLst>
                                        </p:cTn>
                                        <p:tgtEl>
                                          <p:spTgt spid="1813"/>
                                        </p:tgtEl>
                                        <p:attrNameLst>
                                          <p:attrName>style.visibility</p:attrName>
                                        </p:attrNameLst>
                                      </p:cBhvr>
                                      <p:to>
                                        <p:strVal val="visible"/>
                                      </p:to>
                                    </p:set>
                                    <p:animEffect transition="in" filter="fade">
                                      <p:cBhvr>
                                        <p:cTn id="10" dur="500"/>
                                        <p:tgtEl>
                                          <p:spTgt spid="18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98"/>
                                        </p:tgtEl>
                                        <p:attrNameLst>
                                          <p:attrName>style.visibility</p:attrName>
                                        </p:attrNameLst>
                                      </p:cBhvr>
                                      <p:to>
                                        <p:strVal val="visible"/>
                                      </p:to>
                                    </p:set>
                                    <p:animEffect transition="in" filter="fade">
                                      <p:cBhvr>
                                        <p:cTn id="15" dur="500"/>
                                        <p:tgtEl>
                                          <p:spTgt spid="17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03"/>
                                        </p:tgtEl>
                                        <p:attrNameLst>
                                          <p:attrName>style.visibility</p:attrName>
                                        </p:attrNameLst>
                                      </p:cBhvr>
                                      <p:to>
                                        <p:strVal val="visible"/>
                                      </p:to>
                                    </p:set>
                                    <p:animEffect transition="in" filter="fade">
                                      <p:cBhvr>
                                        <p:cTn id="20" dur="500"/>
                                        <p:tgtEl>
                                          <p:spTgt spid="18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p:cTn id="25" dur="500"/>
                                        <p:tgtEl>
                                          <p:spTgt spid="18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20"/>
                                        </p:tgtEl>
                                        <p:attrNameLst>
                                          <p:attrName>style.visibility</p:attrName>
                                        </p:attrNameLst>
                                      </p:cBhvr>
                                      <p:to>
                                        <p:strVal val="visible"/>
                                      </p:to>
                                    </p:set>
                                    <p:animEffect transition="in" filter="fade">
                                      <p:cBhvr>
                                        <p:cTn id="30" dur="500"/>
                                        <p:tgtEl>
                                          <p:spTgt spid="18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14"/>
                                        </p:tgtEl>
                                        <p:attrNameLst>
                                          <p:attrName>style.visibility</p:attrName>
                                        </p:attrNameLst>
                                      </p:cBhvr>
                                      <p:to>
                                        <p:strVal val="visible"/>
                                      </p:to>
                                    </p:set>
                                    <p:animEffect transition="in" filter="fade">
                                      <p:cBhvr>
                                        <p:cTn id="35" dur="500"/>
                                        <p:tgtEl>
                                          <p:spTgt spid="18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24"/>
                                        </p:tgtEl>
                                        <p:attrNameLst>
                                          <p:attrName>style.visibility</p:attrName>
                                        </p:attrNameLst>
                                      </p:cBhvr>
                                      <p:to>
                                        <p:strVal val="visible"/>
                                      </p:to>
                                    </p:set>
                                    <p:animEffect transition="in" filter="fade">
                                      <p:cBhvr>
                                        <p:cTn id="40" dur="500"/>
                                        <p:tgtEl>
                                          <p:spTgt spid="18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25"/>
                                        </p:tgtEl>
                                        <p:attrNameLst>
                                          <p:attrName>style.visibility</p:attrName>
                                        </p:attrNameLst>
                                      </p:cBhvr>
                                      <p:to>
                                        <p:strVal val="visible"/>
                                      </p:to>
                                    </p:set>
                                    <p:animEffect transition="in" filter="fade">
                                      <p:cBhvr>
                                        <p:cTn id="45" dur="500"/>
                                        <p:tgtEl>
                                          <p:spTgt spid="18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15"/>
                                        </p:tgtEl>
                                        <p:attrNameLst>
                                          <p:attrName>style.visibility</p:attrName>
                                        </p:attrNameLst>
                                      </p:cBhvr>
                                      <p:to>
                                        <p:strVal val="visible"/>
                                      </p:to>
                                    </p:set>
                                    <p:animEffect transition="in" filter="fade">
                                      <p:cBhvr>
                                        <p:cTn id="50" dur="500"/>
                                        <p:tgtEl>
                                          <p:spTgt spid="18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27"/>
                                        </p:tgtEl>
                                        <p:attrNameLst>
                                          <p:attrName>style.visibility</p:attrName>
                                        </p:attrNameLst>
                                      </p:cBhvr>
                                      <p:to>
                                        <p:strVal val="visible"/>
                                      </p:to>
                                    </p:set>
                                    <p:animEffect transition="in" filter="fade">
                                      <p:cBhvr>
                                        <p:cTn id="55" dur="500"/>
                                        <p:tgtEl>
                                          <p:spTgt spid="18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8"/>
                                        </p:tgtEl>
                                        <p:attrNameLst>
                                          <p:attrName>style.visibility</p:attrName>
                                        </p:attrNameLst>
                                      </p:cBhvr>
                                      <p:to>
                                        <p:strVal val="visible"/>
                                      </p:to>
                                    </p:set>
                                    <p:animEffect transition="in" filter="fade">
                                      <p:cBhvr>
                                        <p:cTn id="60" dur="500"/>
                                        <p:tgtEl>
                                          <p:spTgt spid="182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16"/>
                                        </p:tgtEl>
                                        <p:attrNameLst>
                                          <p:attrName>style.visibility</p:attrName>
                                        </p:attrNameLst>
                                      </p:cBhvr>
                                      <p:to>
                                        <p:strVal val="visible"/>
                                      </p:to>
                                    </p:set>
                                    <p:animEffect transition="in" filter="fade">
                                      <p:cBhvr>
                                        <p:cTn id="65" dur="500"/>
                                        <p:tgtEl>
                                          <p:spTgt spid="18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826"/>
                                        </p:tgtEl>
                                        <p:attrNameLst>
                                          <p:attrName>style.visibility</p:attrName>
                                        </p:attrNameLst>
                                      </p:cBhvr>
                                      <p:to>
                                        <p:strVal val="visible"/>
                                      </p:to>
                                    </p:set>
                                    <p:animEffect transition="in" filter="fade">
                                      <p:cBhvr>
                                        <p:cTn id="70" dur="500"/>
                                        <p:tgtEl>
                                          <p:spTgt spid="18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17"/>
                                        </p:tgtEl>
                                        <p:attrNameLst>
                                          <p:attrName>style.visibility</p:attrName>
                                        </p:attrNameLst>
                                      </p:cBhvr>
                                      <p:to>
                                        <p:strVal val="visible"/>
                                      </p:to>
                                    </p:set>
                                    <p:animEffect transition="in" filter="fade">
                                      <p:cBhvr>
                                        <p:cTn id="75" dur="500"/>
                                        <p:tgtEl>
                                          <p:spTgt spid="18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830"/>
                                        </p:tgtEl>
                                        <p:attrNameLst>
                                          <p:attrName>style.visibility</p:attrName>
                                        </p:attrNameLst>
                                      </p:cBhvr>
                                      <p:to>
                                        <p:strVal val="visible"/>
                                      </p:to>
                                    </p:set>
                                    <p:animEffect transition="in" filter="fade">
                                      <p:cBhvr>
                                        <p:cTn id="80" dur="500"/>
                                        <p:tgtEl>
                                          <p:spTgt spid="1830"/>
                                        </p:tgtEl>
                                      </p:cBhvr>
                                    </p:animEffect>
                                  </p:childTnLst>
                                </p:cTn>
                              </p:par>
                              <p:par>
                                <p:cTn id="81" presetID="10" presetClass="entr" presetSubtype="0" fill="hold" nodeType="withEffect">
                                  <p:stCondLst>
                                    <p:cond delay="0"/>
                                  </p:stCondLst>
                                  <p:childTnLst>
                                    <p:set>
                                      <p:cBhvr>
                                        <p:cTn id="82" dur="1" fill="hold">
                                          <p:stCondLst>
                                            <p:cond delay="0"/>
                                          </p:stCondLst>
                                        </p:cTn>
                                        <p:tgtEl>
                                          <p:spTgt spid="1831"/>
                                        </p:tgtEl>
                                        <p:attrNameLst>
                                          <p:attrName>style.visibility</p:attrName>
                                        </p:attrNameLst>
                                      </p:cBhvr>
                                      <p:to>
                                        <p:strVal val="visible"/>
                                      </p:to>
                                    </p:set>
                                    <p:animEffect transition="in" filter="fade">
                                      <p:cBhvr>
                                        <p:cTn id="83" dur="500"/>
                                        <p:tgtEl>
                                          <p:spTgt spid="18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818"/>
                                        </p:tgtEl>
                                        <p:attrNameLst>
                                          <p:attrName>style.visibility</p:attrName>
                                        </p:attrNameLst>
                                      </p:cBhvr>
                                      <p:to>
                                        <p:strVal val="visible"/>
                                      </p:to>
                                    </p:set>
                                    <p:animEffect transition="in" filter="fade">
                                      <p:cBhvr>
                                        <p:cTn id="88" dur="500"/>
                                        <p:tgtEl>
                                          <p:spTgt spid="1818"/>
                                        </p:tgtEl>
                                      </p:cBhvr>
                                    </p:animEffect>
                                  </p:childTnLst>
                                </p:cTn>
                              </p:par>
                              <p:par>
                                <p:cTn id="89" presetID="10" presetClass="entr" presetSubtype="0" fill="hold" nodeType="withEffect">
                                  <p:stCondLst>
                                    <p:cond delay="0"/>
                                  </p:stCondLst>
                                  <p:childTnLst>
                                    <p:set>
                                      <p:cBhvr>
                                        <p:cTn id="90" dur="1" fill="hold">
                                          <p:stCondLst>
                                            <p:cond delay="0"/>
                                          </p:stCondLst>
                                        </p:cTn>
                                        <p:tgtEl>
                                          <p:spTgt spid="1832"/>
                                        </p:tgtEl>
                                        <p:attrNameLst>
                                          <p:attrName>style.visibility</p:attrName>
                                        </p:attrNameLst>
                                      </p:cBhvr>
                                      <p:to>
                                        <p:strVal val="visible"/>
                                      </p:to>
                                    </p:set>
                                    <p:animEffect transition="in" filter="fade">
                                      <p:cBhvr>
                                        <p:cTn id="91" dur="500"/>
                                        <p:tgtEl>
                                          <p:spTgt spid="1832"/>
                                        </p:tgtEl>
                                      </p:cBhvr>
                                    </p:animEffect>
                                  </p:childTnLst>
                                </p:cTn>
                              </p:par>
                              <p:par>
                                <p:cTn id="92" presetID="10" presetClass="entr" presetSubtype="0" fill="hold" nodeType="withEffect">
                                  <p:stCondLst>
                                    <p:cond delay="0"/>
                                  </p:stCondLst>
                                  <p:childTnLst>
                                    <p:set>
                                      <p:cBhvr>
                                        <p:cTn id="93" dur="1" fill="hold">
                                          <p:stCondLst>
                                            <p:cond delay="0"/>
                                          </p:stCondLst>
                                        </p:cTn>
                                        <p:tgtEl>
                                          <p:spTgt spid="1833"/>
                                        </p:tgtEl>
                                        <p:attrNameLst>
                                          <p:attrName>style.visibility</p:attrName>
                                        </p:attrNameLst>
                                      </p:cBhvr>
                                      <p:to>
                                        <p:strVal val="visible"/>
                                      </p:to>
                                    </p:set>
                                    <p:animEffect transition="in" filter="fade">
                                      <p:cBhvr>
                                        <p:cTn id="94" dur="500"/>
                                        <p:tgtEl>
                                          <p:spTgt spid="183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819"/>
                                        </p:tgtEl>
                                        <p:attrNameLst>
                                          <p:attrName>style.visibility</p:attrName>
                                        </p:attrNameLst>
                                      </p:cBhvr>
                                      <p:to>
                                        <p:strVal val="visible"/>
                                      </p:to>
                                    </p:set>
                                    <p:animEffect transition="in" filter="fade">
                                      <p:cBhvr>
                                        <p:cTn id="99" dur="500"/>
                                        <p:tgtEl>
                                          <p:spTgt spid="181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29"/>
                                        </p:tgtEl>
                                        <p:attrNameLst>
                                          <p:attrName>style.visibility</p:attrName>
                                        </p:attrNameLst>
                                      </p:cBhvr>
                                      <p:to>
                                        <p:strVal val="visible"/>
                                      </p:to>
                                    </p:set>
                                    <p:animEffect transition="in" filter="fade">
                                      <p:cBhvr>
                                        <p:cTn id="104" dur="500"/>
                                        <p:tgtEl>
                                          <p:spTgt spid="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p:nvPr/>
        </p:nvSpPr>
        <p:spPr>
          <a:xfrm>
            <a:off x="1136637" y="1275606"/>
            <a:ext cx="2034520" cy="1721116"/>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sp>
        <p:nvSpPr>
          <p:cNvPr id="1193" name="Google Shape;1193;p38"/>
          <p:cNvSpPr txBox="1"/>
          <p:nvPr/>
        </p:nvSpPr>
        <p:spPr>
          <a:xfrm>
            <a:off x="1657173" y="1406909"/>
            <a:ext cx="991550" cy="444590"/>
          </a:xfrm>
          <a:prstGeom prst="rect">
            <a:avLst/>
          </a:prstGeom>
          <a:noFill/>
          <a:ln>
            <a:noFill/>
          </a:ln>
        </p:spPr>
        <p:txBody>
          <a:bodyPr spcFirstLastPara="1" wrap="square" lIns="91425" tIns="91425" rIns="91425" bIns="91425" anchor="b" anchorCtr="0">
            <a:normAutofit/>
          </a:bodyPr>
          <a:lstStyle/>
          <a:p>
            <a:pPr algn="ctr">
              <a:lnSpc>
                <a:spcPct val="90000"/>
              </a:lnSpc>
              <a:buClr>
                <a:srgbClr val="0B87A1"/>
              </a:buClr>
              <a:buSzPts val="1800"/>
            </a:pPr>
            <a:r>
              <a:rPr lang="en-US" sz="1800" b="1">
                <a:solidFill>
                  <a:srgbClr val="34495E"/>
                </a:solidFill>
                <a:latin typeface="Calibri"/>
                <a:ea typeface="Calibri"/>
                <a:cs typeface="Calibri"/>
                <a:sym typeface="Calibri"/>
              </a:rPr>
              <a:t>Orders</a:t>
            </a:r>
            <a:endParaRPr sz="1800" b="1">
              <a:solidFill>
                <a:srgbClr val="34495E"/>
              </a:solidFill>
              <a:latin typeface="Calibri"/>
              <a:ea typeface="Calibri"/>
              <a:cs typeface="Calibri"/>
              <a:sym typeface="Calibri"/>
            </a:endParaRPr>
          </a:p>
        </p:txBody>
      </p:sp>
      <p:sp>
        <p:nvSpPr>
          <p:cNvPr id="1194" name="Google Shape;1194;p38"/>
          <p:cNvSpPr/>
          <p:nvPr/>
        </p:nvSpPr>
        <p:spPr>
          <a:xfrm>
            <a:off x="5035089" y="864376"/>
            <a:ext cx="2008514" cy="1699118"/>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sp>
        <p:nvSpPr>
          <p:cNvPr id="1195" name="Google Shape;1195;p38"/>
          <p:cNvSpPr txBox="1"/>
          <p:nvPr/>
        </p:nvSpPr>
        <p:spPr>
          <a:xfrm>
            <a:off x="5362543" y="988200"/>
            <a:ext cx="1353606" cy="444590"/>
          </a:xfrm>
          <a:prstGeom prst="rect">
            <a:avLst/>
          </a:prstGeom>
          <a:noFill/>
          <a:ln>
            <a:noFill/>
          </a:ln>
        </p:spPr>
        <p:txBody>
          <a:bodyPr spcFirstLastPara="1" wrap="square" lIns="91425" tIns="91425" rIns="91425" bIns="91425" anchor="b" anchorCtr="0">
            <a:noAutofit/>
          </a:bodyPr>
          <a:lstStyle/>
          <a:p>
            <a:pPr algn="ctr">
              <a:buClr>
                <a:srgbClr val="0B87A1"/>
              </a:buClr>
              <a:buSzPts val="1800"/>
            </a:pPr>
            <a:r>
              <a:rPr lang="en-US" sz="1800" b="1">
                <a:solidFill>
                  <a:srgbClr val="34495E"/>
                </a:solidFill>
                <a:latin typeface="Calibri"/>
                <a:ea typeface="Calibri"/>
                <a:cs typeface="Calibri"/>
                <a:sym typeface="Calibri"/>
              </a:rPr>
              <a:t>Shipping</a:t>
            </a:r>
            <a:endParaRPr sz="1800" b="1">
              <a:solidFill>
                <a:srgbClr val="34495E"/>
              </a:solidFill>
              <a:latin typeface="Calibri"/>
              <a:ea typeface="Calibri"/>
              <a:cs typeface="Calibri"/>
              <a:sym typeface="Calibri"/>
            </a:endParaRPr>
          </a:p>
        </p:txBody>
      </p:sp>
      <p:cxnSp>
        <p:nvCxnSpPr>
          <p:cNvPr id="1196" name="Google Shape;1196;p38"/>
          <p:cNvCxnSpPr/>
          <p:nvPr/>
        </p:nvCxnSpPr>
        <p:spPr>
          <a:xfrm rot="10800000" flipH="1">
            <a:off x="2721557" y="1623961"/>
            <a:ext cx="2720815" cy="638270"/>
          </a:xfrm>
          <a:prstGeom prst="straightConnector1">
            <a:avLst/>
          </a:prstGeom>
          <a:solidFill>
            <a:srgbClr val="BFBFBF"/>
          </a:solidFill>
          <a:ln w="15875" cap="rnd" cmpd="sng">
            <a:solidFill>
              <a:srgbClr val="D8D8D8"/>
            </a:solidFill>
            <a:prstDash val="dash"/>
            <a:miter lim="800000"/>
            <a:headEnd type="none" w="sm" len="sm"/>
            <a:tailEnd type="triangle" w="lg" len="lg"/>
          </a:ln>
        </p:spPr>
      </p:cxnSp>
      <p:sp>
        <p:nvSpPr>
          <p:cNvPr id="1197" name="Google Shape;1197;p38"/>
          <p:cNvSpPr/>
          <p:nvPr/>
        </p:nvSpPr>
        <p:spPr>
          <a:xfrm>
            <a:off x="5919133" y="2572275"/>
            <a:ext cx="1868954" cy="1581055"/>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sp>
        <p:nvSpPr>
          <p:cNvPr id="1198" name="Google Shape;1198;p38"/>
          <p:cNvSpPr txBox="1"/>
          <p:nvPr/>
        </p:nvSpPr>
        <p:spPr>
          <a:xfrm>
            <a:off x="6269763" y="2734885"/>
            <a:ext cx="1273628" cy="444590"/>
          </a:xfrm>
          <a:prstGeom prst="rect">
            <a:avLst/>
          </a:prstGeom>
          <a:noFill/>
          <a:ln>
            <a:noFill/>
          </a:ln>
        </p:spPr>
        <p:txBody>
          <a:bodyPr spcFirstLastPara="1" wrap="square" lIns="91425" tIns="91425" rIns="91425" bIns="91425" anchor="b" anchorCtr="0">
            <a:noAutofit/>
          </a:bodyPr>
          <a:lstStyle/>
          <a:p>
            <a:pPr algn="ctr">
              <a:buClr>
                <a:srgbClr val="0B87A1"/>
              </a:buClr>
              <a:buSzPts val="1800"/>
            </a:pPr>
            <a:r>
              <a:rPr lang="en-US" sz="1800" b="1">
                <a:solidFill>
                  <a:srgbClr val="34495E"/>
                </a:solidFill>
                <a:latin typeface="Calibri"/>
                <a:ea typeface="Calibri"/>
                <a:cs typeface="Calibri"/>
                <a:sym typeface="Calibri"/>
              </a:rPr>
              <a:t>Marketing</a:t>
            </a:r>
            <a:endParaRPr sz="1800" b="1">
              <a:solidFill>
                <a:srgbClr val="34495E"/>
              </a:solidFill>
              <a:latin typeface="Calibri"/>
              <a:ea typeface="Calibri"/>
              <a:cs typeface="Calibri"/>
              <a:sym typeface="Calibri"/>
            </a:endParaRPr>
          </a:p>
        </p:txBody>
      </p:sp>
      <p:sp>
        <p:nvSpPr>
          <p:cNvPr id="1199" name="Google Shape;1199;p38"/>
          <p:cNvSpPr/>
          <p:nvPr/>
        </p:nvSpPr>
        <p:spPr>
          <a:xfrm>
            <a:off x="3912324" y="3298208"/>
            <a:ext cx="773723" cy="819952"/>
          </a:xfrm>
          <a:prstGeom prst="foldedCorner">
            <a:avLst>
              <a:gd name="adj" fmla="val 16667"/>
            </a:avLst>
          </a:prstGeom>
          <a:solidFill>
            <a:srgbClr val="FFC000"/>
          </a:solidFill>
          <a:ln>
            <a:noFill/>
          </a:ln>
        </p:spPr>
        <p:txBody>
          <a:bodyPr spcFirstLastPara="1" wrap="square" lIns="91425" tIns="45700" rIns="91425" bIns="45700" anchor="ctr" anchorCtr="0">
            <a:noAutofit/>
          </a:bodyPr>
          <a:lstStyle/>
          <a:p>
            <a:pPr algn="ctr">
              <a:buClr>
                <a:srgbClr val="000000"/>
              </a:buClr>
              <a:buSzPts val="1050"/>
            </a:pPr>
            <a:r>
              <a:rPr lang="en-US" sz="1050" b="1">
                <a:latin typeface="Calibri"/>
                <a:ea typeface="Calibri"/>
                <a:cs typeface="Calibri"/>
                <a:sym typeface="Calibri"/>
              </a:rPr>
              <a:t>Order</a:t>
            </a:r>
            <a:endParaRPr/>
          </a:p>
          <a:p>
            <a:pPr algn="ctr">
              <a:buClr>
                <a:srgbClr val="000000"/>
              </a:buClr>
              <a:buSzPts val="1050"/>
            </a:pPr>
            <a:r>
              <a:rPr lang="en-US" sz="1050" b="1">
                <a:latin typeface="Calibri"/>
                <a:ea typeface="Calibri"/>
                <a:cs typeface="Calibri"/>
                <a:sym typeface="Calibri"/>
              </a:rPr>
              <a:t>Placed</a:t>
            </a:r>
            <a:endParaRPr sz="1050" b="1">
              <a:latin typeface="Calibri"/>
              <a:ea typeface="Calibri"/>
              <a:cs typeface="Calibri"/>
              <a:sym typeface="Calibri"/>
            </a:endParaRPr>
          </a:p>
        </p:txBody>
      </p:sp>
      <p:sp>
        <p:nvSpPr>
          <p:cNvPr id="1200" name="Google Shape;1200;p38"/>
          <p:cNvSpPr/>
          <p:nvPr/>
        </p:nvSpPr>
        <p:spPr>
          <a:xfrm>
            <a:off x="5535854" y="1486086"/>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sp>
        <p:nvSpPr>
          <p:cNvPr id="1201" name="Google Shape;1201;p38"/>
          <p:cNvSpPr/>
          <p:nvPr/>
        </p:nvSpPr>
        <p:spPr>
          <a:xfrm>
            <a:off x="6101733" y="1705688"/>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sp>
        <p:nvSpPr>
          <p:cNvPr id="1202" name="Google Shape;1202;p38"/>
          <p:cNvSpPr txBox="1"/>
          <p:nvPr/>
        </p:nvSpPr>
        <p:spPr>
          <a:xfrm rot="-733855">
            <a:off x="3493570" y="1575484"/>
            <a:ext cx="1401921" cy="276915"/>
          </a:xfrm>
          <a:prstGeom prst="rect">
            <a:avLst/>
          </a:prstGeom>
          <a:noFill/>
          <a:ln>
            <a:noFill/>
          </a:ln>
        </p:spPr>
        <p:txBody>
          <a:bodyPr spcFirstLastPara="1" wrap="square" lIns="91425" tIns="45700" rIns="91425" bIns="45700" anchor="t" anchorCtr="0">
            <a:spAutoFit/>
          </a:bodyPr>
          <a:lstStyle/>
          <a:p>
            <a:pPr>
              <a:buClr>
                <a:srgbClr val="4E295E"/>
              </a:buClr>
              <a:buSzPts val="1200"/>
            </a:pPr>
            <a:r>
              <a:rPr lang="en-US" sz="1200">
                <a:solidFill>
                  <a:srgbClr val="4E295E"/>
                </a:solidFill>
                <a:latin typeface="Calibri"/>
                <a:ea typeface="Calibri"/>
                <a:cs typeface="Calibri"/>
                <a:sym typeface="Calibri"/>
              </a:rPr>
              <a:t>Request</a:t>
            </a:r>
            <a:endParaRPr sz="1200">
              <a:solidFill>
                <a:srgbClr val="4E295E"/>
              </a:solidFill>
              <a:latin typeface="Calibri"/>
              <a:ea typeface="Calibri"/>
              <a:cs typeface="Calibri"/>
              <a:sym typeface="Calibri"/>
            </a:endParaRPr>
          </a:p>
        </p:txBody>
      </p:sp>
      <p:sp>
        <p:nvSpPr>
          <p:cNvPr id="1203" name="Google Shape;1203;p38"/>
          <p:cNvSpPr txBox="1"/>
          <p:nvPr/>
        </p:nvSpPr>
        <p:spPr>
          <a:xfrm>
            <a:off x="2308244" y="3330117"/>
            <a:ext cx="1199367" cy="276999"/>
          </a:xfrm>
          <a:prstGeom prst="rect">
            <a:avLst/>
          </a:prstGeom>
          <a:noFill/>
          <a:ln>
            <a:noFill/>
          </a:ln>
        </p:spPr>
        <p:txBody>
          <a:bodyPr spcFirstLastPara="1" wrap="square" lIns="91425" tIns="45700" rIns="91425" bIns="45700" anchor="t" anchorCtr="0">
            <a:spAutoFit/>
          </a:bodyPr>
          <a:lstStyle/>
          <a:p>
            <a:pPr>
              <a:buClr>
                <a:srgbClr val="E74C3C"/>
              </a:buClr>
              <a:buSzPts val="1200"/>
            </a:pPr>
            <a:r>
              <a:rPr lang="en-US" sz="1200">
                <a:solidFill>
                  <a:srgbClr val="E74C3C"/>
                </a:solidFill>
                <a:latin typeface="Calibri"/>
                <a:ea typeface="Calibri"/>
                <a:cs typeface="Calibri"/>
                <a:sym typeface="Calibri"/>
              </a:rPr>
              <a:t>Time-decoupled</a:t>
            </a:r>
            <a:endParaRPr sz="1200">
              <a:solidFill>
                <a:srgbClr val="E74C3C"/>
              </a:solidFill>
              <a:latin typeface="Calibri"/>
              <a:ea typeface="Calibri"/>
              <a:cs typeface="Calibri"/>
              <a:sym typeface="Calibri"/>
            </a:endParaRPr>
          </a:p>
        </p:txBody>
      </p:sp>
      <p:sp>
        <p:nvSpPr>
          <p:cNvPr id="1204" name="Google Shape;1204;p38"/>
          <p:cNvSpPr txBox="1"/>
          <p:nvPr/>
        </p:nvSpPr>
        <p:spPr>
          <a:xfrm>
            <a:off x="6535006" y="4187422"/>
            <a:ext cx="1465466" cy="276999"/>
          </a:xfrm>
          <a:prstGeom prst="rect">
            <a:avLst/>
          </a:prstGeom>
          <a:noFill/>
          <a:ln>
            <a:noFill/>
          </a:ln>
        </p:spPr>
        <p:txBody>
          <a:bodyPr spcFirstLastPara="1" wrap="square" lIns="91425" tIns="45700" rIns="91425" bIns="45700" anchor="t" anchorCtr="0">
            <a:spAutoFit/>
          </a:bodyPr>
          <a:lstStyle/>
          <a:p>
            <a:pPr>
              <a:buClr>
                <a:srgbClr val="E74C3C"/>
              </a:buClr>
              <a:buSzPts val="1200"/>
            </a:pPr>
            <a:r>
              <a:rPr lang="en-US" sz="1200">
                <a:solidFill>
                  <a:srgbClr val="E74C3C"/>
                </a:solidFill>
                <a:latin typeface="Calibri"/>
                <a:ea typeface="Calibri"/>
                <a:cs typeface="Calibri"/>
                <a:sym typeface="Calibri"/>
              </a:rPr>
              <a:t>Open in extensibility</a:t>
            </a:r>
            <a:endParaRPr sz="1200">
              <a:solidFill>
                <a:srgbClr val="E74C3C"/>
              </a:solidFill>
              <a:latin typeface="Calibri"/>
              <a:ea typeface="Calibri"/>
              <a:cs typeface="Calibri"/>
              <a:sym typeface="Calibri"/>
            </a:endParaRPr>
          </a:p>
        </p:txBody>
      </p:sp>
      <p:sp>
        <p:nvSpPr>
          <p:cNvPr id="1205" name="Google Shape;1205;p38"/>
          <p:cNvSpPr/>
          <p:nvPr/>
        </p:nvSpPr>
        <p:spPr>
          <a:xfrm rot="-729307">
            <a:off x="3497568" y="1728424"/>
            <a:ext cx="1042273" cy="646290"/>
          </a:xfrm>
          <a:prstGeom prst="rect">
            <a:avLst/>
          </a:prstGeom>
          <a:noFill/>
          <a:ln>
            <a:noFill/>
          </a:ln>
        </p:spPr>
        <p:txBody>
          <a:bodyPr spcFirstLastPara="1" wrap="square" lIns="91425" tIns="45700" rIns="91425" bIns="45700" anchor="t" anchorCtr="0">
            <a:spAutoFit/>
          </a:bodyPr>
          <a:lstStyle/>
          <a:p>
            <a:pPr>
              <a:buClr>
                <a:srgbClr val="E74C3C"/>
              </a:buClr>
              <a:buSzPts val="1200"/>
            </a:pPr>
            <a:r>
              <a:rPr lang="en-US" sz="1200">
                <a:solidFill>
                  <a:srgbClr val="4E295E"/>
                </a:solidFill>
                <a:latin typeface="Calibri"/>
                <a:ea typeface="Calibri"/>
                <a:cs typeface="Calibri"/>
                <a:sym typeface="Calibri"/>
              </a:rPr>
              <a:t>Response</a:t>
            </a:r>
            <a:endParaRPr sz="1200">
              <a:solidFill>
                <a:srgbClr val="4E295E"/>
              </a:solidFill>
              <a:latin typeface="Calibri"/>
              <a:ea typeface="Calibri"/>
              <a:cs typeface="Calibri"/>
              <a:sym typeface="Calibri"/>
            </a:endParaRPr>
          </a:p>
          <a:p>
            <a:pPr>
              <a:buClr>
                <a:srgbClr val="E74C3C"/>
              </a:buClr>
              <a:buSzPts val="1200"/>
            </a:pPr>
            <a:endParaRPr sz="1200">
              <a:solidFill>
                <a:srgbClr val="E74C3C"/>
              </a:solidFill>
              <a:latin typeface="Calibri"/>
              <a:ea typeface="Calibri"/>
              <a:cs typeface="Calibri"/>
              <a:sym typeface="Calibri"/>
            </a:endParaRPr>
          </a:p>
          <a:p>
            <a:pPr>
              <a:buClr>
                <a:srgbClr val="E74C3C"/>
              </a:buClr>
              <a:buSzPts val="1200"/>
            </a:pPr>
            <a:endParaRPr sz="1200">
              <a:solidFill>
                <a:srgbClr val="E74C3C"/>
              </a:solidFill>
              <a:latin typeface="Calibri"/>
              <a:ea typeface="Calibri"/>
              <a:cs typeface="Calibri"/>
              <a:sym typeface="Calibri"/>
            </a:endParaRPr>
          </a:p>
        </p:txBody>
      </p:sp>
      <p:sp>
        <p:nvSpPr>
          <p:cNvPr id="1206" name="Google Shape;1206;p38"/>
          <p:cNvSpPr/>
          <p:nvPr/>
        </p:nvSpPr>
        <p:spPr>
          <a:xfrm rot="-990353">
            <a:off x="3466602" y="1403013"/>
            <a:ext cx="953049" cy="1001486"/>
          </a:xfrm>
          <a:prstGeom prst="mathMultiply">
            <a:avLst>
              <a:gd name="adj1" fmla="val 9391"/>
            </a:avLst>
          </a:prstGeom>
          <a:solidFill>
            <a:srgbClr val="BFBFBF"/>
          </a:solidFill>
          <a:ln>
            <a:noFill/>
          </a:ln>
        </p:spPr>
        <p:txBody>
          <a:bodyPr spcFirstLastPara="1" wrap="square" lIns="91425" tIns="45700" rIns="91425" bIns="45700" anchor="ctr" anchorCtr="0">
            <a:noAutofit/>
          </a:bodyPr>
          <a:lstStyle/>
          <a:p>
            <a:pPr algn="ctr">
              <a:buClr>
                <a:schemeClr val="lt1"/>
              </a:buClr>
              <a:buSzPts val="1400"/>
            </a:pPr>
            <a:endParaRPr b="1">
              <a:solidFill>
                <a:srgbClr val="F5B6AF"/>
              </a:solidFill>
              <a:latin typeface="Calibri"/>
              <a:ea typeface="Calibri"/>
              <a:cs typeface="Calibri"/>
              <a:sym typeface="Calibri"/>
            </a:endParaRPr>
          </a:p>
        </p:txBody>
      </p:sp>
      <p:sp>
        <p:nvSpPr>
          <p:cNvPr id="1207" name="Google Shape;1207;p38"/>
          <p:cNvSpPr txBox="1"/>
          <p:nvPr/>
        </p:nvSpPr>
        <p:spPr>
          <a:xfrm>
            <a:off x="-433754" y="180367"/>
            <a:ext cx="8034157" cy="857400"/>
          </a:xfrm>
          <a:prstGeom prst="rect">
            <a:avLst/>
          </a:prstGeom>
          <a:noFill/>
          <a:ln>
            <a:noFill/>
          </a:ln>
        </p:spPr>
        <p:txBody>
          <a:bodyPr spcFirstLastPara="1" wrap="square" lIns="91425" tIns="45700" rIns="91425" bIns="45700" anchor="ctr" anchorCtr="0">
            <a:noAutofit/>
          </a:bodyPr>
          <a:lstStyle/>
          <a:p>
            <a:pPr>
              <a:lnSpc>
                <a:spcPct val="90000"/>
              </a:lnSpc>
              <a:buClr>
                <a:srgbClr val="273646"/>
              </a:buClr>
              <a:buSzPts val="2800"/>
            </a:pPr>
            <a:r>
              <a:rPr lang="en-US" sz="2800" b="1">
                <a:solidFill>
                  <a:srgbClr val="273646"/>
                </a:solidFill>
                <a:latin typeface="Calibri"/>
                <a:ea typeface="Calibri"/>
                <a:cs typeface="Calibri"/>
                <a:sym typeface="Calibri"/>
              </a:rPr>
              <a:t>Approach #2 : Event Driven Architecture</a:t>
            </a:r>
            <a:endParaRPr sz="2800" b="1">
              <a:solidFill>
                <a:srgbClr val="273646"/>
              </a:solidFill>
              <a:latin typeface="Calibri"/>
              <a:ea typeface="Calibri"/>
              <a:cs typeface="Calibri"/>
              <a:sym typeface="Calibri"/>
            </a:endParaRPr>
          </a:p>
        </p:txBody>
      </p:sp>
      <p:sp>
        <p:nvSpPr>
          <p:cNvPr id="1208" name="Google Shape;1208;p38"/>
          <p:cNvSpPr/>
          <p:nvPr/>
        </p:nvSpPr>
        <p:spPr>
          <a:xfrm>
            <a:off x="1665796" y="1901419"/>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sp>
        <p:nvSpPr>
          <p:cNvPr id="1209" name="Google Shape;1209;p38"/>
          <p:cNvSpPr/>
          <p:nvPr/>
        </p:nvSpPr>
        <p:spPr>
          <a:xfrm>
            <a:off x="2231675" y="2121021"/>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cxnSp>
        <p:nvCxnSpPr>
          <p:cNvPr id="1210" name="Google Shape;1210;p38"/>
          <p:cNvCxnSpPr>
            <a:stCxn id="1199" idx="3"/>
            <a:endCxn id="1200" idx="1"/>
          </p:cNvCxnSpPr>
          <p:nvPr/>
        </p:nvCxnSpPr>
        <p:spPr>
          <a:xfrm rot="10800000" flipH="1">
            <a:off x="4686046" y="1711384"/>
            <a:ext cx="849900" cy="1996800"/>
          </a:xfrm>
          <a:prstGeom prst="curvedConnector3">
            <a:avLst>
              <a:gd name="adj1" fmla="val 49995"/>
            </a:avLst>
          </a:prstGeom>
          <a:solidFill>
            <a:schemeClr val="accent1"/>
          </a:solidFill>
          <a:ln w="9525" cap="flat" cmpd="sng">
            <a:solidFill>
              <a:schemeClr val="accent5"/>
            </a:solidFill>
            <a:prstDash val="solid"/>
            <a:miter lim="800000"/>
            <a:headEnd type="none" w="sm" len="sm"/>
            <a:tailEnd type="triangle" w="med" len="med"/>
          </a:ln>
        </p:spPr>
      </p:cxnSp>
      <p:cxnSp>
        <p:nvCxnSpPr>
          <p:cNvPr id="1211" name="Google Shape;1211;p38"/>
          <p:cNvCxnSpPr>
            <a:stCxn id="1199" idx="2"/>
          </p:cNvCxnSpPr>
          <p:nvPr/>
        </p:nvCxnSpPr>
        <p:spPr>
          <a:xfrm rot="-5400000">
            <a:off x="4956185" y="2756460"/>
            <a:ext cx="704700" cy="2018700"/>
          </a:xfrm>
          <a:prstGeom prst="curvedConnector4">
            <a:avLst>
              <a:gd name="adj1" fmla="val -32439"/>
              <a:gd name="adj2" fmla="val 59583"/>
            </a:avLst>
          </a:prstGeom>
          <a:solidFill>
            <a:schemeClr val="accent1"/>
          </a:solidFill>
          <a:ln w="9525" cap="flat" cmpd="sng">
            <a:solidFill>
              <a:schemeClr val="accent5"/>
            </a:solidFill>
            <a:prstDash val="solid"/>
            <a:miter lim="800000"/>
            <a:headEnd type="none" w="sm" len="sm"/>
            <a:tailEnd type="triangle" w="med" len="med"/>
          </a:ln>
        </p:spPr>
      </p:cxnSp>
      <p:sp>
        <p:nvSpPr>
          <p:cNvPr id="1212" name="Google Shape;1212;p38"/>
          <p:cNvSpPr/>
          <p:nvPr/>
        </p:nvSpPr>
        <p:spPr>
          <a:xfrm>
            <a:off x="6396618" y="3188083"/>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sp>
        <p:nvSpPr>
          <p:cNvPr id="1213" name="Google Shape;1213;p38"/>
          <p:cNvSpPr/>
          <p:nvPr/>
        </p:nvSpPr>
        <p:spPr>
          <a:xfrm>
            <a:off x="6960128" y="3392437"/>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900"/>
            </a:pPr>
            <a:endParaRPr sz="900">
              <a:latin typeface="Calibri"/>
              <a:ea typeface="Calibri"/>
              <a:cs typeface="Calibri"/>
              <a:sym typeface="Calibri"/>
            </a:endParaRPr>
          </a:p>
        </p:txBody>
      </p:sp>
      <p:sp>
        <p:nvSpPr>
          <p:cNvPr id="1214" name="Google Shape;1214;p38"/>
          <p:cNvSpPr/>
          <p:nvPr/>
        </p:nvSpPr>
        <p:spPr>
          <a:xfrm>
            <a:off x="4598628" y="2631140"/>
            <a:ext cx="872922" cy="306422"/>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a:buClr>
                <a:srgbClr val="4E295E"/>
              </a:buClr>
              <a:buSzPts val="1200"/>
            </a:pPr>
            <a:r>
              <a:rPr lang="en-US" sz="1200">
                <a:solidFill>
                  <a:srgbClr val="4E295E"/>
                </a:solidFill>
                <a:latin typeface="Calibri"/>
                <a:ea typeface="Calibri"/>
                <a:cs typeface="Calibri"/>
                <a:sym typeface="Calibri"/>
              </a:rPr>
              <a:t>Subscribes</a:t>
            </a:r>
            <a:endParaRPr sz="1200">
              <a:solidFill>
                <a:srgbClr val="4E295E"/>
              </a:solidFill>
              <a:latin typeface="Calibri"/>
              <a:ea typeface="Calibri"/>
              <a:cs typeface="Calibri"/>
              <a:sym typeface="Calibri"/>
            </a:endParaRPr>
          </a:p>
        </p:txBody>
      </p:sp>
      <p:sp>
        <p:nvSpPr>
          <p:cNvPr id="1215" name="Google Shape;1215;p38"/>
          <p:cNvSpPr/>
          <p:nvPr/>
        </p:nvSpPr>
        <p:spPr>
          <a:xfrm>
            <a:off x="5005910" y="3694465"/>
            <a:ext cx="872922" cy="306422"/>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a:buClr>
                <a:srgbClr val="4E295E"/>
              </a:buClr>
              <a:buSzPts val="1200"/>
            </a:pPr>
            <a:r>
              <a:rPr lang="en-US" sz="1200">
                <a:solidFill>
                  <a:srgbClr val="4E295E"/>
                </a:solidFill>
                <a:latin typeface="Calibri"/>
                <a:ea typeface="Calibri"/>
                <a:cs typeface="Calibri"/>
                <a:sym typeface="Calibri"/>
              </a:rPr>
              <a:t>Subscribes</a:t>
            </a:r>
            <a:endParaRPr sz="1200">
              <a:solidFill>
                <a:srgbClr val="4E295E"/>
              </a:solidFill>
              <a:latin typeface="Calibri"/>
              <a:ea typeface="Calibri"/>
              <a:cs typeface="Calibri"/>
              <a:sym typeface="Calibri"/>
            </a:endParaRPr>
          </a:p>
        </p:txBody>
      </p:sp>
      <p:cxnSp>
        <p:nvCxnSpPr>
          <p:cNvPr id="1216" name="Google Shape;1216;p38"/>
          <p:cNvCxnSpPr/>
          <p:nvPr/>
        </p:nvCxnSpPr>
        <p:spPr>
          <a:xfrm>
            <a:off x="2679236" y="2389202"/>
            <a:ext cx="1239000" cy="1095900"/>
          </a:xfrm>
          <a:prstGeom prst="curvedConnector3">
            <a:avLst>
              <a:gd name="adj1" fmla="val 49998"/>
            </a:avLst>
          </a:prstGeom>
          <a:noFill/>
          <a:ln w="9525" cap="flat" cmpd="sng">
            <a:solidFill>
              <a:schemeClr val="accent5"/>
            </a:solidFill>
            <a:prstDash val="solid"/>
            <a:round/>
            <a:headEnd type="none" w="sm" len="sm"/>
            <a:tailEnd type="triangle" w="med" len="med"/>
          </a:ln>
        </p:spPr>
      </p:cxnSp>
      <p:sp>
        <p:nvSpPr>
          <p:cNvPr id="1217" name="Google Shape;1217;p38"/>
          <p:cNvSpPr/>
          <p:nvPr/>
        </p:nvSpPr>
        <p:spPr>
          <a:xfrm>
            <a:off x="3027231" y="2910419"/>
            <a:ext cx="797044" cy="306422"/>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a:buClr>
                <a:srgbClr val="4E295E"/>
              </a:buClr>
              <a:buSzPts val="1200"/>
            </a:pPr>
            <a:r>
              <a:rPr lang="en-US" sz="1200">
                <a:solidFill>
                  <a:srgbClr val="4E295E"/>
                </a:solidFill>
                <a:latin typeface="Calibri"/>
                <a:ea typeface="Calibri"/>
                <a:cs typeface="Calibri"/>
                <a:sym typeface="Calibri"/>
              </a:rPr>
              <a:t>Publishes</a:t>
            </a:r>
            <a:endParaRPr sz="1200">
              <a:solidFill>
                <a:srgbClr val="4E295E"/>
              </a:solidFill>
              <a:latin typeface="Calibri"/>
              <a:ea typeface="Calibri"/>
              <a:cs typeface="Calibri"/>
              <a:sym typeface="Calibri"/>
            </a:endParaRPr>
          </a:p>
        </p:txBody>
      </p:sp>
      <p:cxnSp>
        <p:nvCxnSpPr>
          <p:cNvPr id="1218" name="Google Shape;1218;p38"/>
          <p:cNvCxnSpPr/>
          <p:nvPr/>
        </p:nvCxnSpPr>
        <p:spPr>
          <a:xfrm flipH="1">
            <a:off x="2663955" y="1874520"/>
            <a:ext cx="2738400" cy="620700"/>
          </a:xfrm>
          <a:prstGeom prst="straightConnector1">
            <a:avLst/>
          </a:prstGeom>
          <a:solidFill>
            <a:srgbClr val="BFBFBF"/>
          </a:solidFill>
          <a:ln w="15875" cap="rnd" cmpd="sng">
            <a:solidFill>
              <a:srgbClr val="D8D8D8"/>
            </a:solidFill>
            <a:prstDash val="dash"/>
            <a:miter lim="800000"/>
            <a:headEnd type="none" w="sm" len="sm"/>
            <a:tailEnd type="triangle" w="lg" len="lg"/>
          </a:ln>
        </p:spPr>
      </p:cxnSp>
      <p:sp>
        <p:nvSpPr>
          <p:cNvPr id="2" name="직사각형 1">
            <a:extLst>
              <a:ext uri="{FF2B5EF4-FFF2-40B4-BE49-F238E27FC236}">
                <a16:creationId xmlns:a16="http://schemas.microsoft.com/office/drawing/2014/main" id="{C46CAFAF-C61D-544E-A1D0-B8C4E0C06384}"/>
              </a:ext>
            </a:extLst>
          </p:cNvPr>
          <p:cNvSpPr/>
          <p:nvPr/>
        </p:nvSpPr>
        <p:spPr>
          <a:xfrm>
            <a:off x="-892830" y="3147251"/>
            <a:ext cx="3096814" cy="1938992"/>
          </a:xfrm>
          <a:prstGeom prst="rect">
            <a:avLst/>
          </a:prstGeom>
        </p:spPr>
        <p:txBody>
          <a:bodyPr wrap="square">
            <a:spAutoFit/>
          </a:bodyPr>
          <a:lstStyle/>
          <a:p>
            <a:pPr marL="285750" indent="-285750">
              <a:buFont typeface="Arial" panose="020B0604020202020204" pitchFamily="34" charset="0"/>
              <a:buChar char="•"/>
            </a:pPr>
            <a:r>
              <a:rPr lang="en-US" altLang="ko-Kore-KR" sz="1200" dirty="0">
                <a:solidFill>
                  <a:srgbClr val="222222"/>
                </a:solidFill>
                <a:latin typeface="NonBreakingSpaceOverride"/>
              </a:rPr>
              <a:t>No point-to-point integrations.</a:t>
            </a:r>
          </a:p>
          <a:p>
            <a:pPr marL="285750" indent="-285750">
              <a:buFont typeface="Arial" panose="020B0604020202020204" pitchFamily="34" charset="0"/>
              <a:buChar char="•"/>
            </a:pPr>
            <a:r>
              <a:rPr lang="en-US" altLang="ko-Kore-KR" sz="1200" dirty="0">
                <a:solidFill>
                  <a:srgbClr val="222222"/>
                </a:solidFill>
                <a:latin typeface="NonBreakingSpaceOverride"/>
              </a:rPr>
              <a:t>High performance and highly scalable systems.</a:t>
            </a:r>
          </a:p>
          <a:p>
            <a:pPr marL="285750" indent="-285750">
              <a:buFont typeface="Arial" panose="020B0604020202020204" pitchFamily="34" charset="0"/>
              <a:buChar char="•"/>
            </a:pPr>
            <a:r>
              <a:rPr lang="en-US" altLang="ko-Kore-KR" sz="1200" dirty="0">
                <a:solidFill>
                  <a:srgbClr val="222222"/>
                </a:solidFill>
                <a:latin typeface="NonBreakingSpaceOverride"/>
              </a:rPr>
              <a:t>Components can remain autonomous, being capable of coupling and decoupling into different networks in response to different events.</a:t>
            </a:r>
          </a:p>
          <a:p>
            <a:pPr marL="285750" indent="-285750">
              <a:buFont typeface="Arial" panose="020B0604020202020204" pitchFamily="34" charset="0"/>
              <a:buChar char="•"/>
            </a:pPr>
            <a:r>
              <a:rPr lang="en-US" altLang="ko-Kore-KR" sz="1200" dirty="0">
                <a:solidFill>
                  <a:srgbClr val="222222"/>
                </a:solidFill>
                <a:latin typeface="NonBreakingSpaceOverride"/>
              </a:rPr>
              <a:t>Advanced analytics can be done using complex event processing.</a:t>
            </a:r>
          </a:p>
        </p:txBody>
      </p:sp>
    </p:spTree>
    <p:extLst>
      <p:ext uri="{BB962C8B-B14F-4D97-AF65-F5344CB8AC3E}">
        <p14:creationId xmlns:p14="http://schemas.microsoft.com/office/powerpoint/2010/main" val="348436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18"/>
                                        </p:tgtEl>
                                        <p:attrNameLst>
                                          <p:attrName>style.visibility</p:attrName>
                                        </p:attrNameLst>
                                      </p:cBhvr>
                                      <p:to>
                                        <p:strVal val="visible"/>
                                      </p:to>
                                    </p:set>
                                    <p:animEffect transition="in" filter="fade">
                                      <p:cBhvr>
                                        <p:cTn id="13" dur="1000"/>
                                        <p:tgtEl>
                                          <p:spTgt spid="12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0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16"/>
                                        </p:tgtEl>
                                        <p:attrNameLst>
                                          <p:attrName>style.visibility</p:attrName>
                                        </p:attrNameLst>
                                      </p:cBhvr>
                                      <p:to>
                                        <p:strVal val="visible"/>
                                      </p:to>
                                    </p:set>
                                    <p:animEffect transition="in" filter="fade">
                                      <p:cBhvr>
                                        <p:cTn id="26" dur="500"/>
                                        <p:tgtEl>
                                          <p:spTgt spid="1216"/>
                                        </p:tgtEl>
                                      </p:cBhvr>
                                    </p:animEffect>
                                  </p:childTnLst>
                                </p:cTn>
                              </p:par>
                              <p:par>
                                <p:cTn id="27" presetID="10" presetClass="entr" presetSubtype="0" fill="hold" nodeType="withEffect">
                                  <p:stCondLst>
                                    <p:cond delay="0"/>
                                  </p:stCondLst>
                                  <p:childTnLst>
                                    <p:set>
                                      <p:cBhvr>
                                        <p:cTn id="28" dur="1" fill="hold">
                                          <p:stCondLst>
                                            <p:cond delay="0"/>
                                          </p:stCondLst>
                                        </p:cTn>
                                        <p:tgtEl>
                                          <p:spTgt spid="1217"/>
                                        </p:tgtEl>
                                        <p:attrNameLst>
                                          <p:attrName>style.visibility</p:attrName>
                                        </p:attrNameLst>
                                      </p:cBhvr>
                                      <p:to>
                                        <p:strVal val="visible"/>
                                      </p:to>
                                    </p:set>
                                    <p:animEffect transition="in" filter="fade">
                                      <p:cBhvr>
                                        <p:cTn id="29" dur="500"/>
                                        <p:tgtEl>
                                          <p:spTgt spid="1217"/>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1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14"/>
                                        </p:tgtEl>
                                        <p:attrNameLst>
                                          <p:attrName>style.visibility</p:attrName>
                                        </p:attrNameLst>
                                      </p:cBhvr>
                                      <p:to>
                                        <p:strVal val="visible"/>
                                      </p:to>
                                    </p:set>
                                    <p:animEffect transition="in" filter="fade">
                                      <p:cBhvr>
                                        <p:cTn id="41" dur="500"/>
                                        <p:tgtEl>
                                          <p:spTgt spid="1214"/>
                                        </p:tgtEl>
                                      </p:cBhvr>
                                    </p:animEffect>
                                  </p:childTnLst>
                                </p:cTn>
                              </p:par>
                              <p:par>
                                <p:cTn id="42" presetID="10" presetClass="entr" presetSubtype="0" fill="hold" nodeType="withEffect">
                                  <p:stCondLst>
                                    <p:cond delay="0"/>
                                  </p:stCondLst>
                                  <p:childTnLst>
                                    <p:set>
                                      <p:cBhvr>
                                        <p:cTn id="43" dur="1" fill="hold">
                                          <p:stCondLst>
                                            <p:cond delay="0"/>
                                          </p:stCondLst>
                                        </p:cTn>
                                        <p:tgtEl>
                                          <p:spTgt spid="1210"/>
                                        </p:tgtEl>
                                        <p:attrNameLst>
                                          <p:attrName>style.visibility</p:attrName>
                                        </p:attrNameLst>
                                      </p:cBhvr>
                                      <p:to>
                                        <p:strVal val="visible"/>
                                      </p:to>
                                    </p:set>
                                    <p:animEffect transition="in" filter="fade">
                                      <p:cBhvr>
                                        <p:cTn id="44" dur="500"/>
                                        <p:tgtEl>
                                          <p:spTgt spid="12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7"/>
                                        </p:tgtEl>
                                        <p:attrNameLst>
                                          <p:attrName>style.visibility</p:attrName>
                                        </p:attrNameLst>
                                      </p:cBhvr>
                                      <p:to>
                                        <p:strVal val="visible"/>
                                      </p:to>
                                    </p:set>
                                    <p:animEffect transition="in" filter="fade">
                                      <p:cBhvr>
                                        <p:cTn id="49" dur="500"/>
                                        <p:tgtEl>
                                          <p:spTgt spid="1197"/>
                                        </p:tgtEl>
                                      </p:cBhvr>
                                    </p:animEffect>
                                  </p:childTnLst>
                                </p:cTn>
                              </p:par>
                              <p:par>
                                <p:cTn id="50" presetID="10" presetClass="entr" presetSubtype="0" fill="hold" nodeType="withEffect">
                                  <p:stCondLst>
                                    <p:cond delay="0"/>
                                  </p:stCondLst>
                                  <p:childTnLst>
                                    <p:set>
                                      <p:cBhvr>
                                        <p:cTn id="51" dur="1" fill="hold">
                                          <p:stCondLst>
                                            <p:cond delay="0"/>
                                          </p:stCondLst>
                                        </p:cTn>
                                        <p:tgtEl>
                                          <p:spTgt spid="1198"/>
                                        </p:tgtEl>
                                        <p:attrNameLst>
                                          <p:attrName>style.visibility</p:attrName>
                                        </p:attrNameLst>
                                      </p:cBhvr>
                                      <p:to>
                                        <p:strVal val="visible"/>
                                      </p:to>
                                    </p:set>
                                    <p:animEffect transition="in" filter="fade">
                                      <p:cBhvr>
                                        <p:cTn id="52" dur="500"/>
                                        <p:tgtEl>
                                          <p:spTgt spid="1198"/>
                                        </p:tgtEl>
                                      </p:cBhvr>
                                    </p:animEffect>
                                  </p:childTnLst>
                                </p:cTn>
                              </p:par>
                              <p:par>
                                <p:cTn id="53" presetID="10" presetClass="entr" presetSubtype="0" fill="hold" nodeType="withEffect">
                                  <p:stCondLst>
                                    <p:cond delay="0"/>
                                  </p:stCondLst>
                                  <p:childTnLst>
                                    <p:set>
                                      <p:cBhvr>
                                        <p:cTn id="54" dur="1" fill="hold">
                                          <p:stCondLst>
                                            <p:cond delay="0"/>
                                          </p:stCondLst>
                                        </p:cTn>
                                        <p:tgtEl>
                                          <p:spTgt spid="1212"/>
                                        </p:tgtEl>
                                        <p:attrNameLst>
                                          <p:attrName>style.visibility</p:attrName>
                                        </p:attrNameLst>
                                      </p:cBhvr>
                                      <p:to>
                                        <p:strVal val="visible"/>
                                      </p:to>
                                    </p:set>
                                    <p:animEffect transition="in" filter="fade">
                                      <p:cBhvr>
                                        <p:cTn id="55" dur="500"/>
                                        <p:tgtEl>
                                          <p:spTgt spid="1212"/>
                                        </p:tgtEl>
                                      </p:cBhvr>
                                    </p:animEffect>
                                  </p:childTnLst>
                                </p:cTn>
                              </p:par>
                              <p:par>
                                <p:cTn id="56" presetID="10" presetClass="entr" presetSubtype="0" fill="hold" nodeType="withEffect">
                                  <p:stCondLst>
                                    <p:cond delay="0"/>
                                  </p:stCondLst>
                                  <p:childTnLst>
                                    <p:set>
                                      <p:cBhvr>
                                        <p:cTn id="57" dur="1" fill="hold">
                                          <p:stCondLst>
                                            <p:cond delay="0"/>
                                          </p:stCondLst>
                                        </p:cTn>
                                        <p:tgtEl>
                                          <p:spTgt spid="1213"/>
                                        </p:tgtEl>
                                        <p:attrNameLst>
                                          <p:attrName>style.visibility</p:attrName>
                                        </p:attrNameLst>
                                      </p:cBhvr>
                                      <p:to>
                                        <p:strVal val="visible"/>
                                      </p:to>
                                    </p:set>
                                    <p:animEffect transition="in" filter="fade">
                                      <p:cBhvr>
                                        <p:cTn id="58" dur="500"/>
                                        <p:tgtEl>
                                          <p:spTgt spid="12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11"/>
                                        </p:tgtEl>
                                        <p:attrNameLst>
                                          <p:attrName>style.visibility</p:attrName>
                                        </p:attrNameLst>
                                      </p:cBhvr>
                                      <p:to>
                                        <p:strVal val="visible"/>
                                      </p:to>
                                    </p:set>
                                    <p:animEffect transition="in" filter="fade">
                                      <p:cBhvr>
                                        <p:cTn id="63" dur="500"/>
                                        <p:tgtEl>
                                          <p:spTgt spid="1211"/>
                                        </p:tgtEl>
                                      </p:cBhvr>
                                    </p:animEffect>
                                  </p:childTnLst>
                                </p:cTn>
                              </p:par>
                              <p:par>
                                <p:cTn id="64" presetID="10" presetClass="entr" presetSubtype="0" fill="hold" nodeType="withEffect">
                                  <p:stCondLst>
                                    <p:cond delay="0"/>
                                  </p:stCondLst>
                                  <p:childTnLst>
                                    <p:set>
                                      <p:cBhvr>
                                        <p:cTn id="65" dur="1" fill="hold">
                                          <p:stCondLst>
                                            <p:cond delay="0"/>
                                          </p:stCondLst>
                                        </p:cTn>
                                        <p:tgtEl>
                                          <p:spTgt spid="1215"/>
                                        </p:tgtEl>
                                        <p:attrNameLst>
                                          <p:attrName>style.visibility</p:attrName>
                                        </p:attrNameLst>
                                      </p:cBhvr>
                                      <p:to>
                                        <p:strVal val="visible"/>
                                      </p:to>
                                    </p:set>
                                    <p:animEffect transition="in" filter="fade">
                                      <p:cBhvr>
                                        <p:cTn id="66" dur="500"/>
                                        <p:tgtEl>
                                          <p:spTgt spid="1215"/>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grpSp>
        <p:nvGrpSpPr>
          <p:cNvPr id="1223" name="Google Shape;1223;p39"/>
          <p:cNvGrpSpPr/>
          <p:nvPr/>
        </p:nvGrpSpPr>
        <p:grpSpPr>
          <a:xfrm>
            <a:off x="842211" y="1443989"/>
            <a:ext cx="5179595" cy="3030309"/>
            <a:chOff x="4423558" y="2422558"/>
            <a:chExt cx="3158838" cy="2369136"/>
          </a:xfrm>
        </p:grpSpPr>
        <p:pic>
          <p:nvPicPr>
            <p:cNvPr id="1224" name="Google Shape;1224;p39" descr="TM Architecture"/>
            <p:cNvPicPr preferRelativeResize="0"/>
            <p:nvPr/>
          </p:nvPicPr>
          <p:blipFill rotWithShape="1">
            <a:blip r:embed="rId3">
              <a:alphaModFix/>
            </a:blip>
            <a:srcRect l="13399" t="1318" r="27022" b="7597"/>
            <a:stretch/>
          </p:blipFill>
          <p:spPr>
            <a:xfrm>
              <a:off x="4423558" y="2422558"/>
              <a:ext cx="3152900" cy="2369136"/>
            </a:xfrm>
            <a:prstGeom prst="rect">
              <a:avLst/>
            </a:prstGeom>
            <a:noFill/>
            <a:ln>
              <a:noFill/>
            </a:ln>
          </p:spPr>
        </p:pic>
        <p:sp>
          <p:nvSpPr>
            <p:cNvPr id="1225" name="Google Shape;1225;p39"/>
            <p:cNvSpPr/>
            <p:nvPr/>
          </p:nvSpPr>
          <p:spPr>
            <a:xfrm>
              <a:off x="7356765" y="4595751"/>
              <a:ext cx="225631" cy="195943"/>
            </a:xfrm>
            <a:prstGeom prst="rect">
              <a:avLst/>
            </a:prstGeom>
            <a:solidFill>
              <a:schemeClr val="lt1"/>
            </a:solidFill>
            <a:ln>
              <a:noFill/>
            </a:ln>
          </p:spPr>
          <p:txBody>
            <a:bodyPr spcFirstLastPara="1" wrap="square" lIns="91425" tIns="45700" rIns="91425" bIns="45700"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grpSp>
      <p:sp>
        <p:nvSpPr>
          <p:cNvPr id="1226" name="Google Shape;1226;p39"/>
          <p:cNvSpPr/>
          <p:nvPr/>
        </p:nvSpPr>
        <p:spPr>
          <a:xfrm>
            <a:off x="-603250" y="4677397"/>
            <a:ext cx="8077200" cy="253916"/>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t>Source: </a:t>
            </a:r>
            <a:r>
              <a:rPr lang="en-US" sz="1000" u="sng">
                <a:solidFill>
                  <a:srgbClr val="F2F2F2"/>
                </a:solidFill>
                <a:hlinkClick r:id="rId4">
                  <a:extLst>
                    <a:ext uri="{A12FA001-AC4F-418D-AE19-62706E023703}">
                      <ahyp:hlinkClr xmlns:ahyp="http://schemas.microsoft.com/office/drawing/2018/hyperlinkcolor" xmlns="" val="tx"/>
                    </a:ext>
                  </a:extLst>
                </a:hlinkClick>
              </a:rPr>
              <a:t>https://blog.redelastic.com/corporate-arts-crafts-modelling-reactive-systems-with-event-storming-73c6236f5dd7</a:t>
            </a:r>
            <a:r>
              <a:rPr lang="en-US" sz="1000"/>
              <a:t>,</a:t>
            </a:r>
            <a:r>
              <a:rPr lang="en-US" sz="1000">
                <a:solidFill>
                  <a:srgbClr val="F2F2F2"/>
                </a:solidFill>
              </a:rPr>
              <a:t>,</a:t>
            </a:r>
            <a:r>
              <a:rPr lang="en-US" sz="1000"/>
              <a:t>Kevin webber</a:t>
            </a:r>
            <a:endParaRPr sz="1000"/>
          </a:p>
        </p:txBody>
      </p:sp>
      <p:sp>
        <p:nvSpPr>
          <p:cNvPr id="1227" name="Google Shape;1227;p39"/>
          <p:cNvSpPr/>
          <p:nvPr/>
        </p:nvSpPr>
        <p:spPr>
          <a:xfrm>
            <a:off x="2384951" y="983260"/>
            <a:ext cx="2094115" cy="269875"/>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algn="ctr">
              <a:buClr>
                <a:srgbClr val="FFFFFF"/>
              </a:buClr>
              <a:buSzPts val="1600"/>
            </a:pPr>
            <a:r>
              <a:rPr lang="en-US" sz="1600">
                <a:solidFill>
                  <a:srgbClr val="FFFFFF"/>
                </a:solidFill>
                <a:latin typeface="Calibri"/>
                <a:ea typeface="Calibri"/>
                <a:cs typeface="Calibri"/>
                <a:sym typeface="Calibri"/>
              </a:rPr>
              <a:t>Polyglot-persistence</a:t>
            </a:r>
            <a:endParaRPr sz="1800">
              <a:solidFill>
                <a:srgbClr val="FFFFFF"/>
              </a:solidFill>
              <a:latin typeface="Calibri"/>
              <a:ea typeface="Calibri"/>
              <a:cs typeface="Calibri"/>
              <a:sym typeface="Calibri"/>
            </a:endParaRPr>
          </a:p>
        </p:txBody>
      </p:sp>
      <p:sp>
        <p:nvSpPr>
          <p:cNvPr id="1228" name="Google Shape;1228;p39"/>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rmAutofit/>
          </a:bodyPr>
          <a:lstStyle/>
          <a:p>
            <a:pPr>
              <a:spcBef>
                <a:spcPts val="0"/>
              </a:spcBef>
              <a:buClr>
                <a:srgbClr val="273646"/>
              </a:buClr>
              <a:buSzPts val="2520"/>
            </a:pPr>
            <a:r>
              <a:rPr lang="en-US" sz="2520"/>
              <a:t>Approach #2 : Event Driven Architecture</a:t>
            </a:r>
            <a:endParaRPr sz="2520"/>
          </a:p>
        </p:txBody>
      </p:sp>
    </p:spTree>
    <p:extLst>
      <p:ext uri="{BB962C8B-B14F-4D97-AF65-F5344CB8AC3E}">
        <p14:creationId xmlns:p14="http://schemas.microsoft.com/office/powerpoint/2010/main" val="4112588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graphicFrame>
        <p:nvGraphicFramePr>
          <p:cNvPr id="1233" name="Google Shape;1233;p132"/>
          <p:cNvGraphicFramePr/>
          <p:nvPr/>
        </p:nvGraphicFramePr>
        <p:xfrm>
          <a:off x="5507851" y="4026396"/>
          <a:ext cx="2330875" cy="791860"/>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18475">
                  <a:extLst>
                    <a:ext uri="{9D8B030D-6E8A-4147-A177-3AD203B41FA5}">
                      <a16:colId xmlns:a16="http://schemas.microsoft.com/office/drawing/2014/main" val="20001"/>
                    </a:ext>
                  </a:extLst>
                </a:gridCol>
                <a:gridCol w="443925">
                  <a:extLst>
                    <a:ext uri="{9D8B030D-6E8A-4147-A177-3AD203B41FA5}">
                      <a16:colId xmlns:a16="http://schemas.microsoft.com/office/drawing/2014/main" val="20002"/>
                    </a:ext>
                  </a:extLst>
                </a:gridCol>
                <a:gridCol w="278025">
                  <a:extLst>
                    <a:ext uri="{9D8B030D-6E8A-4147-A177-3AD203B41FA5}">
                      <a16:colId xmlns:a16="http://schemas.microsoft.com/office/drawing/2014/main" val="20003"/>
                    </a:ext>
                  </a:extLst>
                </a:gridCol>
                <a:gridCol w="350875">
                  <a:extLst>
                    <a:ext uri="{9D8B030D-6E8A-4147-A177-3AD203B41FA5}">
                      <a16:colId xmlns:a16="http://schemas.microsoft.com/office/drawing/2014/main" val="20004"/>
                    </a:ext>
                  </a:extLst>
                </a:gridCol>
                <a:gridCol w="350875">
                  <a:extLst>
                    <a:ext uri="{9D8B030D-6E8A-4147-A177-3AD203B41FA5}">
                      <a16:colId xmlns:a16="http://schemas.microsoft.com/office/drawing/2014/main" val="20005"/>
                    </a:ext>
                  </a:extLst>
                </a:gridCol>
                <a:gridCol w="398675">
                  <a:extLst>
                    <a:ext uri="{9D8B030D-6E8A-4147-A177-3AD203B41FA5}">
                      <a16:colId xmlns:a16="http://schemas.microsoft.com/office/drawing/2014/main" val="20006"/>
                    </a:ext>
                  </a:extLst>
                </a:gridCol>
              </a:tblGrid>
              <a:tr h="1564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2"/>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3"/>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4"/>
                  </a:ext>
                </a:extLst>
              </a:tr>
            </a:tbl>
          </a:graphicData>
        </a:graphic>
      </p:graphicFrame>
      <p:sp>
        <p:nvSpPr>
          <p:cNvPr id="1234" name="Google Shape;1234;p132"/>
          <p:cNvSpPr/>
          <p:nvPr/>
        </p:nvSpPr>
        <p:spPr>
          <a:xfrm>
            <a:off x="-427381" y="1824478"/>
            <a:ext cx="914400" cy="616226"/>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주문들어옴</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(PO. No: 2, TV, 5개, </a:t>
            </a:r>
            <a:r>
              <a:rPr lang="en-US" sz="1000" dirty="0" err="1">
                <a:latin typeface="Malgun Gothic"/>
                <a:ea typeface="Malgun Gothic"/>
                <a:cs typeface="Malgun Gothic"/>
                <a:sym typeface="Malgun Gothic"/>
              </a:rPr>
              <a:t>아무개</a:t>
            </a:r>
            <a:r>
              <a:rPr lang="en-US" sz="1000" dirty="0">
                <a:latin typeface="Malgun Gothic"/>
                <a:ea typeface="Malgun Gothic"/>
                <a:cs typeface="Malgun Gothic"/>
                <a:sym typeface="Malgun Gothic"/>
              </a:rPr>
              <a:t>)</a:t>
            </a:r>
            <a:endParaRPr sz="1000" dirty="0">
              <a:latin typeface="Malgun Gothic"/>
              <a:ea typeface="Malgun Gothic"/>
              <a:cs typeface="Malgun Gothic"/>
              <a:sym typeface="Malgun Gothic"/>
            </a:endParaRPr>
          </a:p>
        </p:txBody>
      </p:sp>
      <p:sp>
        <p:nvSpPr>
          <p:cNvPr id="1235" name="Google Shape;1235;p132"/>
          <p:cNvSpPr/>
          <p:nvPr/>
        </p:nvSpPr>
        <p:spPr>
          <a:xfrm>
            <a:off x="-427381" y="2564556"/>
            <a:ext cx="914400" cy="640726"/>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주문취소됨</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(PO. No:1)</a:t>
            </a:r>
            <a:endParaRPr sz="1000" dirty="0">
              <a:latin typeface="Malgun Gothic"/>
              <a:ea typeface="Malgun Gothic"/>
              <a:cs typeface="Malgun Gothic"/>
              <a:sym typeface="Malgun Gothic"/>
            </a:endParaRPr>
          </a:p>
        </p:txBody>
      </p:sp>
      <p:sp>
        <p:nvSpPr>
          <p:cNvPr id="1236" name="Google Shape;1236;p132"/>
          <p:cNvSpPr/>
          <p:nvPr/>
        </p:nvSpPr>
        <p:spPr>
          <a:xfrm>
            <a:off x="-427381" y="3329136"/>
            <a:ext cx="914400" cy="67319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주문들어옴</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(PO. No.: 3, </a:t>
            </a:r>
            <a:r>
              <a:rPr lang="en-US" sz="1000" dirty="0" err="1">
                <a:latin typeface="Malgun Gothic"/>
                <a:ea typeface="Malgun Gothic"/>
                <a:cs typeface="Malgun Gothic"/>
                <a:sym typeface="Malgun Gothic"/>
              </a:rPr>
              <a:t>캠핑버너</a:t>
            </a:r>
            <a:r>
              <a:rPr lang="en-US" sz="1000" dirty="0">
                <a:latin typeface="Malgun Gothic"/>
                <a:ea typeface="Malgun Gothic"/>
                <a:cs typeface="Malgun Gothic"/>
                <a:sym typeface="Malgun Gothic"/>
              </a:rPr>
              <a:t>, 2개, </a:t>
            </a:r>
            <a:r>
              <a:rPr lang="en-US" sz="1000" dirty="0" err="1">
                <a:latin typeface="Malgun Gothic"/>
                <a:ea typeface="Malgun Gothic"/>
                <a:cs typeface="Malgun Gothic"/>
                <a:sym typeface="Malgun Gothic"/>
              </a:rPr>
              <a:t>아무개</a:t>
            </a:r>
            <a:r>
              <a:rPr lang="en-US" sz="1000" dirty="0">
                <a:latin typeface="Malgun Gothic"/>
                <a:ea typeface="Malgun Gothic"/>
                <a:cs typeface="Malgun Gothic"/>
                <a:sym typeface="Malgun Gothic"/>
              </a:rPr>
              <a:t>)</a:t>
            </a:r>
            <a:endParaRPr sz="1000" dirty="0">
              <a:latin typeface="Malgun Gothic"/>
              <a:ea typeface="Malgun Gothic"/>
              <a:cs typeface="Malgun Gothic"/>
              <a:sym typeface="Malgun Gothic"/>
            </a:endParaRPr>
          </a:p>
        </p:txBody>
      </p:sp>
      <p:sp>
        <p:nvSpPr>
          <p:cNvPr id="1237" name="Google Shape;1237;p132"/>
          <p:cNvSpPr/>
          <p:nvPr/>
        </p:nvSpPr>
        <p:spPr>
          <a:xfrm>
            <a:off x="-427380" y="1033654"/>
            <a:ext cx="914400" cy="666973"/>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주문들어옴</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(PO. No: 1, TV, 5개, </a:t>
            </a:r>
            <a:r>
              <a:rPr lang="en-US" sz="1000" dirty="0" err="1">
                <a:latin typeface="Malgun Gothic"/>
                <a:ea typeface="Malgun Gothic"/>
                <a:cs typeface="Malgun Gothic"/>
                <a:sym typeface="Malgun Gothic"/>
              </a:rPr>
              <a:t>홍길동</a:t>
            </a:r>
            <a:r>
              <a:rPr lang="en-US" sz="1000" dirty="0">
                <a:latin typeface="Malgun Gothic"/>
                <a:ea typeface="Malgun Gothic"/>
                <a:cs typeface="Malgun Gothic"/>
                <a:sym typeface="Malgun Gothic"/>
              </a:rPr>
              <a:t>)</a:t>
            </a:r>
            <a:endParaRPr sz="1000" dirty="0">
              <a:latin typeface="Malgun Gothic"/>
              <a:ea typeface="Malgun Gothic"/>
              <a:cs typeface="Malgun Gothic"/>
              <a:sym typeface="Malgun Gothic"/>
            </a:endParaRPr>
          </a:p>
        </p:txBody>
      </p:sp>
      <p:sp>
        <p:nvSpPr>
          <p:cNvPr id="1238" name="Google Shape;1238;p132"/>
          <p:cNvSpPr/>
          <p:nvPr/>
        </p:nvSpPr>
        <p:spPr>
          <a:xfrm>
            <a:off x="1166189" y="1883846"/>
            <a:ext cx="914400" cy="616226"/>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재고변경</a:t>
            </a:r>
            <a:r>
              <a:rPr lang="en-US" sz="1000" dirty="0">
                <a:latin typeface="Malgun Gothic"/>
                <a:ea typeface="Malgun Gothic"/>
                <a:cs typeface="Malgun Gothic"/>
                <a:sym typeface="Malgun Gothic"/>
              </a:rPr>
              <a:t/>
            </a:r>
            <a:br>
              <a:rPr lang="en-US" sz="1000" dirty="0">
                <a:latin typeface="Malgun Gothic"/>
                <a:ea typeface="Malgun Gothic"/>
                <a:cs typeface="Malgun Gothic"/>
                <a:sym typeface="Malgun Gothic"/>
              </a:rPr>
            </a:br>
            <a:r>
              <a:rPr lang="en-US" sz="1000" dirty="0">
                <a:latin typeface="Malgun Gothic"/>
                <a:ea typeface="Malgun Gothic"/>
                <a:cs typeface="Malgun Gothic"/>
                <a:sym typeface="Malgun Gothic"/>
              </a:rPr>
              <a:t>(TV, 0)</a:t>
            </a:r>
            <a:endParaRPr sz="1000" dirty="0">
              <a:latin typeface="Malgun Gothic"/>
              <a:ea typeface="Malgun Gothic"/>
              <a:cs typeface="Malgun Gothic"/>
              <a:sym typeface="Malgun Gothic"/>
            </a:endParaRPr>
          </a:p>
        </p:txBody>
      </p:sp>
      <p:sp>
        <p:nvSpPr>
          <p:cNvPr id="1239" name="Google Shape;1239;p132"/>
          <p:cNvSpPr/>
          <p:nvPr/>
        </p:nvSpPr>
        <p:spPr>
          <a:xfrm>
            <a:off x="1166189" y="2683292"/>
            <a:ext cx="914400" cy="541336"/>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재고변경</a:t>
            </a:r>
            <a:r>
              <a:rPr lang="en-US" sz="1000" dirty="0">
                <a:latin typeface="Malgun Gothic"/>
                <a:ea typeface="Malgun Gothic"/>
                <a:cs typeface="Malgun Gothic"/>
                <a:sym typeface="Malgun Gothic"/>
              </a:rPr>
              <a:t/>
            </a:r>
            <a:br>
              <a:rPr lang="en-US" sz="1000" dirty="0">
                <a:latin typeface="Malgun Gothic"/>
                <a:ea typeface="Malgun Gothic"/>
                <a:cs typeface="Malgun Gothic"/>
                <a:sym typeface="Malgun Gothic"/>
              </a:rPr>
            </a:br>
            <a:r>
              <a:rPr lang="en-US" sz="1000" dirty="0">
                <a:latin typeface="Malgun Gothic"/>
                <a:ea typeface="Malgun Gothic"/>
                <a:cs typeface="Malgun Gothic"/>
                <a:sym typeface="Malgun Gothic"/>
              </a:rPr>
              <a:t>(TV, 15개)</a:t>
            </a:r>
            <a:endParaRPr sz="1000" dirty="0">
              <a:latin typeface="Malgun Gothic"/>
              <a:ea typeface="Malgun Gothic"/>
              <a:cs typeface="Malgun Gothic"/>
              <a:sym typeface="Malgun Gothic"/>
            </a:endParaRPr>
          </a:p>
        </p:txBody>
      </p:sp>
      <p:sp>
        <p:nvSpPr>
          <p:cNvPr id="1240" name="Google Shape;1240;p132"/>
          <p:cNvSpPr/>
          <p:nvPr/>
        </p:nvSpPr>
        <p:spPr>
          <a:xfrm>
            <a:off x="1166189" y="3407848"/>
            <a:ext cx="914400" cy="583748"/>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재고수정</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(Radio, 8)</a:t>
            </a:r>
            <a:endParaRPr sz="1000" dirty="0">
              <a:latin typeface="Malgun Gothic"/>
              <a:ea typeface="Malgun Gothic"/>
              <a:cs typeface="Malgun Gothic"/>
              <a:sym typeface="Malgun Gothic"/>
            </a:endParaRPr>
          </a:p>
        </p:txBody>
      </p:sp>
      <p:sp>
        <p:nvSpPr>
          <p:cNvPr id="1241" name="Google Shape;1241;p132"/>
          <p:cNvSpPr/>
          <p:nvPr/>
        </p:nvSpPr>
        <p:spPr>
          <a:xfrm>
            <a:off x="1166190" y="1033654"/>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재고변경</a:t>
            </a:r>
            <a:r>
              <a:rPr lang="en-US" sz="1000" dirty="0">
                <a:latin typeface="Malgun Gothic"/>
                <a:ea typeface="Malgun Gothic"/>
                <a:cs typeface="Malgun Gothic"/>
                <a:sym typeface="Malgun Gothic"/>
              </a:rPr>
              <a:t/>
            </a:r>
            <a:br>
              <a:rPr lang="en-US" sz="1000" dirty="0">
                <a:latin typeface="Malgun Gothic"/>
                <a:ea typeface="Malgun Gothic"/>
                <a:cs typeface="Malgun Gothic"/>
                <a:sym typeface="Malgun Gothic"/>
              </a:rPr>
            </a:br>
            <a:r>
              <a:rPr lang="en-US" sz="1000" dirty="0">
                <a:latin typeface="Malgun Gothic"/>
                <a:ea typeface="Malgun Gothic"/>
                <a:cs typeface="Malgun Gothic"/>
                <a:sym typeface="Malgun Gothic"/>
              </a:rPr>
              <a:t>(TV, 5)</a:t>
            </a:r>
            <a:endParaRPr sz="1000" dirty="0">
              <a:latin typeface="Malgun Gothic"/>
              <a:ea typeface="Malgun Gothic"/>
              <a:cs typeface="Malgun Gothic"/>
              <a:sym typeface="Malgun Gothic"/>
            </a:endParaRPr>
          </a:p>
        </p:txBody>
      </p:sp>
      <p:sp>
        <p:nvSpPr>
          <p:cNvPr id="1242" name="Google Shape;1242;p132"/>
          <p:cNvSpPr/>
          <p:nvPr/>
        </p:nvSpPr>
        <p:spPr>
          <a:xfrm>
            <a:off x="1971774" y="2032934"/>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재입고됨</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(TV, 10개)</a:t>
            </a:r>
            <a:endParaRPr sz="1000" dirty="0">
              <a:latin typeface="Malgun Gothic"/>
              <a:ea typeface="Malgun Gothic"/>
              <a:cs typeface="Malgun Gothic"/>
              <a:sym typeface="Malgun Gothic"/>
            </a:endParaRPr>
          </a:p>
        </p:txBody>
      </p:sp>
      <p:sp>
        <p:nvSpPr>
          <p:cNvPr id="1243" name="Google Shape;1243;p132"/>
          <p:cNvSpPr/>
          <p:nvPr/>
        </p:nvSpPr>
        <p:spPr>
          <a:xfrm>
            <a:off x="3197087" y="1027823"/>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배송준비</a:t>
            </a:r>
            <a:br>
              <a:rPr lang="en-US" sz="1000">
                <a:latin typeface="Malgun Gothic"/>
                <a:ea typeface="Malgun Gothic"/>
                <a:cs typeface="Malgun Gothic"/>
                <a:sym typeface="Malgun Gothic"/>
              </a:rPr>
            </a:br>
            <a:r>
              <a:rPr lang="en-US" sz="1000">
                <a:latin typeface="Malgun Gothic"/>
                <a:ea typeface="Malgun Gothic"/>
                <a:cs typeface="Malgun Gothic"/>
                <a:sym typeface="Malgun Gothic"/>
              </a:rPr>
              <a:t>(No: 1)</a:t>
            </a:r>
            <a:endParaRPr sz="1000">
              <a:latin typeface="Malgun Gothic"/>
              <a:ea typeface="Malgun Gothic"/>
              <a:cs typeface="Malgun Gothic"/>
              <a:sym typeface="Malgun Gothic"/>
            </a:endParaRPr>
          </a:p>
        </p:txBody>
      </p:sp>
      <p:sp>
        <p:nvSpPr>
          <p:cNvPr id="1244" name="Google Shape;1244;p132"/>
          <p:cNvSpPr/>
          <p:nvPr/>
        </p:nvSpPr>
        <p:spPr>
          <a:xfrm>
            <a:off x="3197087" y="1816469"/>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배송준비</a:t>
            </a:r>
            <a:br>
              <a:rPr lang="en-US" sz="1000">
                <a:latin typeface="Malgun Gothic"/>
                <a:ea typeface="Malgun Gothic"/>
                <a:cs typeface="Malgun Gothic"/>
                <a:sym typeface="Malgun Gothic"/>
              </a:rPr>
            </a:br>
            <a:r>
              <a:rPr lang="en-US" sz="1000">
                <a:latin typeface="Malgun Gothic"/>
                <a:ea typeface="Malgun Gothic"/>
                <a:cs typeface="Malgun Gothic"/>
                <a:sym typeface="Malgun Gothic"/>
              </a:rPr>
              <a:t>(No: 2)</a:t>
            </a:r>
            <a:endParaRPr sz="1000">
              <a:latin typeface="Malgun Gothic"/>
              <a:ea typeface="Malgun Gothic"/>
              <a:cs typeface="Malgun Gothic"/>
              <a:sym typeface="Malgun Gothic"/>
            </a:endParaRPr>
          </a:p>
        </p:txBody>
      </p:sp>
      <p:sp>
        <p:nvSpPr>
          <p:cNvPr id="1245" name="Google Shape;1245;p132"/>
          <p:cNvSpPr/>
          <p:nvPr/>
        </p:nvSpPr>
        <p:spPr>
          <a:xfrm>
            <a:off x="3920362" y="1367139"/>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상품발송함</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(주번:1)</a:t>
            </a:r>
            <a:endParaRPr sz="1000" dirty="0">
              <a:latin typeface="Malgun Gothic"/>
              <a:ea typeface="Malgun Gothic"/>
              <a:cs typeface="Malgun Gothic"/>
              <a:sym typeface="Malgun Gothic"/>
            </a:endParaRPr>
          </a:p>
        </p:txBody>
      </p:sp>
      <p:sp>
        <p:nvSpPr>
          <p:cNvPr id="1246" name="Google Shape;1246;p132"/>
          <p:cNvSpPr/>
          <p:nvPr/>
        </p:nvSpPr>
        <p:spPr>
          <a:xfrm>
            <a:off x="3197087" y="2605115"/>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배송수거</a:t>
            </a:r>
            <a:br>
              <a:rPr lang="en-US" sz="1000">
                <a:latin typeface="Malgun Gothic"/>
                <a:ea typeface="Malgun Gothic"/>
                <a:cs typeface="Malgun Gothic"/>
                <a:sym typeface="Malgun Gothic"/>
              </a:rPr>
            </a:br>
            <a:r>
              <a:rPr lang="en-US" sz="1000">
                <a:latin typeface="Malgun Gothic"/>
                <a:ea typeface="Malgun Gothic"/>
                <a:cs typeface="Malgun Gothic"/>
                <a:sym typeface="Malgun Gothic"/>
              </a:rPr>
              <a:t>(No: 3)</a:t>
            </a:r>
            <a:endParaRPr sz="1000">
              <a:latin typeface="Malgun Gothic"/>
              <a:ea typeface="Malgun Gothic"/>
              <a:cs typeface="Malgun Gothic"/>
              <a:sym typeface="Malgun Gothic"/>
            </a:endParaRPr>
          </a:p>
        </p:txBody>
      </p:sp>
      <p:sp>
        <p:nvSpPr>
          <p:cNvPr id="1247" name="Google Shape;1247;p132"/>
          <p:cNvSpPr/>
          <p:nvPr/>
        </p:nvSpPr>
        <p:spPr>
          <a:xfrm>
            <a:off x="3920362" y="2882521"/>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상품수거됨</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(주번:1)</a:t>
            </a:r>
            <a:endParaRPr sz="1000" dirty="0">
              <a:latin typeface="Malgun Gothic"/>
              <a:ea typeface="Malgun Gothic"/>
              <a:cs typeface="Malgun Gothic"/>
              <a:sym typeface="Malgun Gothic"/>
            </a:endParaRPr>
          </a:p>
        </p:txBody>
      </p:sp>
      <p:sp>
        <p:nvSpPr>
          <p:cNvPr id="1248" name="Google Shape;1248;p132"/>
          <p:cNvSpPr/>
          <p:nvPr/>
        </p:nvSpPr>
        <p:spPr>
          <a:xfrm>
            <a:off x="3920362" y="2120704"/>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상품발송함</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(주번:2)</a:t>
            </a:r>
            <a:endParaRPr sz="1000" dirty="0">
              <a:latin typeface="Malgun Gothic"/>
              <a:ea typeface="Malgun Gothic"/>
              <a:cs typeface="Malgun Gothic"/>
              <a:sym typeface="Malgun Gothic"/>
            </a:endParaRPr>
          </a:p>
        </p:txBody>
      </p:sp>
      <p:sp>
        <p:nvSpPr>
          <p:cNvPr id="1249" name="Google Shape;1249;p132"/>
          <p:cNvSpPr/>
          <p:nvPr/>
        </p:nvSpPr>
        <p:spPr>
          <a:xfrm>
            <a:off x="3197087" y="3393760"/>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배송준비</a:t>
            </a:r>
            <a:br>
              <a:rPr lang="en-US" sz="1000">
                <a:latin typeface="Malgun Gothic"/>
                <a:ea typeface="Malgun Gothic"/>
                <a:cs typeface="Malgun Gothic"/>
                <a:sym typeface="Malgun Gothic"/>
              </a:rPr>
            </a:br>
            <a:r>
              <a:rPr lang="en-US" sz="1000">
                <a:latin typeface="Malgun Gothic"/>
                <a:ea typeface="Malgun Gothic"/>
                <a:cs typeface="Malgun Gothic"/>
                <a:sym typeface="Malgun Gothic"/>
              </a:rPr>
              <a:t>(No: 3)</a:t>
            </a:r>
            <a:endParaRPr sz="1000">
              <a:latin typeface="Malgun Gothic"/>
              <a:ea typeface="Malgun Gothic"/>
              <a:cs typeface="Malgun Gothic"/>
              <a:sym typeface="Malgun Gothic"/>
            </a:endParaRPr>
          </a:p>
        </p:txBody>
      </p:sp>
      <p:sp>
        <p:nvSpPr>
          <p:cNvPr id="1250" name="Google Shape;1250;p132"/>
          <p:cNvSpPr/>
          <p:nvPr/>
        </p:nvSpPr>
        <p:spPr>
          <a:xfrm>
            <a:off x="5193047" y="638328"/>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선호도수집</a:t>
            </a:r>
            <a:endParaRPr/>
          </a:p>
        </p:txBody>
      </p:sp>
      <p:sp>
        <p:nvSpPr>
          <p:cNvPr id="1251" name="Google Shape;1251;p132"/>
          <p:cNvSpPr/>
          <p:nvPr/>
        </p:nvSpPr>
        <p:spPr>
          <a:xfrm>
            <a:off x="5332037" y="767980"/>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선호도수집</a:t>
            </a:r>
            <a:endParaRPr/>
          </a:p>
        </p:txBody>
      </p:sp>
      <p:grpSp>
        <p:nvGrpSpPr>
          <p:cNvPr id="1252" name="Google Shape;1252;p132"/>
          <p:cNvGrpSpPr/>
          <p:nvPr/>
        </p:nvGrpSpPr>
        <p:grpSpPr>
          <a:xfrm>
            <a:off x="6651376" y="655698"/>
            <a:ext cx="819354" cy="634209"/>
            <a:chOff x="7794376" y="760501"/>
            <a:chExt cx="819354" cy="785039"/>
          </a:xfrm>
        </p:grpSpPr>
        <p:sp>
          <p:nvSpPr>
            <p:cNvPr id="1253" name="Google Shape;1253;p132"/>
            <p:cNvSpPr/>
            <p:nvPr/>
          </p:nvSpPr>
          <p:spPr>
            <a:xfrm>
              <a:off x="7794376" y="760501"/>
              <a:ext cx="819354" cy="78503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새벽 2시</a:t>
              </a:r>
              <a:endParaRPr sz="1000">
                <a:latin typeface="Malgun Gothic"/>
                <a:ea typeface="Malgun Gothic"/>
                <a:cs typeface="Malgun Gothic"/>
                <a:sym typeface="Malgun Gothic"/>
              </a:endParaRPr>
            </a:p>
          </p:txBody>
        </p:sp>
        <p:grpSp>
          <p:nvGrpSpPr>
            <p:cNvPr id="1254" name="Google Shape;1254;p132"/>
            <p:cNvGrpSpPr/>
            <p:nvPr/>
          </p:nvGrpSpPr>
          <p:grpSpPr>
            <a:xfrm>
              <a:off x="8017598" y="889712"/>
              <a:ext cx="248260" cy="276497"/>
              <a:chOff x="8100389" y="506897"/>
              <a:chExt cx="397566" cy="444802"/>
            </a:xfrm>
          </p:grpSpPr>
          <p:sp>
            <p:nvSpPr>
              <p:cNvPr id="1255" name="Google Shape;1255;p132"/>
              <p:cNvSpPr/>
              <p:nvPr/>
            </p:nvSpPr>
            <p:spPr>
              <a:xfrm>
                <a:off x="8100389" y="506897"/>
                <a:ext cx="397566" cy="444802"/>
              </a:xfrm>
              <a:prstGeom prst="ellipse">
                <a:avLst/>
              </a:prstGeom>
              <a:solidFill>
                <a:srgbClr val="FFC000"/>
              </a:solidFill>
              <a:ln w="12700" cap="rnd" cmpd="sng">
                <a:solidFill>
                  <a:srgbClr val="262626"/>
                </a:solidFill>
                <a:prstDash val="solid"/>
                <a:round/>
                <a:headEnd type="none" w="sm" len="sm"/>
                <a:tailEnd type="none" w="sm" len="sm"/>
              </a:ln>
            </p:spPr>
            <p:txBody>
              <a:bodyPr spcFirstLastPara="1" wrap="square" lIns="91425" tIns="144000" rIns="91425" bIns="45700" anchor="ctr" anchorCtr="0">
                <a:noAutofit/>
              </a:bodyPr>
              <a:lstStyle/>
              <a:p>
                <a:pPr algn="ctr">
                  <a:buClr>
                    <a:srgbClr val="000000"/>
                  </a:buClr>
                  <a:buSzPts val="1000"/>
                </a:pPr>
                <a:endParaRPr sz="1000" b="1">
                  <a:latin typeface="Malgun Gothic"/>
                  <a:ea typeface="Malgun Gothic"/>
                  <a:cs typeface="Malgun Gothic"/>
                  <a:sym typeface="Malgun Gothic"/>
                </a:endParaRPr>
              </a:p>
            </p:txBody>
          </p:sp>
          <p:cxnSp>
            <p:nvCxnSpPr>
              <p:cNvPr id="1256" name="Google Shape;1256;p132"/>
              <p:cNvCxnSpPr/>
              <p:nvPr/>
            </p:nvCxnSpPr>
            <p:spPr>
              <a:xfrm>
                <a:off x="8297239" y="554431"/>
                <a:ext cx="2" cy="198783"/>
              </a:xfrm>
              <a:prstGeom prst="straightConnector1">
                <a:avLst/>
              </a:prstGeom>
              <a:solidFill>
                <a:srgbClr val="FFC000"/>
              </a:solidFill>
              <a:ln w="12700" cap="rnd" cmpd="sng">
                <a:solidFill>
                  <a:srgbClr val="262626"/>
                </a:solidFill>
                <a:prstDash val="solid"/>
                <a:round/>
                <a:headEnd type="none" w="sm" len="sm"/>
                <a:tailEnd type="none" w="sm" len="sm"/>
              </a:ln>
            </p:spPr>
          </p:cxnSp>
          <p:cxnSp>
            <p:nvCxnSpPr>
              <p:cNvPr id="1257" name="Google Shape;1257;p132"/>
              <p:cNvCxnSpPr/>
              <p:nvPr/>
            </p:nvCxnSpPr>
            <p:spPr>
              <a:xfrm rot="10800000" flipH="1">
                <a:off x="8286614" y="651467"/>
                <a:ext cx="104952" cy="99392"/>
              </a:xfrm>
              <a:prstGeom prst="straightConnector1">
                <a:avLst/>
              </a:prstGeom>
              <a:solidFill>
                <a:srgbClr val="FFC000"/>
              </a:solidFill>
              <a:ln w="12700" cap="rnd" cmpd="sng">
                <a:solidFill>
                  <a:srgbClr val="262626"/>
                </a:solidFill>
                <a:prstDash val="solid"/>
                <a:round/>
                <a:headEnd type="none" w="sm" len="sm"/>
                <a:tailEnd type="none" w="sm" len="sm"/>
              </a:ln>
            </p:spPr>
          </p:cxnSp>
        </p:grpSp>
      </p:grpSp>
      <p:cxnSp>
        <p:nvCxnSpPr>
          <p:cNvPr id="1258" name="Google Shape;1258;p132"/>
          <p:cNvCxnSpPr/>
          <p:nvPr/>
        </p:nvCxnSpPr>
        <p:spPr>
          <a:xfrm>
            <a:off x="881271" y="110362"/>
            <a:ext cx="9939" cy="4610870"/>
          </a:xfrm>
          <a:prstGeom prst="straightConnector1">
            <a:avLst/>
          </a:prstGeom>
          <a:noFill/>
          <a:ln w="9525" cap="flat" cmpd="sng">
            <a:solidFill>
              <a:srgbClr val="D8D8D8"/>
            </a:solidFill>
            <a:prstDash val="dash"/>
            <a:round/>
            <a:headEnd type="none" w="sm" len="sm"/>
            <a:tailEnd type="none" w="sm" len="sm"/>
          </a:ln>
        </p:spPr>
      </p:cxnSp>
      <p:cxnSp>
        <p:nvCxnSpPr>
          <p:cNvPr id="1259" name="Google Shape;1259;p132"/>
          <p:cNvCxnSpPr/>
          <p:nvPr/>
        </p:nvCxnSpPr>
        <p:spPr>
          <a:xfrm>
            <a:off x="2975110" y="103736"/>
            <a:ext cx="9939" cy="4610870"/>
          </a:xfrm>
          <a:prstGeom prst="straightConnector1">
            <a:avLst/>
          </a:prstGeom>
          <a:noFill/>
          <a:ln w="9525" cap="flat" cmpd="sng">
            <a:solidFill>
              <a:srgbClr val="D8D8D8"/>
            </a:solidFill>
            <a:prstDash val="dash"/>
            <a:round/>
            <a:headEnd type="none" w="sm" len="sm"/>
            <a:tailEnd type="none" w="sm" len="sm"/>
          </a:ln>
        </p:spPr>
      </p:cxnSp>
      <p:grpSp>
        <p:nvGrpSpPr>
          <p:cNvPr id="1260" name="Google Shape;1260;p132"/>
          <p:cNvGrpSpPr/>
          <p:nvPr/>
        </p:nvGrpSpPr>
        <p:grpSpPr>
          <a:xfrm>
            <a:off x="6685336" y="1651835"/>
            <a:ext cx="819354" cy="785039"/>
            <a:chOff x="7828336" y="2142792"/>
            <a:chExt cx="819354" cy="785039"/>
          </a:xfrm>
        </p:grpSpPr>
        <p:sp>
          <p:nvSpPr>
            <p:cNvPr id="1261" name="Google Shape;1261;p132"/>
            <p:cNvSpPr/>
            <p:nvPr/>
          </p:nvSpPr>
          <p:spPr>
            <a:xfrm>
              <a:off x="7828336" y="2142792"/>
              <a:ext cx="819354" cy="78503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오전 9시</a:t>
              </a:r>
              <a:endParaRPr sz="1000">
                <a:latin typeface="Malgun Gothic"/>
                <a:ea typeface="Malgun Gothic"/>
                <a:cs typeface="Malgun Gothic"/>
                <a:sym typeface="Malgun Gothic"/>
              </a:endParaRPr>
            </a:p>
          </p:txBody>
        </p:sp>
        <p:grpSp>
          <p:nvGrpSpPr>
            <p:cNvPr id="1262" name="Google Shape;1262;p132"/>
            <p:cNvGrpSpPr/>
            <p:nvPr/>
          </p:nvGrpSpPr>
          <p:grpSpPr>
            <a:xfrm>
              <a:off x="8051559" y="2272003"/>
              <a:ext cx="248260" cy="247782"/>
              <a:chOff x="8100392" y="506896"/>
              <a:chExt cx="397566" cy="398608"/>
            </a:xfrm>
          </p:grpSpPr>
          <p:sp>
            <p:nvSpPr>
              <p:cNvPr id="1263" name="Google Shape;1263;p132"/>
              <p:cNvSpPr/>
              <p:nvPr/>
            </p:nvSpPr>
            <p:spPr>
              <a:xfrm>
                <a:off x="8100392" y="506896"/>
                <a:ext cx="397566" cy="398608"/>
              </a:xfrm>
              <a:prstGeom prst="ellipse">
                <a:avLst/>
              </a:prstGeom>
              <a:solidFill>
                <a:srgbClr val="FFC000"/>
              </a:solidFill>
              <a:ln w="12700" cap="rnd" cmpd="sng">
                <a:solidFill>
                  <a:srgbClr val="262626"/>
                </a:solidFill>
                <a:prstDash val="solid"/>
                <a:round/>
                <a:headEnd type="none" w="sm" len="sm"/>
                <a:tailEnd type="none" w="sm" len="sm"/>
              </a:ln>
            </p:spPr>
            <p:txBody>
              <a:bodyPr spcFirstLastPara="1" wrap="square" lIns="91425" tIns="144000" rIns="91425" bIns="45700" anchor="ctr" anchorCtr="0">
                <a:noAutofit/>
              </a:bodyPr>
              <a:lstStyle/>
              <a:p>
                <a:pPr algn="ctr">
                  <a:buClr>
                    <a:srgbClr val="000000"/>
                  </a:buClr>
                  <a:buSzPts val="1000"/>
                </a:pPr>
                <a:endParaRPr sz="1000" b="1">
                  <a:latin typeface="Malgun Gothic"/>
                  <a:ea typeface="Malgun Gothic"/>
                  <a:cs typeface="Malgun Gothic"/>
                  <a:sym typeface="Malgun Gothic"/>
                </a:endParaRPr>
              </a:p>
            </p:txBody>
          </p:sp>
          <p:cxnSp>
            <p:nvCxnSpPr>
              <p:cNvPr id="1264" name="Google Shape;1264;p132"/>
              <p:cNvCxnSpPr/>
              <p:nvPr/>
            </p:nvCxnSpPr>
            <p:spPr>
              <a:xfrm>
                <a:off x="8297225" y="554432"/>
                <a:ext cx="2" cy="198783"/>
              </a:xfrm>
              <a:prstGeom prst="straightConnector1">
                <a:avLst/>
              </a:prstGeom>
              <a:solidFill>
                <a:srgbClr val="FFC000"/>
              </a:solidFill>
              <a:ln w="12700" cap="rnd" cmpd="sng">
                <a:solidFill>
                  <a:srgbClr val="262626"/>
                </a:solidFill>
                <a:prstDash val="solid"/>
                <a:round/>
                <a:headEnd type="none" w="sm" len="sm"/>
                <a:tailEnd type="none" w="sm" len="sm"/>
              </a:ln>
            </p:spPr>
          </p:cxnSp>
          <p:cxnSp>
            <p:nvCxnSpPr>
              <p:cNvPr id="1265" name="Google Shape;1265;p132"/>
              <p:cNvCxnSpPr/>
              <p:nvPr/>
            </p:nvCxnSpPr>
            <p:spPr>
              <a:xfrm>
                <a:off x="8148672" y="742555"/>
                <a:ext cx="159026" cy="0"/>
              </a:xfrm>
              <a:prstGeom prst="straightConnector1">
                <a:avLst/>
              </a:prstGeom>
              <a:solidFill>
                <a:srgbClr val="FFC000"/>
              </a:solidFill>
              <a:ln w="12700" cap="rnd" cmpd="sng">
                <a:solidFill>
                  <a:srgbClr val="262626"/>
                </a:solidFill>
                <a:prstDash val="solid"/>
                <a:round/>
                <a:headEnd type="none" w="sm" len="sm"/>
                <a:tailEnd type="none" w="sm" len="sm"/>
              </a:ln>
            </p:spPr>
          </p:cxnSp>
        </p:grpSp>
      </p:grpSp>
      <p:sp>
        <p:nvSpPr>
          <p:cNvPr id="1266" name="Google Shape;1266;p132"/>
          <p:cNvSpPr/>
          <p:nvPr/>
        </p:nvSpPr>
        <p:spPr>
          <a:xfrm>
            <a:off x="7088038" y="2075590"/>
            <a:ext cx="745868"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추천상품 이메일 발송</a:t>
            </a:r>
            <a:endParaRPr/>
          </a:p>
        </p:txBody>
      </p:sp>
      <p:sp>
        <p:nvSpPr>
          <p:cNvPr id="1267" name="Google Shape;1267;p132"/>
          <p:cNvSpPr/>
          <p:nvPr/>
        </p:nvSpPr>
        <p:spPr>
          <a:xfrm>
            <a:off x="-973333" y="1377974"/>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상태</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변경</a:t>
            </a:r>
            <a:endParaRPr sz="1000">
              <a:latin typeface="Malgun Gothic"/>
              <a:ea typeface="Malgun Gothic"/>
              <a:cs typeface="Malgun Gothic"/>
              <a:sym typeface="Malgun Gothic"/>
            </a:endParaRPr>
          </a:p>
        </p:txBody>
      </p:sp>
      <p:sp>
        <p:nvSpPr>
          <p:cNvPr id="1268" name="Google Shape;1268;p132"/>
          <p:cNvSpPr/>
          <p:nvPr/>
        </p:nvSpPr>
        <p:spPr>
          <a:xfrm>
            <a:off x="-982580" y="1988273"/>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주문</a:t>
            </a:r>
            <a:endParaRPr sz="1000" dirty="0">
              <a:latin typeface="Malgun Gothic"/>
              <a:ea typeface="Malgun Gothic"/>
              <a:cs typeface="Malgun Gothic"/>
              <a:sym typeface="Malgun Gothic"/>
            </a:endParaRPr>
          </a:p>
          <a:p>
            <a:pPr algn="ctr">
              <a:buClr>
                <a:srgbClr val="000000"/>
              </a:buClr>
              <a:buSzPts val="1000"/>
            </a:pPr>
            <a:r>
              <a:rPr lang="en-US" sz="1000" dirty="0" err="1">
                <a:latin typeface="Malgun Gothic"/>
                <a:ea typeface="Malgun Gothic"/>
                <a:cs typeface="Malgun Gothic"/>
                <a:sym typeface="Malgun Gothic"/>
              </a:rPr>
              <a:t>상태</a:t>
            </a:r>
            <a:endParaRPr sz="1000" dirty="0">
              <a:latin typeface="Malgun Gothic"/>
              <a:ea typeface="Malgun Gothic"/>
              <a:cs typeface="Malgun Gothic"/>
              <a:sym typeface="Malgun Gothic"/>
            </a:endParaRPr>
          </a:p>
          <a:p>
            <a:pPr algn="ctr">
              <a:buClr>
                <a:srgbClr val="000000"/>
              </a:buClr>
              <a:buSzPts val="1000"/>
            </a:pPr>
            <a:r>
              <a:rPr lang="en-US" sz="1000" dirty="0" err="1">
                <a:latin typeface="Malgun Gothic"/>
                <a:ea typeface="Malgun Gothic"/>
                <a:cs typeface="Malgun Gothic"/>
                <a:sym typeface="Malgun Gothic"/>
              </a:rPr>
              <a:t>변경</a:t>
            </a:r>
            <a:endParaRPr sz="1000" dirty="0">
              <a:latin typeface="Malgun Gothic"/>
              <a:ea typeface="Malgun Gothic"/>
              <a:cs typeface="Malgun Gothic"/>
              <a:sym typeface="Malgun Gothic"/>
            </a:endParaRPr>
          </a:p>
        </p:txBody>
      </p:sp>
      <p:sp>
        <p:nvSpPr>
          <p:cNvPr id="1269" name="Google Shape;1269;p132"/>
          <p:cNvSpPr/>
          <p:nvPr/>
        </p:nvSpPr>
        <p:spPr>
          <a:xfrm>
            <a:off x="-989520" y="2617352"/>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상태</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변경</a:t>
            </a:r>
            <a:endParaRPr sz="1000">
              <a:latin typeface="Malgun Gothic"/>
              <a:ea typeface="Malgun Gothic"/>
              <a:cs typeface="Malgun Gothic"/>
              <a:sym typeface="Malgun Gothic"/>
            </a:endParaRPr>
          </a:p>
        </p:txBody>
      </p:sp>
      <p:sp>
        <p:nvSpPr>
          <p:cNvPr id="1270" name="Google Shape;1270;p132"/>
          <p:cNvSpPr/>
          <p:nvPr/>
        </p:nvSpPr>
        <p:spPr>
          <a:xfrm>
            <a:off x="7080952" y="1047805"/>
            <a:ext cx="745868" cy="501720"/>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추천상품</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저장</a:t>
            </a:r>
            <a:endParaRPr/>
          </a:p>
        </p:txBody>
      </p:sp>
      <p:sp>
        <p:nvSpPr>
          <p:cNvPr id="1271" name="Google Shape;1271;p132"/>
          <p:cNvSpPr/>
          <p:nvPr/>
        </p:nvSpPr>
        <p:spPr>
          <a:xfrm>
            <a:off x="5413493" y="2836743"/>
            <a:ext cx="1495066" cy="244682"/>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algn="ctr">
              <a:lnSpc>
                <a:spcPct val="90000"/>
              </a:lnSpc>
              <a:buClr>
                <a:schemeClr val="lt1"/>
              </a:buClr>
              <a:buSzPts val="1100"/>
            </a:pPr>
            <a:r>
              <a:rPr lang="en-US" sz="1100" b="1">
                <a:solidFill>
                  <a:schemeClr val="lt1"/>
                </a:solidFill>
                <a:latin typeface="Malgun Gothic"/>
                <a:ea typeface="Malgun Gothic"/>
                <a:cs typeface="Malgun Gothic"/>
                <a:sym typeface="Malgun Gothic"/>
              </a:rPr>
              <a:t>마이페이지 - CQRS</a:t>
            </a:r>
            <a:endParaRPr sz="1100" b="1">
              <a:solidFill>
                <a:schemeClr val="lt1"/>
              </a:solidFill>
              <a:latin typeface="Malgun Gothic"/>
              <a:ea typeface="Malgun Gothic"/>
              <a:cs typeface="Malgun Gothic"/>
              <a:sym typeface="Malgun Gothic"/>
            </a:endParaRPr>
          </a:p>
        </p:txBody>
      </p:sp>
      <p:sp>
        <p:nvSpPr>
          <p:cNvPr id="1272" name="Google Shape;1272;p132"/>
          <p:cNvSpPr/>
          <p:nvPr/>
        </p:nvSpPr>
        <p:spPr>
          <a:xfrm>
            <a:off x="5594120" y="3142983"/>
            <a:ext cx="889740" cy="648950"/>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주문정보</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No:1)</a:t>
            </a:r>
            <a:endParaRPr sz="1000">
              <a:latin typeface="Malgun Gothic"/>
              <a:ea typeface="Malgun Gothic"/>
              <a:cs typeface="Malgun Gothic"/>
              <a:sym typeface="Malgun Gothic"/>
            </a:endParaRPr>
          </a:p>
        </p:txBody>
      </p:sp>
      <p:sp>
        <p:nvSpPr>
          <p:cNvPr id="1273" name="Google Shape;1273;p132"/>
          <p:cNvSpPr/>
          <p:nvPr/>
        </p:nvSpPr>
        <p:spPr>
          <a:xfrm>
            <a:off x="-1081640" y="4143068"/>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aphicFrame>
        <p:nvGraphicFramePr>
          <p:cNvPr id="1274" name="Google Shape;1274;p132"/>
          <p:cNvGraphicFramePr/>
          <p:nvPr/>
        </p:nvGraphicFramePr>
        <p:xfrm>
          <a:off x="1456792"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tc>
                <a:extLst>
                  <a:ext uri="{0D108BD9-81ED-4DB2-BD59-A6C34878D82A}">
                    <a16:rowId xmlns:a16="http://schemas.microsoft.com/office/drawing/2014/main" val="10002"/>
                  </a:ext>
                </a:extLst>
              </a:tr>
            </a:tbl>
          </a:graphicData>
        </a:graphic>
      </p:graphicFrame>
      <p:sp>
        <p:nvSpPr>
          <p:cNvPr id="1275" name="Google Shape;1275;p132"/>
          <p:cNvSpPr/>
          <p:nvPr/>
        </p:nvSpPr>
        <p:spPr>
          <a:xfrm>
            <a:off x="5654358" y="3197395"/>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주문정보</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No:2)</a:t>
            </a:r>
            <a:endParaRPr sz="1000">
              <a:latin typeface="Malgun Gothic"/>
              <a:ea typeface="Malgun Gothic"/>
              <a:cs typeface="Malgun Gothic"/>
              <a:sym typeface="Malgun Gothic"/>
            </a:endParaRPr>
          </a:p>
        </p:txBody>
      </p:sp>
      <p:cxnSp>
        <p:nvCxnSpPr>
          <p:cNvPr id="1276" name="Google Shape;1276;p132"/>
          <p:cNvCxnSpPr/>
          <p:nvPr/>
        </p:nvCxnSpPr>
        <p:spPr>
          <a:xfrm rot="10800000">
            <a:off x="5247856" y="2795739"/>
            <a:ext cx="2681427" cy="10711"/>
          </a:xfrm>
          <a:prstGeom prst="straightConnector1">
            <a:avLst/>
          </a:prstGeom>
          <a:noFill/>
          <a:ln w="9525" cap="flat" cmpd="sng">
            <a:solidFill>
              <a:srgbClr val="D8D8D8"/>
            </a:solidFill>
            <a:prstDash val="dash"/>
            <a:round/>
            <a:headEnd type="none" w="sm" len="sm"/>
            <a:tailEnd type="none" w="sm" len="sm"/>
          </a:ln>
        </p:spPr>
      </p:cxnSp>
      <p:sp>
        <p:nvSpPr>
          <p:cNvPr id="1277" name="Google Shape;1277;p132"/>
          <p:cNvSpPr/>
          <p:nvPr/>
        </p:nvSpPr>
        <p:spPr>
          <a:xfrm>
            <a:off x="6734209" y="3126234"/>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배송상태</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변경정보수집 </a:t>
            </a:r>
            <a:endParaRPr/>
          </a:p>
          <a:p>
            <a:pPr algn="ctr">
              <a:buClr>
                <a:srgbClr val="000000"/>
              </a:buClr>
              <a:buSzPts val="1000"/>
            </a:pPr>
            <a:r>
              <a:rPr lang="en-US" sz="1000">
                <a:latin typeface="Malgun Gothic"/>
                <a:ea typeface="Malgun Gothic"/>
                <a:cs typeface="Malgun Gothic"/>
                <a:sym typeface="Malgun Gothic"/>
              </a:rPr>
              <a:t>(PO. No:1)</a:t>
            </a:r>
            <a:endParaRPr sz="1000">
              <a:latin typeface="Malgun Gothic"/>
              <a:ea typeface="Malgun Gothic"/>
              <a:cs typeface="Malgun Gothic"/>
              <a:sym typeface="Malgun Gothic"/>
            </a:endParaRPr>
          </a:p>
        </p:txBody>
      </p:sp>
      <p:sp>
        <p:nvSpPr>
          <p:cNvPr id="1278" name="Google Shape;1278;p132"/>
          <p:cNvSpPr/>
          <p:nvPr/>
        </p:nvSpPr>
        <p:spPr>
          <a:xfrm>
            <a:off x="6778282" y="3169504"/>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배송상태</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변경정보수집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No:2)</a:t>
            </a:r>
            <a:endParaRPr sz="1000">
              <a:latin typeface="Malgun Gothic"/>
              <a:ea typeface="Malgun Gothic"/>
              <a:cs typeface="Malgun Gothic"/>
              <a:sym typeface="Malgun Gothic"/>
            </a:endParaRPr>
          </a:p>
        </p:txBody>
      </p:sp>
      <p:sp>
        <p:nvSpPr>
          <p:cNvPr id="1279" name="Google Shape;1279;p132"/>
          <p:cNvSpPr/>
          <p:nvPr/>
        </p:nvSpPr>
        <p:spPr>
          <a:xfrm>
            <a:off x="1107253" y="4219268"/>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280" name="Google Shape;1280;p132"/>
          <p:cNvSpPr/>
          <p:nvPr/>
        </p:nvSpPr>
        <p:spPr>
          <a:xfrm>
            <a:off x="3069676" y="4175126"/>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281" name="Google Shape;1281;p132"/>
          <p:cNvSpPr/>
          <p:nvPr/>
        </p:nvSpPr>
        <p:spPr>
          <a:xfrm>
            <a:off x="5170066" y="1726940"/>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282" name="Google Shape;1282;p132"/>
          <p:cNvSpPr/>
          <p:nvPr/>
        </p:nvSpPr>
        <p:spPr>
          <a:xfrm>
            <a:off x="5170066" y="4069878"/>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graphicFrame>
        <p:nvGraphicFramePr>
          <p:cNvPr id="1283" name="Google Shape;1283;p132"/>
          <p:cNvGraphicFramePr/>
          <p:nvPr/>
        </p:nvGraphicFramePr>
        <p:xfrm>
          <a:off x="-756390" y="4143067"/>
          <a:ext cx="1603950" cy="646920"/>
        </p:xfrm>
        <a:graphic>
          <a:graphicData uri="http://schemas.openxmlformats.org/drawingml/2006/table">
            <a:tbl>
              <a:tblPr firstRow="1" bandRow="1">
                <a:noFill/>
              </a:tblPr>
              <a:tblGrid>
                <a:gridCol w="253475">
                  <a:extLst>
                    <a:ext uri="{9D8B030D-6E8A-4147-A177-3AD203B41FA5}">
                      <a16:colId xmlns:a16="http://schemas.microsoft.com/office/drawing/2014/main" val="20000"/>
                    </a:ext>
                  </a:extLst>
                </a:gridCol>
                <a:gridCol w="365750">
                  <a:extLst>
                    <a:ext uri="{9D8B030D-6E8A-4147-A177-3AD203B41FA5}">
                      <a16:colId xmlns:a16="http://schemas.microsoft.com/office/drawing/2014/main" val="20001"/>
                    </a:ext>
                  </a:extLst>
                </a:gridCol>
                <a:gridCol w="344650">
                  <a:extLst>
                    <a:ext uri="{9D8B030D-6E8A-4147-A177-3AD203B41FA5}">
                      <a16:colId xmlns:a16="http://schemas.microsoft.com/office/drawing/2014/main" val="20002"/>
                    </a:ext>
                  </a:extLst>
                </a:gridCol>
                <a:gridCol w="239150">
                  <a:extLst>
                    <a:ext uri="{9D8B030D-6E8A-4147-A177-3AD203B41FA5}">
                      <a16:colId xmlns:a16="http://schemas.microsoft.com/office/drawing/2014/main" val="20003"/>
                    </a:ext>
                  </a:extLst>
                </a:gridCol>
                <a:gridCol w="4009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3"/>
                  </a:ext>
                </a:extLst>
              </a:tr>
            </a:tbl>
          </a:graphicData>
        </a:graphic>
      </p:graphicFrame>
      <p:graphicFrame>
        <p:nvGraphicFramePr>
          <p:cNvPr id="1284" name="Google Shape;1284;p132"/>
          <p:cNvGraphicFramePr/>
          <p:nvPr/>
        </p:nvGraphicFramePr>
        <p:xfrm>
          <a:off x="3422416" y="4175125"/>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3"/>
                  </a:ext>
                </a:extLst>
              </a:tr>
            </a:tbl>
          </a:graphicData>
        </a:graphic>
      </p:graphicFrame>
      <p:graphicFrame>
        <p:nvGraphicFramePr>
          <p:cNvPr id="1285" name="Google Shape;1285;p132"/>
          <p:cNvGraphicFramePr/>
          <p:nvPr/>
        </p:nvGraphicFramePr>
        <p:xfrm>
          <a:off x="5221720" y="2031856"/>
          <a:ext cx="1366850" cy="489000"/>
        </p:xfrm>
        <a:graphic>
          <a:graphicData uri="http://schemas.openxmlformats.org/drawingml/2006/table">
            <a:tbl>
              <a:tblPr firstRow="1" bandRow="1">
                <a:noFill/>
              </a:tblPr>
              <a:tblGrid>
                <a:gridCol w="163075">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2957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bl>
          </a:graphicData>
        </a:graphic>
      </p:graphicFrame>
      <p:graphicFrame>
        <p:nvGraphicFramePr>
          <p:cNvPr id="1286" name="Google Shape;1286;p132"/>
          <p:cNvGraphicFramePr/>
          <p:nvPr/>
        </p:nvGraphicFramePr>
        <p:xfrm>
          <a:off x="5515418" y="4022962"/>
          <a:ext cx="2322975" cy="1040510"/>
        </p:xfrm>
        <a:graphic>
          <a:graphicData uri="http://schemas.openxmlformats.org/drawingml/2006/table">
            <a:tbl>
              <a:tblPr firstRow="1" bandRow="1">
                <a:noFill/>
              </a:tblPr>
              <a:tblGrid>
                <a:gridCol w="192775">
                  <a:extLst>
                    <a:ext uri="{9D8B030D-6E8A-4147-A177-3AD203B41FA5}">
                      <a16:colId xmlns:a16="http://schemas.microsoft.com/office/drawing/2014/main" val="20000"/>
                    </a:ext>
                  </a:extLst>
                </a:gridCol>
                <a:gridCol w="312450">
                  <a:extLst>
                    <a:ext uri="{9D8B030D-6E8A-4147-A177-3AD203B41FA5}">
                      <a16:colId xmlns:a16="http://schemas.microsoft.com/office/drawing/2014/main" val="20001"/>
                    </a:ext>
                  </a:extLst>
                </a:gridCol>
                <a:gridCol w="452900">
                  <a:extLst>
                    <a:ext uri="{9D8B030D-6E8A-4147-A177-3AD203B41FA5}">
                      <a16:colId xmlns:a16="http://schemas.microsoft.com/office/drawing/2014/main" val="20002"/>
                    </a:ext>
                  </a:extLst>
                </a:gridCol>
                <a:gridCol w="265900">
                  <a:extLst>
                    <a:ext uri="{9D8B030D-6E8A-4147-A177-3AD203B41FA5}">
                      <a16:colId xmlns:a16="http://schemas.microsoft.com/office/drawing/2014/main" val="20003"/>
                    </a:ext>
                  </a:extLst>
                </a:gridCol>
                <a:gridCol w="350775">
                  <a:extLst>
                    <a:ext uri="{9D8B030D-6E8A-4147-A177-3AD203B41FA5}">
                      <a16:colId xmlns:a16="http://schemas.microsoft.com/office/drawing/2014/main" val="20004"/>
                    </a:ext>
                  </a:extLst>
                </a:gridCol>
                <a:gridCol w="350775">
                  <a:extLst>
                    <a:ext uri="{9D8B030D-6E8A-4147-A177-3AD203B41FA5}">
                      <a16:colId xmlns:a16="http://schemas.microsoft.com/office/drawing/2014/main" val="20005"/>
                    </a:ext>
                  </a:extLst>
                </a:gridCol>
                <a:gridCol w="397400">
                  <a:extLst>
                    <a:ext uri="{9D8B030D-6E8A-4147-A177-3AD203B41FA5}">
                      <a16:colId xmlns:a16="http://schemas.microsoft.com/office/drawing/2014/main" val="20006"/>
                    </a:ext>
                  </a:extLst>
                </a:gridCol>
              </a:tblGrid>
              <a:tr h="1564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53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25,000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76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3"/>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287" name="Google Shape;1287;p132"/>
          <p:cNvGraphicFramePr/>
          <p:nvPr/>
        </p:nvGraphicFramePr>
        <p:xfrm>
          <a:off x="-754118" y="4141858"/>
          <a:ext cx="1599875" cy="646920"/>
        </p:xfrm>
        <a:graphic>
          <a:graphicData uri="http://schemas.openxmlformats.org/drawingml/2006/table">
            <a:tbl>
              <a:tblPr firstRow="1" bandRow="1">
                <a:noFill/>
              </a:tblPr>
              <a:tblGrid>
                <a:gridCol w="258225">
                  <a:extLst>
                    <a:ext uri="{9D8B030D-6E8A-4147-A177-3AD203B41FA5}">
                      <a16:colId xmlns:a16="http://schemas.microsoft.com/office/drawing/2014/main" val="20000"/>
                    </a:ext>
                  </a:extLst>
                </a:gridCol>
                <a:gridCol w="351700">
                  <a:extLst>
                    <a:ext uri="{9D8B030D-6E8A-4147-A177-3AD203B41FA5}">
                      <a16:colId xmlns:a16="http://schemas.microsoft.com/office/drawing/2014/main" val="20001"/>
                    </a:ext>
                  </a:extLst>
                </a:gridCol>
                <a:gridCol w="351700">
                  <a:extLst>
                    <a:ext uri="{9D8B030D-6E8A-4147-A177-3AD203B41FA5}">
                      <a16:colId xmlns:a16="http://schemas.microsoft.com/office/drawing/2014/main" val="20002"/>
                    </a:ext>
                  </a:extLst>
                </a:gridCol>
                <a:gridCol w="239150">
                  <a:extLst>
                    <a:ext uri="{9D8B030D-6E8A-4147-A177-3AD203B41FA5}">
                      <a16:colId xmlns:a16="http://schemas.microsoft.com/office/drawing/2014/main" val="20003"/>
                    </a:ext>
                  </a:extLst>
                </a:gridCol>
                <a:gridCol w="399100">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88" name="Google Shape;1288;p132"/>
          <p:cNvGraphicFramePr/>
          <p:nvPr/>
        </p:nvGraphicFramePr>
        <p:xfrm>
          <a:off x="1458927" y="4218060"/>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89" name="Google Shape;1289;p132"/>
          <p:cNvGraphicFramePr/>
          <p:nvPr/>
        </p:nvGraphicFramePr>
        <p:xfrm>
          <a:off x="5216363" y="2032302"/>
          <a:ext cx="1372475" cy="646920"/>
        </p:xfrm>
        <a:graphic>
          <a:graphicData uri="http://schemas.openxmlformats.org/drawingml/2006/table">
            <a:tbl>
              <a:tblPr firstRow="1" bandRow="1">
                <a:noFill/>
              </a:tblPr>
              <a:tblGrid>
                <a:gridCol w="168700">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2957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Electronic</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0" name="Google Shape;1290;p132"/>
          <p:cNvGraphicFramePr/>
          <p:nvPr/>
        </p:nvGraphicFramePr>
        <p:xfrm>
          <a:off x="-753106" y="4145254"/>
          <a:ext cx="1599725" cy="646920"/>
        </p:xfrm>
        <a:graphic>
          <a:graphicData uri="http://schemas.openxmlformats.org/drawingml/2006/table">
            <a:tbl>
              <a:tblPr firstRow="1" bandRow="1">
                <a:noFill/>
              </a:tblPr>
              <a:tblGrid>
                <a:gridCol w="256275">
                  <a:extLst>
                    <a:ext uri="{9D8B030D-6E8A-4147-A177-3AD203B41FA5}">
                      <a16:colId xmlns:a16="http://schemas.microsoft.com/office/drawing/2014/main" val="20000"/>
                    </a:ext>
                  </a:extLst>
                </a:gridCol>
                <a:gridCol w="357075">
                  <a:extLst>
                    <a:ext uri="{9D8B030D-6E8A-4147-A177-3AD203B41FA5}">
                      <a16:colId xmlns:a16="http://schemas.microsoft.com/office/drawing/2014/main" val="20001"/>
                    </a:ext>
                  </a:extLst>
                </a:gridCol>
                <a:gridCol w="354800">
                  <a:extLst>
                    <a:ext uri="{9D8B030D-6E8A-4147-A177-3AD203B41FA5}">
                      <a16:colId xmlns:a16="http://schemas.microsoft.com/office/drawing/2014/main" val="20002"/>
                    </a:ext>
                  </a:extLst>
                </a:gridCol>
                <a:gridCol w="241275">
                  <a:extLst>
                    <a:ext uri="{9D8B030D-6E8A-4147-A177-3AD203B41FA5}">
                      <a16:colId xmlns:a16="http://schemas.microsoft.com/office/drawing/2014/main" val="20003"/>
                    </a:ext>
                  </a:extLst>
                </a:gridCol>
                <a:gridCol w="390300">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1" name="Google Shape;1291;p132"/>
          <p:cNvGraphicFramePr/>
          <p:nvPr/>
        </p:nvGraphicFramePr>
        <p:xfrm>
          <a:off x="1458928" y="4216661"/>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92" name="Google Shape;1292;p132"/>
          <p:cNvGraphicFramePr/>
          <p:nvPr/>
        </p:nvGraphicFramePr>
        <p:xfrm>
          <a:off x="5211896" y="2035861"/>
          <a:ext cx="1391075" cy="646920"/>
        </p:xfrm>
        <a:graphic>
          <a:graphicData uri="http://schemas.openxmlformats.org/drawingml/2006/table">
            <a:tbl>
              <a:tblPr firstRow="1" bandRow="1">
                <a:noFill/>
              </a:tblPr>
              <a:tblGrid>
                <a:gridCol w="175325">
                  <a:extLst>
                    <a:ext uri="{9D8B030D-6E8A-4147-A177-3AD203B41FA5}">
                      <a16:colId xmlns:a16="http://schemas.microsoft.com/office/drawing/2014/main" val="20000"/>
                    </a:ext>
                  </a:extLst>
                </a:gridCol>
                <a:gridCol w="389100">
                  <a:extLst>
                    <a:ext uri="{9D8B030D-6E8A-4147-A177-3AD203B41FA5}">
                      <a16:colId xmlns:a16="http://schemas.microsoft.com/office/drawing/2014/main" val="20001"/>
                    </a:ext>
                  </a:extLst>
                </a:gridCol>
                <a:gridCol w="518800">
                  <a:extLst>
                    <a:ext uri="{9D8B030D-6E8A-4147-A177-3AD203B41FA5}">
                      <a16:colId xmlns:a16="http://schemas.microsoft.com/office/drawing/2014/main" val="20002"/>
                    </a:ext>
                  </a:extLst>
                </a:gridCol>
                <a:gridCol w="307850">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1</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1</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3" name="Google Shape;1293;p132"/>
          <p:cNvGraphicFramePr/>
          <p:nvPr/>
        </p:nvGraphicFramePr>
        <p:xfrm>
          <a:off x="5506841" y="4022963"/>
          <a:ext cx="2332700" cy="1051075"/>
        </p:xfrm>
        <a:graphic>
          <a:graphicData uri="http://schemas.openxmlformats.org/drawingml/2006/table">
            <a:tbl>
              <a:tblPr firstRow="1" bandRow="1">
                <a:noFill/>
              </a:tblPr>
              <a:tblGrid>
                <a:gridCol w="195500">
                  <a:extLst>
                    <a:ext uri="{9D8B030D-6E8A-4147-A177-3AD203B41FA5}">
                      <a16:colId xmlns:a16="http://schemas.microsoft.com/office/drawing/2014/main" val="20000"/>
                    </a:ext>
                  </a:extLst>
                </a:gridCol>
                <a:gridCol w="306050">
                  <a:extLst>
                    <a:ext uri="{9D8B030D-6E8A-4147-A177-3AD203B41FA5}">
                      <a16:colId xmlns:a16="http://schemas.microsoft.com/office/drawing/2014/main" val="20001"/>
                    </a:ext>
                  </a:extLst>
                </a:gridCol>
                <a:gridCol w="461975">
                  <a:extLst>
                    <a:ext uri="{9D8B030D-6E8A-4147-A177-3AD203B41FA5}">
                      <a16:colId xmlns:a16="http://schemas.microsoft.com/office/drawing/2014/main" val="20002"/>
                    </a:ext>
                  </a:extLst>
                </a:gridCol>
                <a:gridCol w="265625">
                  <a:extLst>
                    <a:ext uri="{9D8B030D-6E8A-4147-A177-3AD203B41FA5}">
                      <a16:colId xmlns:a16="http://schemas.microsoft.com/office/drawing/2014/main" val="20003"/>
                    </a:ext>
                  </a:extLst>
                </a:gridCol>
                <a:gridCol w="352250">
                  <a:extLst>
                    <a:ext uri="{9D8B030D-6E8A-4147-A177-3AD203B41FA5}">
                      <a16:colId xmlns:a16="http://schemas.microsoft.com/office/drawing/2014/main" val="20004"/>
                    </a:ext>
                  </a:extLst>
                </a:gridCol>
                <a:gridCol w="352250">
                  <a:extLst>
                    <a:ext uri="{9D8B030D-6E8A-4147-A177-3AD203B41FA5}">
                      <a16:colId xmlns:a16="http://schemas.microsoft.com/office/drawing/2014/main" val="20005"/>
                    </a:ext>
                  </a:extLst>
                </a:gridCol>
                <a:gridCol w="399050">
                  <a:extLst>
                    <a:ext uri="{9D8B030D-6E8A-4147-A177-3AD203B41FA5}">
                      <a16:colId xmlns:a16="http://schemas.microsoft.com/office/drawing/2014/main" val="20006"/>
                    </a:ext>
                  </a:extLst>
                </a:gridCol>
              </a:tblGrid>
              <a:tr h="1695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65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754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rgbClr val="FFC000"/>
                    </a:solidFill>
                  </a:tcPr>
                </a:tc>
                <a:extLst>
                  <a:ext uri="{0D108BD9-81ED-4DB2-BD59-A6C34878D82A}">
                    <a16:rowId xmlns:a16="http://schemas.microsoft.com/office/drawing/2014/main" val="10002"/>
                  </a:ext>
                </a:extLst>
              </a:tr>
              <a:tr h="1598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3"/>
                  </a:ext>
                </a:extLst>
              </a:tr>
              <a:tr h="1598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294" name="Google Shape;1294;p132"/>
          <p:cNvGraphicFramePr/>
          <p:nvPr/>
        </p:nvGraphicFramePr>
        <p:xfrm>
          <a:off x="1458927"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95" name="Google Shape;1295;p132"/>
          <p:cNvGraphicFramePr/>
          <p:nvPr/>
        </p:nvGraphicFramePr>
        <p:xfrm>
          <a:off x="3420648" y="4176322"/>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6" name="Google Shape;1296;p132"/>
          <p:cNvGraphicFramePr/>
          <p:nvPr/>
        </p:nvGraphicFramePr>
        <p:xfrm>
          <a:off x="3420648" y="4173928"/>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7" name="Google Shape;1297;p132"/>
          <p:cNvGraphicFramePr/>
          <p:nvPr/>
        </p:nvGraphicFramePr>
        <p:xfrm>
          <a:off x="-754381" y="4146383"/>
          <a:ext cx="1608725" cy="768840"/>
        </p:xfrm>
        <a:graphic>
          <a:graphicData uri="http://schemas.openxmlformats.org/drawingml/2006/table">
            <a:tbl>
              <a:tblPr firstRow="1" bandRow="1">
                <a:noFill/>
              </a:tblPr>
              <a:tblGrid>
                <a:gridCol w="253425">
                  <a:extLst>
                    <a:ext uri="{9D8B030D-6E8A-4147-A177-3AD203B41FA5}">
                      <a16:colId xmlns:a16="http://schemas.microsoft.com/office/drawing/2014/main" val="20000"/>
                    </a:ext>
                  </a:extLst>
                </a:gridCol>
                <a:gridCol w="368975">
                  <a:extLst>
                    <a:ext uri="{9D8B030D-6E8A-4147-A177-3AD203B41FA5}">
                      <a16:colId xmlns:a16="http://schemas.microsoft.com/office/drawing/2014/main" val="20001"/>
                    </a:ext>
                  </a:extLst>
                </a:gridCol>
                <a:gridCol w="347700">
                  <a:extLst>
                    <a:ext uri="{9D8B030D-6E8A-4147-A177-3AD203B41FA5}">
                      <a16:colId xmlns:a16="http://schemas.microsoft.com/office/drawing/2014/main" val="20002"/>
                    </a:ext>
                  </a:extLst>
                </a:gridCol>
                <a:gridCol w="248350">
                  <a:extLst>
                    <a:ext uri="{9D8B030D-6E8A-4147-A177-3AD203B41FA5}">
                      <a16:colId xmlns:a16="http://schemas.microsoft.com/office/drawing/2014/main" val="20003"/>
                    </a:ext>
                  </a:extLst>
                </a:gridCol>
                <a:gridCol w="39027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8" name="Google Shape;1298;p132"/>
          <p:cNvGraphicFramePr/>
          <p:nvPr/>
        </p:nvGraphicFramePr>
        <p:xfrm>
          <a:off x="-761316" y="4143167"/>
          <a:ext cx="1615925" cy="890760"/>
        </p:xfrm>
        <a:graphic>
          <a:graphicData uri="http://schemas.openxmlformats.org/drawingml/2006/table">
            <a:tbl>
              <a:tblPr firstRow="1" bandRow="1">
                <a:noFill/>
              </a:tblPr>
              <a:tblGrid>
                <a:gridCol w="265050">
                  <a:extLst>
                    <a:ext uri="{9D8B030D-6E8A-4147-A177-3AD203B41FA5}">
                      <a16:colId xmlns:a16="http://schemas.microsoft.com/office/drawing/2014/main" val="20000"/>
                    </a:ext>
                  </a:extLst>
                </a:gridCol>
                <a:gridCol w="360700">
                  <a:extLst>
                    <a:ext uri="{9D8B030D-6E8A-4147-A177-3AD203B41FA5}">
                      <a16:colId xmlns:a16="http://schemas.microsoft.com/office/drawing/2014/main" val="20001"/>
                    </a:ext>
                  </a:extLst>
                </a:gridCol>
                <a:gridCol w="346550">
                  <a:extLst>
                    <a:ext uri="{9D8B030D-6E8A-4147-A177-3AD203B41FA5}">
                      <a16:colId xmlns:a16="http://schemas.microsoft.com/office/drawing/2014/main" val="20002"/>
                    </a:ext>
                  </a:extLst>
                </a:gridCol>
                <a:gridCol w="247550">
                  <a:extLst>
                    <a:ext uri="{9D8B030D-6E8A-4147-A177-3AD203B41FA5}">
                      <a16:colId xmlns:a16="http://schemas.microsoft.com/office/drawing/2014/main" val="20003"/>
                    </a:ext>
                  </a:extLst>
                </a:gridCol>
                <a:gridCol w="39607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9" name="Google Shape;1299;p132"/>
          <p:cNvGraphicFramePr/>
          <p:nvPr/>
        </p:nvGraphicFramePr>
        <p:xfrm>
          <a:off x="-763798" y="4143167"/>
          <a:ext cx="1625425" cy="890760"/>
        </p:xfrm>
        <a:graphic>
          <a:graphicData uri="http://schemas.openxmlformats.org/drawingml/2006/table">
            <a:tbl>
              <a:tblPr firstRow="1" bandRow="1">
                <a:noFill/>
              </a:tblPr>
              <a:tblGrid>
                <a:gridCol w="270250">
                  <a:extLst>
                    <a:ext uri="{9D8B030D-6E8A-4147-A177-3AD203B41FA5}">
                      <a16:colId xmlns:a16="http://schemas.microsoft.com/office/drawing/2014/main" val="20000"/>
                    </a:ext>
                  </a:extLst>
                </a:gridCol>
                <a:gridCol w="361850">
                  <a:extLst>
                    <a:ext uri="{9D8B030D-6E8A-4147-A177-3AD203B41FA5}">
                      <a16:colId xmlns:a16="http://schemas.microsoft.com/office/drawing/2014/main" val="20001"/>
                    </a:ext>
                  </a:extLst>
                </a:gridCol>
                <a:gridCol w="340575">
                  <a:extLst>
                    <a:ext uri="{9D8B030D-6E8A-4147-A177-3AD203B41FA5}">
                      <a16:colId xmlns:a16="http://schemas.microsoft.com/office/drawing/2014/main" val="20002"/>
                    </a:ext>
                  </a:extLst>
                </a:gridCol>
                <a:gridCol w="255425">
                  <a:extLst>
                    <a:ext uri="{9D8B030D-6E8A-4147-A177-3AD203B41FA5}">
                      <a16:colId xmlns:a16="http://schemas.microsoft.com/office/drawing/2014/main" val="20003"/>
                    </a:ext>
                  </a:extLst>
                </a:gridCol>
                <a:gridCol w="3973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Cancelled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0" name="Google Shape;1300;p132"/>
          <p:cNvGraphicFramePr/>
          <p:nvPr/>
        </p:nvGraphicFramePr>
        <p:xfrm>
          <a:off x="5505569" y="4027003"/>
          <a:ext cx="2327100" cy="1047650"/>
        </p:xfrm>
        <a:graphic>
          <a:graphicData uri="http://schemas.openxmlformats.org/drawingml/2006/table">
            <a:tbl>
              <a:tblPr firstRow="1" bandRow="1">
                <a:noFill/>
              </a:tblPr>
              <a:tblGrid>
                <a:gridCol w="195025">
                  <a:extLst>
                    <a:ext uri="{9D8B030D-6E8A-4147-A177-3AD203B41FA5}">
                      <a16:colId xmlns:a16="http://schemas.microsoft.com/office/drawing/2014/main" val="20000"/>
                    </a:ext>
                  </a:extLst>
                </a:gridCol>
                <a:gridCol w="311375">
                  <a:extLst>
                    <a:ext uri="{9D8B030D-6E8A-4147-A177-3AD203B41FA5}">
                      <a16:colId xmlns:a16="http://schemas.microsoft.com/office/drawing/2014/main" val="20001"/>
                    </a:ext>
                  </a:extLst>
                </a:gridCol>
                <a:gridCol w="455550">
                  <a:extLst>
                    <a:ext uri="{9D8B030D-6E8A-4147-A177-3AD203B41FA5}">
                      <a16:colId xmlns:a16="http://schemas.microsoft.com/office/drawing/2014/main" val="20002"/>
                    </a:ext>
                  </a:extLst>
                </a:gridCol>
                <a:gridCol w="276775">
                  <a:extLst>
                    <a:ext uri="{9D8B030D-6E8A-4147-A177-3AD203B41FA5}">
                      <a16:colId xmlns:a16="http://schemas.microsoft.com/office/drawing/2014/main" val="20003"/>
                    </a:ext>
                  </a:extLst>
                </a:gridCol>
                <a:gridCol w="345975">
                  <a:extLst>
                    <a:ext uri="{9D8B030D-6E8A-4147-A177-3AD203B41FA5}">
                      <a16:colId xmlns:a16="http://schemas.microsoft.com/office/drawing/2014/main" val="20004"/>
                    </a:ext>
                  </a:extLst>
                </a:gridCol>
                <a:gridCol w="345975">
                  <a:extLst>
                    <a:ext uri="{9D8B030D-6E8A-4147-A177-3AD203B41FA5}">
                      <a16:colId xmlns:a16="http://schemas.microsoft.com/office/drawing/2014/main" val="20005"/>
                    </a:ext>
                  </a:extLst>
                </a:gridCol>
                <a:gridCol w="396425">
                  <a:extLst>
                    <a:ext uri="{9D8B030D-6E8A-4147-A177-3AD203B41FA5}">
                      <a16:colId xmlns:a16="http://schemas.microsoft.com/office/drawing/2014/main" val="20006"/>
                    </a:ext>
                  </a:extLst>
                </a:gridCol>
              </a:tblGrid>
              <a:tr h="1686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770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861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579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579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301" name="Google Shape;1301;p132"/>
          <p:cNvGraphicFramePr/>
          <p:nvPr/>
        </p:nvGraphicFramePr>
        <p:xfrm>
          <a:off x="1458927" y="4217986"/>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15</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302" name="Google Shape;1302;p132"/>
          <p:cNvGraphicFramePr/>
          <p:nvPr/>
        </p:nvGraphicFramePr>
        <p:xfrm>
          <a:off x="3420648" y="4166408"/>
          <a:ext cx="1606800" cy="76884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3" name="Google Shape;1303;p132"/>
          <p:cNvGraphicFramePr/>
          <p:nvPr/>
        </p:nvGraphicFramePr>
        <p:xfrm>
          <a:off x="-768352" y="4139349"/>
          <a:ext cx="1637025" cy="890760"/>
        </p:xfrm>
        <a:graphic>
          <a:graphicData uri="http://schemas.openxmlformats.org/drawingml/2006/table">
            <a:tbl>
              <a:tblPr firstRow="1" bandRow="1">
                <a:noFill/>
              </a:tblPr>
              <a:tblGrid>
                <a:gridCol w="279325">
                  <a:extLst>
                    <a:ext uri="{9D8B030D-6E8A-4147-A177-3AD203B41FA5}">
                      <a16:colId xmlns:a16="http://schemas.microsoft.com/office/drawing/2014/main" val="20000"/>
                    </a:ext>
                  </a:extLst>
                </a:gridCol>
                <a:gridCol w="371575">
                  <a:extLst>
                    <a:ext uri="{9D8B030D-6E8A-4147-A177-3AD203B41FA5}">
                      <a16:colId xmlns:a16="http://schemas.microsoft.com/office/drawing/2014/main" val="20001"/>
                    </a:ext>
                  </a:extLst>
                </a:gridCol>
                <a:gridCol w="335850">
                  <a:extLst>
                    <a:ext uri="{9D8B030D-6E8A-4147-A177-3AD203B41FA5}">
                      <a16:colId xmlns:a16="http://schemas.microsoft.com/office/drawing/2014/main" val="20002"/>
                    </a:ext>
                  </a:extLst>
                </a:gridCol>
                <a:gridCol w="257250">
                  <a:extLst>
                    <a:ext uri="{9D8B030D-6E8A-4147-A177-3AD203B41FA5}">
                      <a16:colId xmlns:a16="http://schemas.microsoft.com/office/drawing/2014/main" val="20003"/>
                    </a:ext>
                  </a:extLst>
                </a:gridCol>
                <a:gridCol w="3930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4" name="Google Shape;1304;p132"/>
          <p:cNvGraphicFramePr/>
          <p:nvPr/>
        </p:nvGraphicFramePr>
        <p:xfrm>
          <a:off x="-766824" y="4139349"/>
          <a:ext cx="1633475" cy="896900"/>
        </p:xfrm>
        <a:graphic>
          <a:graphicData uri="http://schemas.openxmlformats.org/drawingml/2006/table">
            <a:tbl>
              <a:tblPr firstRow="1" bandRow="1">
                <a:noFill/>
              </a:tblPr>
              <a:tblGrid>
                <a:gridCol w="279550">
                  <a:extLst>
                    <a:ext uri="{9D8B030D-6E8A-4147-A177-3AD203B41FA5}">
                      <a16:colId xmlns:a16="http://schemas.microsoft.com/office/drawing/2014/main" val="20000"/>
                    </a:ext>
                  </a:extLst>
                </a:gridCol>
                <a:gridCol w="377675">
                  <a:extLst>
                    <a:ext uri="{9D8B030D-6E8A-4147-A177-3AD203B41FA5}">
                      <a16:colId xmlns:a16="http://schemas.microsoft.com/office/drawing/2014/main" val="20001"/>
                    </a:ext>
                  </a:extLst>
                </a:gridCol>
                <a:gridCol w="334925">
                  <a:extLst>
                    <a:ext uri="{9D8B030D-6E8A-4147-A177-3AD203B41FA5}">
                      <a16:colId xmlns:a16="http://schemas.microsoft.com/office/drawing/2014/main" val="20002"/>
                    </a:ext>
                  </a:extLst>
                </a:gridCol>
                <a:gridCol w="256525">
                  <a:extLst>
                    <a:ext uri="{9D8B030D-6E8A-4147-A177-3AD203B41FA5}">
                      <a16:colId xmlns:a16="http://schemas.microsoft.com/office/drawing/2014/main" val="20003"/>
                    </a:ext>
                  </a:extLst>
                </a:gridCol>
                <a:gridCol w="384800">
                  <a:extLst>
                    <a:ext uri="{9D8B030D-6E8A-4147-A177-3AD203B41FA5}">
                      <a16:colId xmlns:a16="http://schemas.microsoft.com/office/drawing/2014/main" val="20004"/>
                    </a:ext>
                  </a:extLst>
                </a:gridCol>
              </a:tblGrid>
              <a:tr h="1743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2817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Returned</a:t>
                      </a:r>
                      <a:endParaRPr sz="800" u="none" strike="noStrike" cap="none" dirty="0"/>
                    </a:p>
                  </a:txBody>
                  <a:tcPr marL="0" marR="0" marT="18000" marB="18000">
                    <a:solidFill>
                      <a:schemeClr val="lt1"/>
                    </a:solidFill>
                  </a:tcPr>
                </a:tc>
                <a:extLst>
                  <a:ext uri="{0D108BD9-81ED-4DB2-BD59-A6C34878D82A}">
                    <a16:rowId xmlns:a16="http://schemas.microsoft.com/office/drawing/2014/main" val="10001"/>
                  </a:ext>
                </a:extLst>
              </a:tr>
              <a:tr h="2817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Delivery</a:t>
                      </a:r>
                      <a:endParaRPr sz="1400" u="none" strike="noStrike" cap="none" dirty="0"/>
                    </a:p>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Started</a:t>
                      </a:r>
                      <a:endParaRPr sz="800" u="none" strike="noStrike" cap="none" dirty="0"/>
                    </a:p>
                  </a:txBody>
                  <a:tcPr marL="0" marR="0" marT="18000" marB="18000">
                    <a:solidFill>
                      <a:schemeClr val="lt1"/>
                    </a:solidFill>
                  </a:tcPr>
                </a:tc>
                <a:extLst>
                  <a:ext uri="{0D108BD9-81ED-4DB2-BD59-A6C34878D82A}">
                    <a16:rowId xmlns:a16="http://schemas.microsoft.com/office/drawing/2014/main" val="10002"/>
                  </a:ext>
                </a:extLst>
              </a:tr>
              <a:tr h="1590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버너</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ordered</a:t>
                      </a:r>
                      <a:endParaRPr sz="800" u="none" strike="noStrike" cap="none" dirty="0"/>
                    </a:p>
                  </a:txBody>
                  <a:tcPr marL="0" marR="0" marT="18000" marB="18000">
                    <a:solidFill>
                      <a:srgbClr val="FFC000"/>
                    </a:solidFill>
                  </a:tcPr>
                </a:tc>
                <a:extLst>
                  <a:ext uri="{0D108BD9-81ED-4DB2-BD59-A6C34878D82A}">
                    <a16:rowId xmlns:a16="http://schemas.microsoft.com/office/drawing/2014/main" val="10003"/>
                  </a:ext>
                </a:extLst>
              </a:tr>
            </a:tbl>
          </a:graphicData>
        </a:graphic>
      </p:graphicFrame>
      <p:graphicFrame>
        <p:nvGraphicFramePr>
          <p:cNvPr id="1305" name="Google Shape;1305;p132"/>
          <p:cNvGraphicFramePr/>
          <p:nvPr/>
        </p:nvGraphicFramePr>
        <p:xfrm>
          <a:off x="3419314" y="4166408"/>
          <a:ext cx="1606800" cy="89076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Started</a:t>
                      </a:r>
                      <a:endParaRPr sz="800" u="none" strike="noStrike" cap="none" dirty="0"/>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prepare</a:t>
                      </a:r>
                      <a:endParaRPr sz="800" u="none" strike="noStrike" cap="none" dirty="0"/>
                    </a:p>
                  </a:txBody>
                  <a:tcPr marL="0" marR="0" marT="18000" marB="18000">
                    <a:solidFill>
                      <a:srgbClr val="FFC000"/>
                    </a:solidFill>
                  </a:tcPr>
                </a:tc>
                <a:extLst>
                  <a:ext uri="{0D108BD9-81ED-4DB2-BD59-A6C34878D82A}">
                    <a16:rowId xmlns:a16="http://schemas.microsoft.com/office/drawing/2014/main" val="10003"/>
                  </a:ext>
                </a:extLst>
              </a:tr>
            </a:tbl>
          </a:graphicData>
        </a:graphic>
      </p:graphicFrame>
      <p:graphicFrame>
        <p:nvGraphicFramePr>
          <p:cNvPr id="1306" name="Google Shape;1306;p132"/>
          <p:cNvGraphicFramePr/>
          <p:nvPr/>
        </p:nvGraphicFramePr>
        <p:xfrm>
          <a:off x="1458928"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dirty="0"/>
                        <a:t>Item</a:t>
                      </a:r>
                      <a:endParaRPr sz="900" u="none" strike="noStrike" cap="none" dirty="0"/>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altLang="ko-Kore-KR" sz="800" u="none" strike="noStrike" cap="none" dirty="0"/>
                        <a:t>15</a:t>
                      </a:r>
                      <a:endParaRPr sz="800" u="none" strike="noStrike" cap="none" dirty="0"/>
                    </a:p>
                  </a:txBody>
                  <a:tcPr marL="36000" marR="36000" marT="18000" marB="18000">
                    <a:solidFill>
                      <a:schemeClr val="lt1"/>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8</a:t>
                      </a:r>
                      <a:endParaRPr sz="800" u="none" strike="noStrike" cap="none" dirty="0"/>
                    </a:p>
                  </a:txBody>
                  <a:tcPr marL="36000" marR="36000" marT="18000" marB="18000">
                    <a:solidFill>
                      <a:srgbClr val="FFC000"/>
                    </a:solidFill>
                  </a:tcPr>
                </a:tc>
                <a:extLst>
                  <a:ext uri="{0D108BD9-81ED-4DB2-BD59-A6C34878D82A}">
                    <a16:rowId xmlns:a16="http://schemas.microsoft.com/office/drawing/2014/main" val="10002"/>
                  </a:ext>
                </a:extLst>
              </a:tr>
            </a:tbl>
          </a:graphicData>
        </a:graphic>
      </p:graphicFrame>
      <p:graphicFrame>
        <p:nvGraphicFramePr>
          <p:cNvPr id="1307" name="Google Shape;1307;p132"/>
          <p:cNvGraphicFramePr/>
          <p:nvPr/>
        </p:nvGraphicFramePr>
        <p:xfrm>
          <a:off x="5505424" y="4021690"/>
          <a:ext cx="2328925" cy="1052375"/>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05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1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1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rgbClr val="FFC000"/>
                    </a:solidFill>
                  </a:tcPr>
                </a:tc>
                <a:extLst>
                  <a:ext uri="{0D108BD9-81ED-4DB2-BD59-A6C34878D82A}">
                    <a16:rowId xmlns:a16="http://schemas.microsoft.com/office/drawing/2014/main" val="10002"/>
                  </a:ext>
                </a:extLst>
              </a:tr>
              <a:tr h="1607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07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08" name="Google Shape;1308;p132"/>
          <p:cNvSpPr/>
          <p:nvPr/>
        </p:nvSpPr>
        <p:spPr>
          <a:xfrm>
            <a:off x="5424888" y="920380"/>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선호도수집</a:t>
            </a:r>
            <a:endParaRPr/>
          </a:p>
        </p:txBody>
      </p:sp>
      <p:graphicFrame>
        <p:nvGraphicFramePr>
          <p:cNvPr id="1309" name="Google Shape;1309;p132"/>
          <p:cNvGraphicFramePr/>
          <p:nvPr/>
        </p:nvGraphicFramePr>
        <p:xfrm>
          <a:off x="5209685" y="2035085"/>
          <a:ext cx="1386525" cy="646920"/>
        </p:xfrm>
        <a:graphic>
          <a:graphicData uri="http://schemas.openxmlformats.org/drawingml/2006/table">
            <a:tbl>
              <a:tblPr firstRow="1" bandRow="1">
                <a:noFill/>
              </a:tblPr>
              <a:tblGrid>
                <a:gridCol w="178975">
                  <a:extLst>
                    <a:ext uri="{9D8B030D-6E8A-4147-A177-3AD203B41FA5}">
                      <a16:colId xmlns:a16="http://schemas.microsoft.com/office/drawing/2014/main" val="20000"/>
                    </a:ext>
                  </a:extLst>
                </a:gridCol>
                <a:gridCol w="389100">
                  <a:extLst>
                    <a:ext uri="{9D8B030D-6E8A-4147-A177-3AD203B41FA5}">
                      <a16:colId xmlns:a16="http://schemas.microsoft.com/office/drawing/2014/main" val="20001"/>
                    </a:ext>
                  </a:extLst>
                </a:gridCol>
                <a:gridCol w="512325">
                  <a:extLst>
                    <a:ext uri="{9D8B030D-6E8A-4147-A177-3AD203B41FA5}">
                      <a16:colId xmlns:a16="http://schemas.microsoft.com/office/drawing/2014/main" val="20002"/>
                    </a:ext>
                  </a:extLst>
                </a:gridCol>
                <a:gridCol w="3061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5</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Camping</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2</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sp>
        <p:nvSpPr>
          <p:cNvPr id="1310" name="Google Shape;1310;p132"/>
          <p:cNvSpPr txBox="1"/>
          <p:nvPr/>
        </p:nvSpPr>
        <p:spPr>
          <a:xfrm>
            <a:off x="-1205499" y="4374056"/>
            <a:ext cx="527709" cy="215444"/>
          </a:xfrm>
          <a:prstGeom prst="rect">
            <a:avLst/>
          </a:prstGeom>
          <a:noFill/>
          <a:ln>
            <a:noFill/>
          </a:ln>
        </p:spPr>
        <p:txBody>
          <a:bodyPr spcFirstLastPara="1" wrap="square" lIns="91425" tIns="45700" rIns="91425" bIns="45700" anchor="t" anchorCtr="0">
            <a:spAutoFit/>
          </a:bodyPr>
          <a:lstStyle/>
          <a:p>
            <a:pPr>
              <a:buClr>
                <a:srgbClr val="000000"/>
              </a:buClr>
              <a:buSzPts val="800"/>
            </a:pPr>
            <a:r>
              <a:rPr lang="en-US" sz="800"/>
              <a:t>MySQL</a:t>
            </a:r>
            <a:endParaRPr sz="800"/>
          </a:p>
        </p:txBody>
      </p:sp>
      <p:sp>
        <p:nvSpPr>
          <p:cNvPr id="1311" name="Google Shape;1311;p132"/>
          <p:cNvSpPr txBox="1"/>
          <p:nvPr/>
        </p:nvSpPr>
        <p:spPr>
          <a:xfrm>
            <a:off x="836713" y="4418881"/>
            <a:ext cx="643125" cy="215444"/>
          </a:xfrm>
          <a:prstGeom prst="rect">
            <a:avLst/>
          </a:prstGeom>
          <a:noFill/>
          <a:ln>
            <a:noFill/>
          </a:ln>
        </p:spPr>
        <p:txBody>
          <a:bodyPr spcFirstLastPara="1" wrap="square" lIns="91425" tIns="45700" rIns="91425" bIns="45700" anchor="t" anchorCtr="0">
            <a:spAutoFit/>
          </a:bodyPr>
          <a:lstStyle/>
          <a:p>
            <a:pPr>
              <a:buClr>
                <a:srgbClr val="000000"/>
              </a:buClr>
              <a:buSzPts val="800"/>
            </a:pPr>
            <a:r>
              <a:rPr lang="en-US" sz="800"/>
              <a:t>MongoDB</a:t>
            </a:r>
            <a:endParaRPr sz="800"/>
          </a:p>
        </p:txBody>
      </p:sp>
      <p:sp>
        <p:nvSpPr>
          <p:cNvPr id="1312" name="Google Shape;1312;p132"/>
          <p:cNvSpPr txBox="1"/>
          <p:nvPr/>
        </p:nvSpPr>
        <p:spPr>
          <a:xfrm>
            <a:off x="2996664" y="4374739"/>
            <a:ext cx="447558" cy="215444"/>
          </a:xfrm>
          <a:prstGeom prst="rect">
            <a:avLst/>
          </a:prstGeom>
          <a:noFill/>
          <a:ln>
            <a:noFill/>
          </a:ln>
        </p:spPr>
        <p:txBody>
          <a:bodyPr spcFirstLastPara="1" wrap="square" lIns="91425" tIns="45700" rIns="91425" bIns="45700" anchor="t" anchorCtr="0">
            <a:spAutoFit/>
          </a:bodyPr>
          <a:lstStyle/>
          <a:p>
            <a:pPr>
              <a:buClr>
                <a:srgbClr val="000000"/>
              </a:buClr>
              <a:buSzPts val="800"/>
            </a:pPr>
            <a:r>
              <a:rPr lang="en-US" sz="800"/>
              <a:t>Redis</a:t>
            </a:r>
            <a:endParaRPr sz="800"/>
          </a:p>
        </p:txBody>
      </p:sp>
      <p:sp>
        <p:nvSpPr>
          <p:cNvPr id="1313" name="Google Shape;1313;p132"/>
          <p:cNvSpPr txBox="1"/>
          <p:nvPr/>
        </p:nvSpPr>
        <p:spPr>
          <a:xfrm>
            <a:off x="5085184" y="4291901"/>
            <a:ext cx="463588" cy="215444"/>
          </a:xfrm>
          <a:prstGeom prst="rect">
            <a:avLst/>
          </a:prstGeom>
          <a:noFill/>
          <a:ln>
            <a:noFill/>
          </a:ln>
        </p:spPr>
        <p:txBody>
          <a:bodyPr spcFirstLastPara="1" wrap="square" lIns="91425" tIns="45700" rIns="91425" bIns="45700" anchor="t" anchorCtr="0">
            <a:spAutoFit/>
          </a:bodyPr>
          <a:lstStyle/>
          <a:p>
            <a:pPr>
              <a:buClr>
                <a:srgbClr val="000000"/>
              </a:buClr>
              <a:buSzPts val="800"/>
            </a:pPr>
            <a:r>
              <a:rPr lang="en-US" sz="800"/>
              <a:t>HTML</a:t>
            </a:r>
            <a:endParaRPr sz="800"/>
          </a:p>
        </p:txBody>
      </p:sp>
      <p:sp>
        <p:nvSpPr>
          <p:cNvPr id="1314" name="Google Shape;1314;p132"/>
          <p:cNvSpPr txBox="1"/>
          <p:nvPr/>
        </p:nvSpPr>
        <p:spPr>
          <a:xfrm>
            <a:off x="5424889" y="1727654"/>
            <a:ext cx="726481" cy="215444"/>
          </a:xfrm>
          <a:prstGeom prst="rect">
            <a:avLst/>
          </a:prstGeom>
          <a:noFill/>
          <a:ln>
            <a:noFill/>
          </a:ln>
        </p:spPr>
        <p:txBody>
          <a:bodyPr spcFirstLastPara="1" wrap="square" lIns="91425" tIns="45700" rIns="91425" bIns="45700" anchor="t" anchorCtr="0">
            <a:spAutoFit/>
          </a:bodyPr>
          <a:lstStyle/>
          <a:p>
            <a:pPr>
              <a:buClr>
                <a:srgbClr val="000000"/>
              </a:buClr>
              <a:buSzPts val="800"/>
            </a:pPr>
            <a:r>
              <a:rPr lang="en-US" sz="800"/>
              <a:t>File-System</a:t>
            </a:r>
            <a:endParaRPr sz="800"/>
          </a:p>
        </p:txBody>
      </p:sp>
      <p:sp>
        <p:nvSpPr>
          <p:cNvPr id="1315" name="Google Shape;1315;p132"/>
          <p:cNvSpPr/>
          <p:nvPr/>
        </p:nvSpPr>
        <p:spPr>
          <a:xfrm>
            <a:off x="164026" y="614124"/>
            <a:ext cx="693590" cy="369332"/>
          </a:xfrm>
          <a:prstGeom prst="wedgeEllipseCallout">
            <a:avLst>
              <a:gd name="adj1" fmla="val -32053"/>
              <a:gd name="adj2" fmla="val 74791"/>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algn="ctr">
              <a:buClr>
                <a:srgbClr val="002060"/>
              </a:buClr>
              <a:buSzPts val="900"/>
            </a:pPr>
            <a:r>
              <a:rPr lang="en-US" sz="900">
                <a:solidFill>
                  <a:srgbClr val="002060"/>
                </a:solidFill>
              </a:rPr>
              <a:t>이벤트</a:t>
            </a:r>
            <a:endParaRPr sz="900">
              <a:solidFill>
                <a:srgbClr val="002060"/>
              </a:solidFill>
            </a:endParaRPr>
          </a:p>
          <a:p>
            <a:pPr algn="ctr">
              <a:buClr>
                <a:srgbClr val="002060"/>
              </a:buClr>
              <a:buSzPts val="900"/>
            </a:pPr>
            <a:r>
              <a:rPr lang="en-US" sz="900">
                <a:solidFill>
                  <a:srgbClr val="002060"/>
                </a:solidFill>
              </a:rPr>
              <a:t>Publish</a:t>
            </a:r>
            <a:endParaRPr sz="900">
              <a:solidFill>
                <a:srgbClr val="002060"/>
              </a:solidFill>
            </a:endParaRPr>
          </a:p>
        </p:txBody>
      </p:sp>
      <p:sp>
        <p:nvSpPr>
          <p:cNvPr id="1316" name="Google Shape;1316;p132"/>
          <p:cNvSpPr/>
          <p:nvPr/>
        </p:nvSpPr>
        <p:spPr>
          <a:xfrm>
            <a:off x="2112751" y="795863"/>
            <a:ext cx="789054" cy="369332"/>
          </a:xfrm>
          <a:prstGeom prst="wedgeEllipseCallout">
            <a:avLst>
              <a:gd name="adj1" fmla="val -32053"/>
              <a:gd name="adj2" fmla="val 74791"/>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algn="ctr">
              <a:buClr>
                <a:srgbClr val="002060"/>
              </a:buClr>
              <a:buSzPts val="900"/>
            </a:pPr>
            <a:r>
              <a:rPr lang="en-US" sz="900">
                <a:solidFill>
                  <a:srgbClr val="002060"/>
                </a:solidFill>
              </a:rPr>
              <a:t>이벤트</a:t>
            </a:r>
            <a:endParaRPr sz="900">
              <a:solidFill>
                <a:srgbClr val="002060"/>
              </a:solidFill>
            </a:endParaRPr>
          </a:p>
          <a:p>
            <a:pPr algn="ctr">
              <a:buClr>
                <a:srgbClr val="002060"/>
              </a:buClr>
              <a:buSzPts val="900"/>
            </a:pPr>
            <a:r>
              <a:rPr lang="en-US" sz="900">
                <a:solidFill>
                  <a:srgbClr val="002060"/>
                </a:solidFill>
              </a:rPr>
              <a:t>Subscribe</a:t>
            </a:r>
            <a:endParaRPr sz="900">
              <a:solidFill>
                <a:srgbClr val="002060"/>
              </a:solidFill>
            </a:endParaRPr>
          </a:p>
        </p:txBody>
      </p:sp>
      <p:sp>
        <p:nvSpPr>
          <p:cNvPr id="1319" name="Google Shape;1319;p132"/>
          <p:cNvSpPr/>
          <p:nvPr/>
        </p:nvSpPr>
        <p:spPr>
          <a:xfrm>
            <a:off x="5706496" y="3254264"/>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주문취소</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정보수집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No:1)</a:t>
            </a:r>
            <a:endParaRPr sz="1000">
              <a:latin typeface="Malgun Gothic"/>
              <a:ea typeface="Malgun Gothic"/>
              <a:cs typeface="Malgun Gothic"/>
              <a:sym typeface="Malgun Gothic"/>
            </a:endParaRPr>
          </a:p>
        </p:txBody>
      </p:sp>
      <p:graphicFrame>
        <p:nvGraphicFramePr>
          <p:cNvPr id="1320" name="Google Shape;1320;p132"/>
          <p:cNvGraphicFramePr/>
          <p:nvPr/>
        </p:nvGraphicFramePr>
        <p:xfrm>
          <a:off x="5504230" y="4018704"/>
          <a:ext cx="2328925" cy="1055725"/>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10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10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10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1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1" name="Google Shape;1321;p132"/>
          <p:cNvSpPr/>
          <p:nvPr/>
        </p:nvSpPr>
        <p:spPr>
          <a:xfrm>
            <a:off x="6819107" y="3220612"/>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배송수거</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정보수집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No:1)</a:t>
            </a:r>
            <a:endParaRPr sz="1000">
              <a:latin typeface="Malgun Gothic"/>
              <a:ea typeface="Malgun Gothic"/>
              <a:cs typeface="Malgun Gothic"/>
              <a:sym typeface="Malgun Gothic"/>
            </a:endParaRPr>
          </a:p>
        </p:txBody>
      </p:sp>
      <p:graphicFrame>
        <p:nvGraphicFramePr>
          <p:cNvPr id="1322" name="Google Shape;1322;p132"/>
          <p:cNvGraphicFramePr/>
          <p:nvPr/>
        </p:nvGraphicFramePr>
        <p:xfrm>
          <a:off x="5504376" y="4021058"/>
          <a:ext cx="2328925" cy="1051250"/>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03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79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79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06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06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3" name="Google Shape;1323;p132"/>
          <p:cNvSpPr/>
          <p:nvPr/>
        </p:nvSpPr>
        <p:spPr>
          <a:xfrm>
            <a:off x="5766357" y="3297101"/>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en-US" sz="1000">
                <a:latin typeface="Malgun Gothic"/>
                <a:ea typeface="Malgun Gothic"/>
                <a:cs typeface="Malgun Gothic"/>
                <a:sym typeface="Malgun Gothic"/>
              </a:rPr>
              <a:t>주문정보</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수집</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(PO. No:3)</a:t>
            </a:r>
            <a:endParaRPr sz="1000">
              <a:latin typeface="Malgun Gothic"/>
              <a:ea typeface="Malgun Gothic"/>
              <a:cs typeface="Malgun Gothic"/>
              <a:sym typeface="Malgun Gothic"/>
            </a:endParaRPr>
          </a:p>
        </p:txBody>
      </p:sp>
      <p:graphicFrame>
        <p:nvGraphicFramePr>
          <p:cNvPr id="1324" name="Google Shape;1324;p132"/>
          <p:cNvGraphicFramePr/>
          <p:nvPr/>
        </p:nvGraphicFramePr>
        <p:xfrm>
          <a:off x="5502688" y="4018316"/>
          <a:ext cx="2335975" cy="1054225"/>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20075">
                  <a:extLst>
                    <a:ext uri="{9D8B030D-6E8A-4147-A177-3AD203B41FA5}">
                      <a16:colId xmlns:a16="http://schemas.microsoft.com/office/drawing/2014/main" val="20001"/>
                    </a:ext>
                  </a:extLst>
                </a:gridCol>
                <a:gridCol w="453925">
                  <a:extLst>
                    <a:ext uri="{9D8B030D-6E8A-4147-A177-3AD203B41FA5}">
                      <a16:colId xmlns:a16="http://schemas.microsoft.com/office/drawing/2014/main" val="20002"/>
                    </a:ext>
                  </a:extLst>
                </a:gridCol>
                <a:gridCol w="285150">
                  <a:extLst>
                    <a:ext uri="{9D8B030D-6E8A-4147-A177-3AD203B41FA5}">
                      <a16:colId xmlns:a16="http://schemas.microsoft.com/office/drawing/2014/main" val="20003"/>
                    </a:ext>
                  </a:extLst>
                </a:gridCol>
                <a:gridCol w="343350">
                  <a:extLst>
                    <a:ext uri="{9D8B030D-6E8A-4147-A177-3AD203B41FA5}">
                      <a16:colId xmlns:a16="http://schemas.microsoft.com/office/drawing/2014/main" val="20004"/>
                    </a:ext>
                  </a:extLst>
                </a:gridCol>
                <a:gridCol w="343350">
                  <a:extLst>
                    <a:ext uri="{9D8B030D-6E8A-4147-A177-3AD203B41FA5}">
                      <a16:colId xmlns:a16="http://schemas.microsoft.com/office/drawing/2014/main" val="20005"/>
                    </a:ext>
                  </a:extLst>
                </a:gridCol>
                <a:gridCol w="400100">
                  <a:extLst>
                    <a:ext uri="{9D8B030D-6E8A-4147-A177-3AD203B41FA5}">
                      <a16:colId xmlns:a16="http://schemas.microsoft.com/office/drawing/2014/main" val="20006"/>
                    </a:ext>
                  </a:extLst>
                </a:gridCol>
              </a:tblGrid>
              <a:tr h="1708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003</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rgbClr val="FFC000"/>
                    </a:solidFill>
                  </a:tcPr>
                </a:tc>
                <a:extLst>
                  <a:ext uri="{0D108BD9-81ED-4DB2-BD59-A6C34878D82A}">
                    <a16:rowId xmlns:a16="http://schemas.microsoft.com/office/drawing/2014/main" val="10003"/>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5" name="Google Shape;1325;p132"/>
          <p:cNvSpPr/>
          <p:nvPr/>
        </p:nvSpPr>
        <p:spPr>
          <a:xfrm>
            <a:off x="-473542" y="565690"/>
            <a:ext cx="733425" cy="193675"/>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algn="ctr">
              <a:lnSpc>
                <a:spcPct val="90000"/>
              </a:lnSpc>
              <a:buClr>
                <a:schemeClr val="lt1"/>
              </a:buClr>
              <a:buSzPts val="1100"/>
            </a:pPr>
            <a:r>
              <a:rPr lang="en-US" sz="1100" b="1">
                <a:solidFill>
                  <a:schemeClr val="lt1"/>
                </a:solidFill>
                <a:latin typeface="Malgun Gothic"/>
                <a:ea typeface="Malgun Gothic"/>
                <a:cs typeface="Malgun Gothic"/>
                <a:sym typeface="Malgun Gothic"/>
              </a:rPr>
              <a:t>주문팀</a:t>
            </a:r>
            <a:endParaRPr sz="1100" b="1">
              <a:solidFill>
                <a:schemeClr val="lt1"/>
              </a:solidFill>
              <a:latin typeface="Malgun Gothic"/>
              <a:ea typeface="Malgun Gothic"/>
              <a:cs typeface="Malgun Gothic"/>
              <a:sym typeface="Malgun Gothic"/>
            </a:endParaRPr>
          </a:p>
        </p:txBody>
      </p:sp>
      <p:sp>
        <p:nvSpPr>
          <p:cNvPr id="1326" name="Google Shape;1326;p132"/>
          <p:cNvSpPr/>
          <p:nvPr/>
        </p:nvSpPr>
        <p:spPr>
          <a:xfrm>
            <a:off x="1500540" y="566006"/>
            <a:ext cx="73332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algn="ctr">
              <a:lnSpc>
                <a:spcPct val="90000"/>
              </a:lnSpc>
              <a:buClr>
                <a:srgbClr val="FFFFFF"/>
              </a:buClr>
              <a:buSzPts val="1100"/>
            </a:pPr>
            <a:r>
              <a:rPr lang="en-US" sz="1100" b="1">
                <a:solidFill>
                  <a:srgbClr val="FFFFFF"/>
                </a:solidFill>
                <a:latin typeface="Malgun Gothic"/>
                <a:ea typeface="Malgun Gothic"/>
                <a:cs typeface="Malgun Gothic"/>
                <a:sym typeface="Malgun Gothic"/>
              </a:rPr>
              <a:t>상품팀</a:t>
            </a:r>
            <a:endParaRPr sz="1100" b="1">
              <a:solidFill>
                <a:srgbClr val="FFFFFF"/>
              </a:solidFill>
              <a:latin typeface="Malgun Gothic"/>
              <a:ea typeface="Malgun Gothic"/>
              <a:cs typeface="Malgun Gothic"/>
              <a:sym typeface="Malgun Gothic"/>
            </a:endParaRPr>
          </a:p>
        </p:txBody>
      </p:sp>
      <p:sp>
        <p:nvSpPr>
          <p:cNvPr id="1327" name="Google Shape;1327;p132"/>
          <p:cNvSpPr/>
          <p:nvPr/>
        </p:nvSpPr>
        <p:spPr>
          <a:xfrm>
            <a:off x="3494793" y="566006"/>
            <a:ext cx="73332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algn="ctr">
              <a:lnSpc>
                <a:spcPct val="90000"/>
              </a:lnSpc>
              <a:buClr>
                <a:srgbClr val="FFFFFF"/>
              </a:buClr>
              <a:buSzPts val="1100"/>
            </a:pPr>
            <a:r>
              <a:rPr lang="en-US" sz="1100" b="1">
                <a:solidFill>
                  <a:srgbClr val="FFFFFF"/>
                </a:solidFill>
                <a:latin typeface="Malgun Gothic"/>
                <a:ea typeface="Malgun Gothic"/>
                <a:cs typeface="Malgun Gothic"/>
                <a:sym typeface="Malgun Gothic"/>
              </a:rPr>
              <a:t>배송팀</a:t>
            </a:r>
            <a:endParaRPr sz="1100" b="1">
              <a:solidFill>
                <a:srgbClr val="FFFFFF"/>
              </a:solidFill>
              <a:latin typeface="Malgun Gothic"/>
              <a:ea typeface="Malgun Gothic"/>
              <a:cs typeface="Malgun Gothic"/>
              <a:sym typeface="Malgun Gothic"/>
            </a:endParaRPr>
          </a:p>
        </p:txBody>
      </p:sp>
      <p:sp>
        <p:nvSpPr>
          <p:cNvPr id="1328" name="Google Shape;1328;p132"/>
          <p:cNvSpPr/>
          <p:nvPr/>
        </p:nvSpPr>
        <p:spPr>
          <a:xfrm>
            <a:off x="5976629" y="201930"/>
            <a:ext cx="82416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algn="ctr">
              <a:lnSpc>
                <a:spcPct val="90000"/>
              </a:lnSpc>
              <a:buClr>
                <a:srgbClr val="FFFFFF"/>
              </a:buClr>
              <a:buSzPts val="1100"/>
            </a:pPr>
            <a:r>
              <a:rPr lang="en-US" sz="1100" b="1">
                <a:solidFill>
                  <a:srgbClr val="FFFFFF"/>
                </a:solidFill>
                <a:latin typeface="Malgun Gothic"/>
                <a:ea typeface="Malgun Gothic"/>
                <a:cs typeface="Malgun Gothic"/>
                <a:sym typeface="Malgun Gothic"/>
              </a:rPr>
              <a:t>마케팅팀</a:t>
            </a:r>
            <a:endParaRPr sz="1100" b="1">
              <a:solidFill>
                <a:srgbClr val="FFFFFF"/>
              </a:solidFill>
              <a:latin typeface="Malgun Gothic"/>
              <a:ea typeface="Malgun Gothic"/>
              <a:cs typeface="Malgun Gothic"/>
              <a:sym typeface="Malgun Gothic"/>
            </a:endParaRPr>
          </a:p>
        </p:txBody>
      </p:sp>
      <p:sp>
        <p:nvSpPr>
          <p:cNvPr id="1329" name="Google Shape;1329;p132"/>
          <p:cNvSpPr/>
          <p:nvPr/>
        </p:nvSpPr>
        <p:spPr>
          <a:xfrm>
            <a:off x="1985566" y="3572619"/>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algn="ctr">
              <a:buClr>
                <a:srgbClr val="000000"/>
              </a:buClr>
              <a:buSzPts val="1000"/>
            </a:pPr>
            <a:r>
              <a:rPr lang="en-US" sz="1000" dirty="0" err="1">
                <a:latin typeface="Malgun Gothic"/>
                <a:ea typeface="Malgun Gothic"/>
                <a:cs typeface="Malgun Gothic"/>
                <a:sym typeface="Malgun Gothic"/>
              </a:rPr>
              <a:t>가격변경</a:t>
            </a:r>
            <a:endParaRPr sz="1000" dirty="0">
              <a:latin typeface="Malgun Gothic"/>
              <a:ea typeface="Malgun Gothic"/>
              <a:cs typeface="Malgun Gothic"/>
              <a:sym typeface="Malgun Gothic"/>
            </a:endParaRPr>
          </a:p>
          <a:p>
            <a:pPr algn="ctr">
              <a:buClr>
                <a:srgbClr val="000000"/>
              </a:buClr>
              <a:buSzPts val="1000"/>
            </a:pPr>
            <a:r>
              <a:rPr lang="en-US" sz="1000" dirty="0">
                <a:latin typeface="Malgun Gothic"/>
                <a:ea typeface="Malgun Gothic"/>
                <a:cs typeface="Malgun Gothic"/>
                <a:sym typeface="Malgun Gothic"/>
              </a:rPr>
              <a:t>(TV, 4만원)</a:t>
            </a:r>
            <a:endParaRPr sz="1000" dirty="0">
              <a:latin typeface="Malgun Gothic"/>
              <a:ea typeface="Malgun Gothic"/>
              <a:cs typeface="Malgun Gothic"/>
              <a:sym typeface="Malgun Gothic"/>
            </a:endParaRPr>
          </a:p>
        </p:txBody>
      </p:sp>
      <p:graphicFrame>
        <p:nvGraphicFramePr>
          <p:cNvPr id="1330" name="Google Shape;1330;p132"/>
          <p:cNvGraphicFramePr/>
          <p:nvPr/>
        </p:nvGraphicFramePr>
        <p:xfrm>
          <a:off x="5512770" y="4018084"/>
          <a:ext cx="2335975" cy="1054225"/>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20075">
                  <a:extLst>
                    <a:ext uri="{9D8B030D-6E8A-4147-A177-3AD203B41FA5}">
                      <a16:colId xmlns:a16="http://schemas.microsoft.com/office/drawing/2014/main" val="20001"/>
                    </a:ext>
                  </a:extLst>
                </a:gridCol>
                <a:gridCol w="453925">
                  <a:extLst>
                    <a:ext uri="{9D8B030D-6E8A-4147-A177-3AD203B41FA5}">
                      <a16:colId xmlns:a16="http://schemas.microsoft.com/office/drawing/2014/main" val="20002"/>
                    </a:ext>
                  </a:extLst>
                </a:gridCol>
                <a:gridCol w="285150">
                  <a:extLst>
                    <a:ext uri="{9D8B030D-6E8A-4147-A177-3AD203B41FA5}">
                      <a16:colId xmlns:a16="http://schemas.microsoft.com/office/drawing/2014/main" val="20003"/>
                    </a:ext>
                  </a:extLst>
                </a:gridCol>
                <a:gridCol w="343350">
                  <a:extLst>
                    <a:ext uri="{9D8B030D-6E8A-4147-A177-3AD203B41FA5}">
                      <a16:colId xmlns:a16="http://schemas.microsoft.com/office/drawing/2014/main" val="20004"/>
                    </a:ext>
                  </a:extLst>
                </a:gridCol>
                <a:gridCol w="343350">
                  <a:extLst>
                    <a:ext uri="{9D8B030D-6E8A-4147-A177-3AD203B41FA5}">
                      <a16:colId xmlns:a16="http://schemas.microsoft.com/office/drawing/2014/main" val="20005"/>
                    </a:ext>
                  </a:extLst>
                </a:gridCol>
                <a:gridCol w="400100">
                  <a:extLst>
                    <a:ext uri="{9D8B030D-6E8A-4147-A177-3AD203B41FA5}">
                      <a16:colId xmlns:a16="http://schemas.microsoft.com/office/drawing/2014/main" val="20006"/>
                    </a:ext>
                  </a:extLst>
                </a:gridCol>
              </a:tblGrid>
              <a:tr h="1708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003</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31" name="Google Shape;1331;p132"/>
          <p:cNvSpPr/>
          <p:nvPr/>
        </p:nvSpPr>
        <p:spPr>
          <a:xfrm>
            <a:off x="4762013" y="52675"/>
            <a:ext cx="1214616" cy="570823"/>
          </a:xfrm>
          <a:prstGeom prst="star7">
            <a:avLst>
              <a:gd name="adj" fmla="val 34601"/>
              <a:gd name="hf" fmla="val 102572"/>
              <a:gd name="vf" fmla="val 105210"/>
            </a:avLst>
          </a:prstGeom>
          <a:solidFill>
            <a:srgbClr val="FF0000"/>
          </a:solidFill>
          <a:ln>
            <a:noFill/>
          </a:ln>
        </p:spPr>
        <p:txBody>
          <a:bodyPr spcFirstLastPara="1" wrap="square" lIns="91425" tIns="45700" rIns="91425" bIns="45700" anchor="ctr" anchorCtr="0">
            <a:noAutofit/>
          </a:bodyPr>
          <a:lstStyle/>
          <a:p>
            <a:pPr algn="ctr"/>
            <a:r>
              <a:rPr lang="en-US" sz="700">
                <a:solidFill>
                  <a:schemeClr val="lt1"/>
                </a:solidFill>
              </a:rPr>
              <a:t>새로운 기능 = 신규 팀의 합류</a:t>
            </a:r>
            <a:endParaRPr sz="700">
              <a:solidFill>
                <a:schemeClr val="lt1"/>
              </a:solidFill>
            </a:endParaRPr>
          </a:p>
        </p:txBody>
      </p:sp>
      <p:sp>
        <p:nvSpPr>
          <p:cNvPr id="1332" name="Google Shape;1332;p132"/>
          <p:cNvSpPr/>
          <p:nvPr/>
        </p:nvSpPr>
        <p:spPr>
          <a:xfrm>
            <a:off x="4450060" y="2556381"/>
            <a:ext cx="1366851" cy="466829"/>
          </a:xfrm>
          <a:prstGeom prst="star7">
            <a:avLst>
              <a:gd name="adj" fmla="val 34601"/>
              <a:gd name="hf" fmla="val 102572"/>
              <a:gd name="vf" fmla="val 105210"/>
            </a:avLst>
          </a:prstGeom>
          <a:solidFill>
            <a:srgbClr val="FF0000"/>
          </a:solidFill>
          <a:ln>
            <a:noFill/>
          </a:ln>
        </p:spPr>
        <p:txBody>
          <a:bodyPr spcFirstLastPara="1" wrap="square" lIns="91425" tIns="45700" rIns="91425" bIns="45700" anchor="ctr" anchorCtr="0">
            <a:noAutofit/>
          </a:bodyPr>
          <a:lstStyle/>
          <a:p>
            <a:pPr algn="ctr"/>
            <a:r>
              <a:rPr lang="en-US" sz="700">
                <a:solidFill>
                  <a:schemeClr val="lt1"/>
                </a:solidFill>
              </a:rPr>
              <a:t>Data Join 기능 요구</a:t>
            </a:r>
            <a:endParaRPr sz="700">
              <a:solidFill>
                <a:schemeClr val="lt1"/>
              </a:solidFill>
            </a:endParaRPr>
          </a:p>
        </p:txBody>
      </p:sp>
      <p:sp>
        <p:nvSpPr>
          <p:cNvPr id="102" name="Google Shape;1268;p132">
            <a:extLst>
              <a:ext uri="{FF2B5EF4-FFF2-40B4-BE49-F238E27FC236}">
                <a16:creationId xmlns:a16="http://schemas.microsoft.com/office/drawing/2014/main" id="{258BDF14-96D0-2A4B-84E6-ACEFDC10F69D}"/>
              </a:ext>
            </a:extLst>
          </p:cNvPr>
          <p:cNvSpPr/>
          <p:nvPr/>
        </p:nvSpPr>
        <p:spPr>
          <a:xfrm>
            <a:off x="447990" y="2211230"/>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algn="ctr">
              <a:buClr>
                <a:srgbClr val="000000"/>
              </a:buClr>
              <a:buSzPts val="1000"/>
            </a:pPr>
            <a:r>
              <a:rPr lang="ko-KR" altLang="en-US" sz="800" dirty="0">
                <a:latin typeface="Malgun Gothic"/>
                <a:ea typeface="Malgun Gothic"/>
                <a:cs typeface="Malgun Gothic"/>
                <a:sym typeface="Malgun Gothic"/>
              </a:rPr>
              <a:t>주문예약고객에게 추가 입고 통보</a:t>
            </a:r>
            <a:endParaRPr sz="800" dirty="0">
              <a:latin typeface="Malgun Gothic"/>
              <a:ea typeface="Malgun Gothic"/>
              <a:cs typeface="Malgun Gothic"/>
              <a:sym typeface="Malgun Gothic"/>
            </a:endParaRPr>
          </a:p>
        </p:txBody>
      </p:sp>
      <p:grpSp>
        <p:nvGrpSpPr>
          <p:cNvPr id="38" name="그룹 37">
            <a:extLst>
              <a:ext uri="{FF2B5EF4-FFF2-40B4-BE49-F238E27FC236}">
                <a16:creationId xmlns:a16="http://schemas.microsoft.com/office/drawing/2014/main" id="{E8813D75-4E33-2F4A-8655-0CBE5D3DE0DE}"/>
              </a:ext>
            </a:extLst>
          </p:cNvPr>
          <p:cNvGrpSpPr/>
          <p:nvPr/>
        </p:nvGrpSpPr>
        <p:grpSpPr>
          <a:xfrm>
            <a:off x="-714628" y="51471"/>
            <a:ext cx="5337946" cy="279849"/>
            <a:chOff x="428372" y="51470"/>
            <a:chExt cx="5337946" cy="279849"/>
          </a:xfrm>
        </p:grpSpPr>
        <p:sp>
          <p:nvSpPr>
            <p:cNvPr id="2" name="원통[C] 1">
              <a:extLst>
                <a:ext uri="{FF2B5EF4-FFF2-40B4-BE49-F238E27FC236}">
                  <a16:creationId xmlns:a16="http://schemas.microsoft.com/office/drawing/2014/main" id="{D521DA09-88CB-9B44-8A7E-6E02393C3911}"/>
                </a:ext>
              </a:extLst>
            </p:cNvPr>
            <p:cNvSpPr/>
            <p:nvPr/>
          </p:nvSpPr>
          <p:spPr>
            <a:xfrm rot="16200000">
              <a:off x="2957420" y="-2477578"/>
              <a:ext cx="279849" cy="5337946"/>
            </a:xfrm>
            <a:prstGeom prst="can">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3" name="TextBox 2">
              <a:extLst>
                <a:ext uri="{FF2B5EF4-FFF2-40B4-BE49-F238E27FC236}">
                  <a16:creationId xmlns:a16="http://schemas.microsoft.com/office/drawing/2014/main" id="{1232B5D7-9BD0-104E-9F28-52CEC379DA0C}"/>
                </a:ext>
              </a:extLst>
            </p:cNvPr>
            <p:cNvSpPr txBox="1"/>
            <p:nvPr/>
          </p:nvSpPr>
          <p:spPr>
            <a:xfrm>
              <a:off x="4899073" y="90554"/>
              <a:ext cx="800219" cy="215444"/>
            </a:xfrm>
            <a:prstGeom prst="rect">
              <a:avLst/>
            </a:prstGeom>
            <a:solidFill>
              <a:srgbClr val="BFBFBF"/>
            </a:solidFill>
          </p:spPr>
          <p:txBody>
            <a:bodyPr wrap="none" rtlCol="0">
              <a:spAutoFit/>
            </a:bodyPr>
            <a:lstStyle/>
            <a:p>
              <a:r>
                <a:rPr kumimoji="1" lang="ko-KR" altLang="en-US" sz="800" dirty="0">
                  <a:solidFill>
                    <a:schemeClr val="bg1"/>
                  </a:solidFill>
                </a:rPr>
                <a:t>이벤트스토어</a:t>
              </a:r>
              <a:endParaRPr kumimoji="1" lang="ko-US" altLang="en-US" sz="800" dirty="0">
                <a:solidFill>
                  <a:schemeClr val="bg1"/>
                </a:solidFill>
              </a:endParaRPr>
            </a:p>
          </p:txBody>
        </p:sp>
      </p:grpSp>
      <p:sp>
        <p:nvSpPr>
          <p:cNvPr id="4" name="모서리가 접힌 도형[F] 3">
            <a:extLst>
              <a:ext uri="{FF2B5EF4-FFF2-40B4-BE49-F238E27FC236}">
                <a16:creationId xmlns:a16="http://schemas.microsoft.com/office/drawing/2014/main" id="{3D5C3C29-9D7F-6346-A11D-133B14EDEF91}"/>
              </a:ext>
            </a:extLst>
          </p:cNvPr>
          <p:cNvSpPr/>
          <p:nvPr/>
        </p:nvSpPr>
        <p:spPr>
          <a:xfrm>
            <a:off x="-442373" y="93101"/>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1</a:t>
            </a:r>
            <a:endParaRPr kumimoji="1" lang="ko-US" altLang="en-US" dirty="0"/>
          </a:p>
        </p:txBody>
      </p:sp>
      <p:cxnSp>
        <p:nvCxnSpPr>
          <p:cNvPr id="6" name="구부러진 연결선[U] 5">
            <a:extLst>
              <a:ext uri="{FF2B5EF4-FFF2-40B4-BE49-F238E27FC236}">
                <a16:creationId xmlns:a16="http://schemas.microsoft.com/office/drawing/2014/main" id="{1ECCBE1A-172C-6647-BB09-5D0EF64A7867}"/>
              </a:ext>
            </a:extLst>
          </p:cNvPr>
          <p:cNvCxnSpPr>
            <a:cxnSpLocks/>
            <a:stCxn id="1237" idx="0"/>
            <a:endCxn id="4" idx="2"/>
          </p:cNvCxnSpPr>
          <p:nvPr/>
        </p:nvCxnSpPr>
        <p:spPr>
          <a:xfrm rot="16200000" flipV="1">
            <a:off x="-507224" y="496609"/>
            <a:ext cx="748504" cy="325585"/>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구부러진 연결선[U] 120">
            <a:extLst>
              <a:ext uri="{FF2B5EF4-FFF2-40B4-BE49-F238E27FC236}">
                <a16:creationId xmlns:a16="http://schemas.microsoft.com/office/drawing/2014/main" id="{07074F76-8D85-7543-A1A6-C781BAC94EFC}"/>
              </a:ext>
            </a:extLst>
          </p:cNvPr>
          <p:cNvCxnSpPr>
            <a:cxnSpLocks/>
            <a:stCxn id="4" idx="2"/>
            <a:endCxn id="1241" idx="0"/>
          </p:cNvCxnSpPr>
          <p:nvPr/>
        </p:nvCxnSpPr>
        <p:spPr>
          <a:xfrm rot="16200000" flipH="1">
            <a:off x="289560" y="-300177"/>
            <a:ext cx="748504" cy="1919155"/>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모서리가 접힌 도형[F] 105">
            <a:extLst>
              <a:ext uri="{FF2B5EF4-FFF2-40B4-BE49-F238E27FC236}">
                <a16:creationId xmlns:a16="http://schemas.microsoft.com/office/drawing/2014/main" id="{FB1D1FC8-C3C0-5148-B95F-AC1EF05A69DB}"/>
              </a:ext>
            </a:extLst>
          </p:cNvPr>
          <p:cNvSpPr/>
          <p:nvPr/>
        </p:nvSpPr>
        <p:spPr>
          <a:xfrm>
            <a:off x="-43230" y="82665"/>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2</a:t>
            </a:r>
            <a:endParaRPr kumimoji="1" lang="ko-US" altLang="en-US" dirty="0"/>
          </a:p>
        </p:txBody>
      </p:sp>
      <p:cxnSp>
        <p:nvCxnSpPr>
          <p:cNvPr id="124" name="구부러진 연결선[U] 123">
            <a:extLst>
              <a:ext uri="{FF2B5EF4-FFF2-40B4-BE49-F238E27FC236}">
                <a16:creationId xmlns:a16="http://schemas.microsoft.com/office/drawing/2014/main" id="{6D84017E-784E-C849-A045-36273E3E74AC}"/>
              </a:ext>
            </a:extLst>
          </p:cNvPr>
          <p:cNvCxnSpPr>
            <a:cxnSpLocks/>
            <a:stCxn id="1234" idx="0"/>
            <a:endCxn id="106" idx="2"/>
          </p:cNvCxnSpPr>
          <p:nvPr/>
        </p:nvCxnSpPr>
        <p:spPr>
          <a:xfrm rot="5400000" flipH="1" flipV="1">
            <a:off x="-708284" y="1012818"/>
            <a:ext cx="1549765" cy="7355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7" name="구부러진 연결선[U] 126">
            <a:extLst>
              <a:ext uri="{FF2B5EF4-FFF2-40B4-BE49-F238E27FC236}">
                <a16:creationId xmlns:a16="http://schemas.microsoft.com/office/drawing/2014/main" id="{93F60F3B-89F6-7449-A4E4-30246E0D6AFA}"/>
              </a:ext>
            </a:extLst>
          </p:cNvPr>
          <p:cNvCxnSpPr>
            <a:cxnSpLocks/>
            <a:stCxn id="106" idx="2"/>
            <a:endCxn id="1238" idx="0"/>
          </p:cNvCxnSpPr>
          <p:nvPr/>
        </p:nvCxnSpPr>
        <p:spPr>
          <a:xfrm rot="16200000" flipH="1">
            <a:off x="58818" y="319274"/>
            <a:ext cx="1609133" cy="1520011"/>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7" name="모서리가 접힌 도형[F] 106">
            <a:extLst>
              <a:ext uri="{FF2B5EF4-FFF2-40B4-BE49-F238E27FC236}">
                <a16:creationId xmlns:a16="http://schemas.microsoft.com/office/drawing/2014/main" id="{FA06DB6A-E9DE-824E-9409-C21345196BAC}"/>
              </a:ext>
            </a:extLst>
          </p:cNvPr>
          <p:cNvSpPr/>
          <p:nvPr/>
        </p:nvSpPr>
        <p:spPr>
          <a:xfrm>
            <a:off x="353035" y="86115"/>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3</a:t>
            </a:r>
            <a:endParaRPr kumimoji="1" lang="ko-US" altLang="en-US" dirty="0"/>
          </a:p>
        </p:txBody>
      </p:sp>
      <p:cxnSp>
        <p:nvCxnSpPr>
          <p:cNvPr id="130" name="구부러진 연결선[U] 129">
            <a:extLst>
              <a:ext uri="{FF2B5EF4-FFF2-40B4-BE49-F238E27FC236}">
                <a16:creationId xmlns:a16="http://schemas.microsoft.com/office/drawing/2014/main" id="{71B528AD-0529-AF43-A83A-9F560FC21516}"/>
              </a:ext>
            </a:extLst>
          </p:cNvPr>
          <p:cNvCxnSpPr>
            <a:cxnSpLocks/>
            <a:stCxn id="1242" idx="0"/>
            <a:endCxn id="107" idx="2"/>
          </p:cNvCxnSpPr>
          <p:nvPr/>
        </p:nvCxnSpPr>
        <p:spPr>
          <a:xfrm rot="16200000" flipV="1">
            <a:off x="586924" y="190883"/>
            <a:ext cx="1754771" cy="1929332"/>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구부러진 연결선[U] 134">
            <a:extLst>
              <a:ext uri="{FF2B5EF4-FFF2-40B4-BE49-F238E27FC236}">
                <a16:creationId xmlns:a16="http://schemas.microsoft.com/office/drawing/2014/main" id="{0C6E28F0-3EF6-DF4B-A45C-512ADC06A5DD}"/>
              </a:ext>
            </a:extLst>
          </p:cNvPr>
          <p:cNvCxnSpPr>
            <a:cxnSpLocks/>
            <a:stCxn id="107" idx="2"/>
            <a:endCxn id="102" idx="0"/>
          </p:cNvCxnSpPr>
          <p:nvPr/>
        </p:nvCxnSpPr>
        <p:spPr>
          <a:xfrm rot="16200000" flipH="1">
            <a:off x="-376152" y="1153957"/>
            <a:ext cx="1933066" cy="18147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구부러진 연결선[U] 164">
            <a:extLst>
              <a:ext uri="{FF2B5EF4-FFF2-40B4-BE49-F238E27FC236}">
                <a16:creationId xmlns:a16="http://schemas.microsoft.com/office/drawing/2014/main" id="{41E8F64F-3354-B147-A652-E32BC3643030}"/>
              </a:ext>
            </a:extLst>
          </p:cNvPr>
          <p:cNvCxnSpPr>
            <a:cxnSpLocks/>
            <a:stCxn id="4" idx="2"/>
            <a:endCxn id="1243" idx="0"/>
          </p:cNvCxnSpPr>
          <p:nvPr/>
        </p:nvCxnSpPr>
        <p:spPr>
          <a:xfrm rot="16200000" flipH="1">
            <a:off x="1307924" y="-1318540"/>
            <a:ext cx="742674" cy="3950052"/>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8" name="구부러진 연결선[U] 167">
            <a:extLst>
              <a:ext uri="{FF2B5EF4-FFF2-40B4-BE49-F238E27FC236}">
                <a16:creationId xmlns:a16="http://schemas.microsoft.com/office/drawing/2014/main" id="{7CA9F333-F45C-204F-B2C2-E35647FC06BD}"/>
              </a:ext>
            </a:extLst>
          </p:cNvPr>
          <p:cNvCxnSpPr>
            <a:cxnSpLocks/>
            <a:stCxn id="106" idx="2"/>
            <a:endCxn id="1244" idx="0"/>
          </p:cNvCxnSpPr>
          <p:nvPr/>
        </p:nvCxnSpPr>
        <p:spPr>
          <a:xfrm rot="16200000" flipH="1">
            <a:off x="1107954" y="-729864"/>
            <a:ext cx="1541756" cy="355090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5"/>
                                        </p:tgtEl>
                                        <p:attrNameLst>
                                          <p:attrName>style.visibility</p:attrName>
                                        </p:attrNameLst>
                                      </p:cBhvr>
                                      <p:to>
                                        <p:strVal val="visible"/>
                                      </p:to>
                                    </p:set>
                                    <p:animEffect transition="in" filter="fade">
                                      <p:cBhvr>
                                        <p:cTn id="7" dur="500"/>
                                        <p:tgtEl>
                                          <p:spTgt spid="13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6"/>
                                        </p:tgtEl>
                                        <p:attrNameLst>
                                          <p:attrName>style.visibility</p:attrName>
                                        </p:attrNameLst>
                                      </p:cBhvr>
                                      <p:to>
                                        <p:strVal val="visible"/>
                                      </p:to>
                                    </p:set>
                                    <p:animEffect transition="in" filter="fade">
                                      <p:cBhvr>
                                        <p:cTn id="12" dur="500"/>
                                        <p:tgtEl>
                                          <p:spTgt spid="1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7"/>
                                        </p:tgtEl>
                                        <p:attrNameLst>
                                          <p:attrName>style.visibility</p:attrName>
                                        </p:attrNameLst>
                                      </p:cBhvr>
                                      <p:to>
                                        <p:strVal val="visible"/>
                                      </p:to>
                                    </p:set>
                                    <p:animEffect transition="in" filter="fade">
                                      <p:cBhvr>
                                        <p:cTn id="17" dur="500"/>
                                        <p:tgtEl>
                                          <p:spTgt spid="13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8"/>
                                        </p:tgtEl>
                                        <p:attrNameLst>
                                          <p:attrName>style.visibility</p:attrName>
                                        </p:attrNameLst>
                                      </p:cBhvr>
                                      <p:to>
                                        <p:strVal val="visible"/>
                                      </p:to>
                                    </p:set>
                                    <p:animEffect transition="in" filter="fade">
                                      <p:cBhvr>
                                        <p:cTn id="22" dur="500"/>
                                        <p:tgtEl>
                                          <p:spTgt spid="1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59"/>
                                        </p:tgtEl>
                                        <p:attrNameLst>
                                          <p:attrName>style.visibility</p:attrName>
                                        </p:attrNameLst>
                                      </p:cBhvr>
                                      <p:to>
                                        <p:strVal val="visible"/>
                                      </p:to>
                                    </p:set>
                                    <p:animEffect transition="in" filter="fade">
                                      <p:cBhvr>
                                        <p:cTn id="27" dur="500"/>
                                        <p:tgtEl>
                                          <p:spTgt spid="12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fade">
                                      <p:cBhvr>
                                        <p:cTn id="32" dur="500"/>
                                        <p:tgtEl>
                                          <p:spTgt spid="13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1"/>
                                        </p:tgtEl>
                                        <p:attrNameLst>
                                          <p:attrName>style.visibility</p:attrName>
                                        </p:attrNameLst>
                                      </p:cBhvr>
                                      <p:to>
                                        <p:strVal val="visible"/>
                                      </p:to>
                                    </p:set>
                                    <p:animEffect transition="in" filter="fade">
                                      <p:cBhvr>
                                        <p:cTn id="37" dur="500"/>
                                        <p:tgtEl>
                                          <p:spTgt spid="13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2"/>
                                        </p:tgtEl>
                                        <p:attrNameLst>
                                          <p:attrName>style.visibility</p:attrName>
                                        </p:attrNameLst>
                                      </p:cBhvr>
                                      <p:to>
                                        <p:strVal val="visible"/>
                                      </p:to>
                                    </p:set>
                                    <p:animEffect transition="in" filter="fade">
                                      <p:cBhvr>
                                        <p:cTn id="42" dur="500"/>
                                        <p:tgtEl>
                                          <p:spTgt spid="131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87"/>
                                        </p:tgtEl>
                                        <p:attrNameLst>
                                          <p:attrName>style.visibility</p:attrName>
                                        </p:attrNameLst>
                                      </p:cBhvr>
                                      <p:to>
                                        <p:strVal val="visible"/>
                                      </p:to>
                                    </p:set>
                                    <p:anim calcmode="lin" valueType="num">
                                      <p:cBhvr additive="base">
                                        <p:cTn id="47" dur="500"/>
                                        <p:tgtEl>
                                          <p:spTgt spid="128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dissolve">
                                      <p:cBhvr>
                                        <p:cTn id="52" dur="500"/>
                                        <p:tgtEl>
                                          <p:spTgt spid="38"/>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1237"/>
                                        </p:tgtEl>
                                        <p:attrNameLst>
                                          <p:attrName>style.visibility</p:attrName>
                                        </p:attrNameLst>
                                      </p:cBhvr>
                                      <p:to>
                                        <p:strVal val="visible"/>
                                      </p:to>
                                    </p:set>
                                    <p:animEffect transition="in" filter="wipe(down)">
                                      <p:cBhvr>
                                        <p:cTn id="56" dur="500"/>
                                        <p:tgtEl>
                                          <p:spTgt spid="12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down)">
                                      <p:cBhvr>
                                        <p:cTn id="64" dur="500"/>
                                        <p:tgtEl>
                                          <p:spTgt spid="4"/>
                                        </p:tgtEl>
                                      </p:cBhvr>
                                    </p:animEffec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13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nodeType="clickEffect">
                                  <p:stCondLst>
                                    <p:cond delay="0"/>
                                  </p:stCondLst>
                                  <p:childTnLst>
                                    <p:animEffect transition="out" filter="wipe(down)">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wipe(up)">
                                      <p:cBhvr>
                                        <p:cTn id="77" dur="500"/>
                                        <p:tgtEl>
                                          <p:spTgt spid="1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41"/>
                                        </p:tgtEl>
                                        <p:attrNameLst>
                                          <p:attrName>style.visibility</p:attrName>
                                        </p:attrNameLst>
                                      </p:cBhvr>
                                      <p:to>
                                        <p:strVal val="visible"/>
                                      </p:to>
                                    </p:set>
                                    <p:animEffect transition="in" filter="fade">
                                      <p:cBhvr>
                                        <p:cTn id="82" dur="500"/>
                                        <p:tgtEl>
                                          <p:spTgt spid="1241"/>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1316"/>
                                        </p:tgtEl>
                                        <p:attrNameLst>
                                          <p:attrName>style.visibility</p:attrName>
                                        </p:attrNameLst>
                                      </p:cBhvr>
                                      <p:to>
                                        <p:strVal val="visible"/>
                                      </p:to>
                                    </p:set>
                                    <p:animEffect transition="in" filter="wipe(down)">
                                      <p:cBhvr>
                                        <p:cTn id="86" dur="500"/>
                                        <p:tgtEl>
                                          <p:spTgt spid="1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4" fill="hold" nodeType="clickEffect">
                                  <p:stCondLst>
                                    <p:cond delay="0"/>
                                  </p:stCondLst>
                                  <p:childTnLst>
                                    <p:animEffect transition="out" filter="wipe(down)">
                                      <p:cBhvr>
                                        <p:cTn id="90" dur="500"/>
                                        <p:tgtEl>
                                          <p:spTgt spid="121"/>
                                        </p:tgtEl>
                                      </p:cBhvr>
                                    </p:animEffect>
                                    <p:set>
                                      <p:cBhvr>
                                        <p:cTn id="91" dur="1" fill="hold">
                                          <p:stCondLst>
                                            <p:cond delay="499"/>
                                          </p:stCondLst>
                                        </p:cTn>
                                        <p:tgtEl>
                                          <p:spTgt spid="12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288"/>
                                        </p:tgtEl>
                                        <p:attrNameLst>
                                          <p:attrName>style.visibility</p:attrName>
                                        </p:attrNameLst>
                                      </p:cBhvr>
                                      <p:to>
                                        <p:strVal val="visible"/>
                                      </p:to>
                                    </p:set>
                                    <p:anim calcmode="lin" valueType="num">
                                      <p:cBhvr additive="base">
                                        <p:cTn id="96" dur="500"/>
                                        <p:tgtEl>
                                          <p:spTgt spid="1288"/>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290"/>
                                        </p:tgtEl>
                                        <p:attrNameLst>
                                          <p:attrName>style.visibility</p:attrName>
                                        </p:attrNameLst>
                                      </p:cBhvr>
                                      <p:to>
                                        <p:strVal val="visible"/>
                                      </p:to>
                                    </p:set>
                                    <p:anim calcmode="lin" valueType="num">
                                      <p:cBhvr additive="base">
                                        <p:cTn id="101" dur="500"/>
                                        <p:tgtEl>
                                          <p:spTgt spid="1290"/>
                                        </p:tgtEl>
                                        <p:attrNameLst>
                                          <p:attrName>ppt_y</p:attrName>
                                        </p:attrNameLst>
                                      </p:cBhvr>
                                      <p:tavLst>
                                        <p:tav tm="0">
                                          <p:val>
                                            <p:strVal val="#ppt_y+1"/>
                                          </p:val>
                                        </p:tav>
                                        <p:tav tm="100000">
                                          <p:val>
                                            <p:strVal val="#ppt_y"/>
                                          </p:val>
                                        </p:tav>
                                      </p:tavLst>
                                    </p:anim>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34"/>
                                        </p:tgtEl>
                                        <p:attrNameLst>
                                          <p:attrName>style.visibility</p:attrName>
                                        </p:attrNameLst>
                                      </p:cBhvr>
                                      <p:to>
                                        <p:strVal val="visible"/>
                                      </p:to>
                                    </p:set>
                                    <p:animEffect transition="in" filter="fade">
                                      <p:cBhvr>
                                        <p:cTn id="105" dur="500"/>
                                        <p:tgtEl>
                                          <p:spTgt spid="1234"/>
                                        </p:tgtEl>
                                      </p:cBhvr>
                                    </p:animEffect>
                                  </p:childTnLst>
                                </p:cTn>
                              </p:par>
                              <p:par>
                                <p:cTn id="106" presetID="22" presetClass="entr" presetSubtype="4" fill="hold"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wipe(down)">
                                      <p:cBhvr>
                                        <p:cTn id="108" dur="500"/>
                                        <p:tgtEl>
                                          <p:spTgt spid="12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06"/>
                                        </p:tgtEl>
                                        <p:attrNameLst>
                                          <p:attrName>style.visibility</p:attrName>
                                        </p:attrNameLst>
                                      </p:cBhvr>
                                      <p:to>
                                        <p:strVal val="visible"/>
                                      </p:to>
                                    </p:set>
                                    <p:animEffect transition="in" filter="wipe(down)">
                                      <p:cBhvr>
                                        <p:cTn id="113" dur="500"/>
                                        <p:tgtEl>
                                          <p:spTgt spid="10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xit" presetSubtype="4" fill="hold" nodeType="clickEffect">
                                  <p:stCondLst>
                                    <p:cond delay="0"/>
                                  </p:stCondLst>
                                  <p:childTnLst>
                                    <p:animEffect transition="out" filter="wipe(down)">
                                      <p:cBhvr>
                                        <p:cTn id="117" dur="500"/>
                                        <p:tgtEl>
                                          <p:spTgt spid="124"/>
                                        </p:tgtEl>
                                      </p:cBhvr>
                                    </p:animEffect>
                                    <p:set>
                                      <p:cBhvr>
                                        <p:cTn id="118" dur="1" fill="hold">
                                          <p:stCondLst>
                                            <p:cond delay="499"/>
                                          </p:stCondLst>
                                        </p:cTn>
                                        <p:tgtEl>
                                          <p:spTgt spid="12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127"/>
                                        </p:tgtEl>
                                        <p:attrNameLst>
                                          <p:attrName>style.visibility</p:attrName>
                                        </p:attrNameLst>
                                      </p:cBhvr>
                                      <p:to>
                                        <p:strVal val="visible"/>
                                      </p:to>
                                    </p:set>
                                    <p:animEffect transition="in" filter="wipe(up)">
                                      <p:cBhvr>
                                        <p:cTn id="123" dur="500"/>
                                        <p:tgtEl>
                                          <p:spTgt spid="12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238"/>
                                        </p:tgtEl>
                                        <p:attrNameLst>
                                          <p:attrName>style.visibility</p:attrName>
                                        </p:attrNameLst>
                                      </p:cBhvr>
                                      <p:to>
                                        <p:strVal val="visible"/>
                                      </p:to>
                                    </p:set>
                                    <p:animEffect transition="in" filter="fade">
                                      <p:cBhvr>
                                        <p:cTn id="128" dur="500"/>
                                        <p:tgtEl>
                                          <p:spTgt spid="123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xit" presetSubtype="4" fill="hold" nodeType="clickEffect">
                                  <p:stCondLst>
                                    <p:cond delay="0"/>
                                  </p:stCondLst>
                                  <p:childTnLst>
                                    <p:animEffect transition="out" filter="wipe(down)">
                                      <p:cBhvr>
                                        <p:cTn id="132" dur="500"/>
                                        <p:tgtEl>
                                          <p:spTgt spid="127"/>
                                        </p:tgtEl>
                                      </p:cBhvr>
                                    </p:animEffect>
                                    <p:set>
                                      <p:cBhvr>
                                        <p:cTn id="133" dur="1" fill="hold">
                                          <p:stCondLst>
                                            <p:cond delay="499"/>
                                          </p:stCondLst>
                                        </p:cTn>
                                        <p:tgtEl>
                                          <p:spTgt spid="12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1291"/>
                                        </p:tgtEl>
                                        <p:attrNameLst>
                                          <p:attrName>style.visibility</p:attrName>
                                        </p:attrNameLst>
                                      </p:cBhvr>
                                      <p:to>
                                        <p:strVal val="visible"/>
                                      </p:to>
                                    </p:set>
                                    <p:anim calcmode="lin" valueType="num">
                                      <p:cBhvr additive="base">
                                        <p:cTn id="138" dur="500"/>
                                        <p:tgtEl>
                                          <p:spTgt spid="1291"/>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1294"/>
                                        </p:tgtEl>
                                        <p:attrNameLst>
                                          <p:attrName>style.visibility</p:attrName>
                                        </p:attrNameLst>
                                      </p:cBhvr>
                                      <p:to>
                                        <p:strVal val="visible"/>
                                      </p:to>
                                    </p:set>
                                    <p:anim calcmode="lin" valueType="num">
                                      <p:cBhvr additive="base">
                                        <p:cTn id="143" dur="500"/>
                                        <p:tgtEl>
                                          <p:spTgt spid="1294"/>
                                        </p:tgtEl>
                                        <p:attrNameLst>
                                          <p:attrName>ppt_y</p:attrName>
                                        </p:attrNameLst>
                                      </p:cBhvr>
                                      <p:tavLst>
                                        <p:tav tm="0">
                                          <p:val>
                                            <p:strVal val="#ppt_y+1"/>
                                          </p:val>
                                        </p:tav>
                                        <p:tav tm="100000">
                                          <p:val>
                                            <p:strVal val="#ppt_y"/>
                                          </p:val>
                                        </p:tav>
                                      </p:tavLst>
                                    </p:anim>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1242"/>
                                        </p:tgtEl>
                                        <p:attrNameLst>
                                          <p:attrName>style.visibility</p:attrName>
                                        </p:attrNameLst>
                                      </p:cBhvr>
                                      <p:to>
                                        <p:strVal val="visible"/>
                                      </p:to>
                                    </p:set>
                                    <p:animEffect transition="in" filter="fade">
                                      <p:cBhvr>
                                        <p:cTn id="147" dur="500"/>
                                        <p:tgtEl>
                                          <p:spTgt spid="124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nodeType="clickEffect">
                                  <p:stCondLst>
                                    <p:cond delay="0"/>
                                  </p:stCondLst>
                                  <p:childTnLst>
                                    <p:set>
                                      <p:cBhvr>
                                        <p:cTn id="151" dur="1" fill="hold">
                                          <p:stCondLst>
                                            <p:cond delay="0"/>
                                          </p:stCondLst>
                                        </p:cTn>
                                        <p:tgtEl>
                                          <p:spTgt spid="130"/>
                                        </p:tgtEl>
                                        <p:attrNameLst>
                                          <p:attrName>style.visibility</p:attrName>
                                        </p:attrNameLst>
                                      </p:cBhvr>
                                      <p:to>
                                        <p:strVal val="visible"/>
                                      </p:to>
                                    </p:set>
                                    <p:animEffect transition="in" filter="wipe(down)">
                                      <p:cBhvr>
                                        <p:cTn id="152" dur="500"/>
                                        <p:tgtEl>
                                          <p:spTgt spid="130"/>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wipe(down)">
                                      <p:cBhvr>
                                        <p:cTn id="155" dur="500"/>
                                        <p:tgtEl>
                                          <p:spTgt spid="107"/>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xit" presetSubtype="4" fill="hold" nodeType="clickEffect">
                                  <p:stCondLst>
                                    <p:cond delay="0"/>
                                  </p:stCondLst>
                                  <p:childTnLst>
                                    <p:animEffect transition="out" filter="wipe(down)">
                                      <p:cBhvr>
                                        <p:cTn id="159" dur="500"/>
                                        <p:tgtEl>
                                          <p:spTgt spid="130"/>
                                        </p:tgtEl>
                                      </p:cBhvr>
                                    </p:animEffect>
                                    <p:set>
                                      <p:cBhvr>
                                        <p:cTn id="160" dur="1" fill="hold">
                                          <p:stCondLst>
                                            <p:cond delay="499"/>
                                          </p:stCondLst>
                                        </p:cTn>
                                        <p:tgtEl>
                                          <p:spTgt spid="13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135"/>
                                        </p:tgtEl>
                                        <p:attrNameLst>
                                          <p:attrName>style.visibility</p:attrName>
                                        </p:attrNameLst>
                                      </p:cBhvr>
                                      <p:to>
                                        <p:strVal val="visible"/>
                                      </p:to>
                                    </p:set>
                                    <p:animEffect transition="in" filter="wipe(up)">
                                      <p:cBhvr>
                                        <p:cTn id="165" dur="500"/>
                                        <p:tgtEl>
                                          <p:spTgt spid="1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xit" presetSubtype="4" fill="hold" nodeType="clickEffect">
                                  <p:stCondLst>
                                    <p:cond delay="0"/>
                                  </p:stCondLst>
                                  <p:childTnLst>
                                    <p:animEffect transition="out" filter="wipe(down)">
                                      <p:cBhvr>
                                        <p:cTn id="174" dur="500"/>
                                        <p:tgtEl>
                                          <p:spTgt spid="135"/>
                                        </p:tgtEl>
                                      </p:cBhvr>
                                    </p:animEffect>
                                    <p:set>
                                      <p:cBhvr>
                                        <p:cTn id="175" dur="1" fill="hold">
                                          <p:stCondLst>
                                            <p:cond delay="499"/>
                                          </p:stCondLst>
                                        </p:cTn>
                                        <p:tgtEl>
                                          <p:spTgt spid="135"/>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nodeType="clickEffect">
                                  <p:stCondLst>
                                    <p:cond delay="0"/>
                                  </p:stCondLst>
                                  <p:childTnLst>
                                    <p:set>
                                      <p:cBhvr>
                                        <p:cTn id="179" dur="1" fill="hold">
                                          <p:stCondLst>
                                            <p:cond delay="0"/>
                                          </p:stCondLst>
                                        </p:cTn>
                                        <p:tgtEl>
                                          <p:spTgt spid="165"/>
                                        </p:tgtEl>
                                        <p:attrNameLst>
                                          <p:attrName>style.visibility</p:attrName>
                                        </p:attrNameLst>
                                      </p:cBhvr>
                                      <p:to>
                                        <p:strVal val="visible"/>
                                      </p:to>
                                    </p:set>
                                    <p:animEffect transition="in" filter="wipe(up)">
                                      <p:cBhvr>
                                        <p:cTn id="180" dur="500"/>
                                        <p:tgtEl>
                                          <p:spTgt spid="16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243"/>
                                        </p:tgtEl>
                                        <p:attrNameLst>
                                          <p:attrName>style.visibility</p:attrName>
                                        </p:attrNameLst>
                                      </p:cBhvr>
                                      <p:to>
                                        <p:strVal val="visible"/>
                                      </p:to>
                                    </p:set>
                                    <p:animEffect transition="in" filter="fade">
                                      <p:cBhvr>
                                        <p:cTn id="185" dur="500"/>
                                        <p:tgtEl>
                                          <p:spTgt spid="1243"/>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xit" presetSubtype="4" fill="hold" nodeType="clickEffect">
                                  <p:stCondLst>
                                    <p:cond delay="0"/>
                                  </p:stCondLst>
                                  <p:childTnLst>
                                    <p:animEffect transition="out" filter="wipe(down)">
                                      <p:cBhvr>
                                        <p:cTn id="189" dur="500"/>
                                        <p:tgtEl>
                                          <p:spTgt spid="165"/>
                                        </p:tgtEl>
                                      </p:cBhvr>
                                    </p:animEffect>
                                    <p:set>
                                      <p:cBhvr>
                                        <p:cTn id="190" dur="1" fill="hold">
                                          <p:stCondLst>
                                            <p:cond delay="499"/>
                                          </p:stCondLst>
                                        </p:cTn>
                                        <p:tgtEl>
                                          <p:spTgt spid="16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1295"/>
                                        </p:tgtEl>
                                        <p:attrNameLst>
                                          <p:attrName>style.visibility</p:attrName>
                                        </p:attrNameLst>
                                      </p:cBhvr>
                                      <p:to>
                                        <p:strVal val="visible"/>
                                      </p:to>
                                    </p:set>
                                    <p:animEffect transition="in" filter="fade">
                                      <p:cBhvr>
                                        <p:cTn id="195" dur="500"/>
                                        <p:tgtEl>
                                          <p:spTgt spid="1295"/>
                                        </p:tgtEl>
                                      </p:cBhvr>
                                    </p:animEffect>
                                  </p:childTnLst>
                                </p:cTn>
                              </p:par>
                            </p:childTnLst>
                          </p:cTn>
                        </p:par>
                        <p:par>
                          <p:cTn id="196" fill="hold">
                            <p:stCondLst>
                              <p:cond delay="500"/>
                            </p:stCondLst>
                            <p:childTnLst>
                              <p:par>
                                <p:cTn id="197" presetID="10" presetClass="entr" presetSubtype="0" fill="hold" nodeType="afterEffect">
                                  <p:stCondLst>
                                    <p:cond delay="0"/>
                                  </p:stCondLst>
                                  <p:childTnLst>
                                    <p:set>
                                      <p:cBhvr>
                                        <p:cTn id="198" dur="1" fill="hold">
                                          <p:stCondLst>
                                            <p:cond delay="0"/>
                                          </p:stCondLst>
                                        </p:cTn>
                                        <p:tgtEl>
                                          <p:spTgt spid="1245"/>
                                        </p:tgtEl>
                                        <p:attrNameLst>
                                          <p:attrName>style.visibility</p:attrName>
                                        </p:attrNameLst>
                                      </p:cBhvr>
                                      <p:to>
                                        <p:strVal val="visible"/>
                                      </p:to>
                                    </p:set>
                                    <p:animEffect transition="in" filter="fade">
                                      <p:cBhvr>
                                        <p:cTn id="199" dur="500"/>
                                        <p:tgtEl>
                                          <p:spTgt spid="1245"/>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1267"/>
                                        </p:tgtEl>
                                        <p:attrNameLst>
                                          <p:attrName>style.visibility</p:attrName>
                                        </p:attrNameLst>
                                      </p:cBhvr>
                                      <p:to>
                                        <p:strVal val="visible"/>
                                      </p:to>
                                    </p:set>
                                    <p:animEffect transition="in" filter="fade">
                                      <p:cBhvr>
                                        <p:cTn id="204" dur="500"/>
                                        <p:tgtEl>
                                          <p:spTgt spid="1267"/>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1297"/>
                                        </p:tgtEl>
                                        <p:attrNameLst>
                                          <p:attrName>style.visibility</p:attrName>
                                        </p:attrNameLst>
                                      </p:cBhvr>
                                      <p:to>
                                        <p:strVal val="visible"/>
                                      </p:to>
                                    </p:set>
                                    <p:animEffect transition="in" filter="fade">
                                      <p:cBhvr>
                                        <p:cTn id="209" dur="500"/>
                                        <p:tgtEl>
                                          <p:spTgt spid="1297"/>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1" fill="hold" nodeType="clickEffect">
                                  <p:stCondLst>
                                    <p:cond delay="0"/>
                                  </p:stCondLst>
                                  <p:childTnLst>
                                    <p:set>
                                      <p:cBhvr>
                                        <p:cTn id="213" dur="1" fill="hold">
                                          <p:stCondLst>
                                            <p:cond delay="0"/>
                                          </p:stCondLst>
                                        </p:cTn>
                                        <p:tgtEl>
                                          <p:spTgt spid="168"/>
                                        </p:tgtEl>
                                        <p:attrNameLst>
                                          <p:attrName>style.visibility</p:attrName>
                                        </p:attrNameLst>
                                      </p:cBhvr>
                                      <p:to>
                                        <p:strVal val="visible"/>
                                      </p:to>
                                    </p:set>
                                    <p:animEffect transition="in" filter="wipe(up)">
                                      <p:cBhvr>
                                        <p:cTn id="214" dur="500"/>
                                        <p:tgtEl>
                                          <p:spTgt spid="168"/>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1244"/>
                                        </p:tgtEl>
                                        <p:attrNameLst>
                                          <p:attrName>style.visibility</p:attrName>
                                        </p:attrNameLst>
                                      </p:cBhvr>
                                      <p:to>
                                        <p:strVal val="visible"/>
                                      </p:to>
                                    </p:set>
                                    <p:animEffect transition="in" filter="fade">
                                      <p:cBhvr>
                                        <p:cTn id="219" dur="500"/>
                                        <p:tgtEl>
                                          <p:spTgt spid="1244"/>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1296"/>
                                        </p:tgtEl>
                                        <p:attrNameLst>
                                          <p:attrName>style.visibility</p:attrName>
                                        </p:attrNameLst>
                                      </p:cBhvr>
                                      <p:to>
                                        <p:strVal val="visible"/>
                                      </p:to>
                                    </p:set>
                                    <p:animEffect transition="in" filter="fade">
                                      <p:cBhvr>
                                        <p:cTn id="224" dur="500"/>
                                        <p:tgtEl>
                                          <p:spTgt spid="1296"/>
                                        </p:tgtEl>
                                      </p:cBhvr>
                                    </p:animEffect>
                                  </p:childTnLst>
                                </p:cTn>
                              </p:par>
                              <p:par>
                                <p:cTn id="225" presetID="22" presetClass="exit" presetSubtype="4" fill="hold" nodeType="withEffect">
                                  <p:stCondLst>
                                    <p:cond delay="0"/>
                                  </p:stCondLst>
                                  <p:childTnLst>
                                    <p:animEffect transition="out" filter="wipe(down)">
                                      <p:cBhvr>
                                        <p:cTn id="226" dur="500"/>
                                        <p:tgtEl>
                                          <p:spTgt spid="168"/>
                                        </p:tgtEl>
                                      </p:cBhvr>
                                    </p:animEffect>
                                    <p:set>
                                      <p:cBhvr>
                                        <p:cTn id="227" dur="1" fill="hold">
                                          <p:stCondLst>
                                            <p:cond delay="499"/>
                                          </p:stCondLst>
                                        </p:cTn>
                                        <p:tgtEl>
                                          <p:spTgt spid="168"/>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38"/>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4"/>
                                        </p:tgtEl>
                                        <p:attrNameLst>
                                          <p:attrName>style.visibility</p:attrName>
                                        </p:attrNameLst>
                                      </p:cBhvr>
                                      <p:to>
                                        <p:strVal val="hidden"/>
                                      </p:to>
                                    </p:set>
                                  </p:childTnLst>
                                </p:cTn>
                              </p:par>
                              <p:par>
                                <p:cTn id="234" presetID="1" presetClass="exit" presetSubtype="0" fill="hold" grpId="1" nodeType="withEffect">
                                  <p:stCondLst>
                                    <p:cond delay="0"/>
                                  </p:stCondLst>
                                  <p:childTnLst>
                                    <p:set>
                                      <p:cBhvr>
                                        <p:cTn id="235" dur="1" fill="hold">
                                          <p:stCondLst>
                                            <p:cond delay="0"/>
                                          </p:stCondLst>
                                        </p:cTn>
                                        <p:tgtEl>
                                          <p:spTgt spid="106"/>
                                        </p:tgtEl>
                                        <p:attrNameLst>
                                          <p:attrName>style.visibility</p:attrName>
                                        </p:attrNameLst>
                                      </p:cBhvr>
                                      <p:to>
                                        <p:strVal val="hidden"/>
                                      </p:to>
                                    </p:set>
                                  </p:childTnLst>
                                </p:cTn>
                              </p:par>
                              <p:par>
                                <p:cTn id="236" presetID="1" presetClass="exit" presetSubtype="0" fill="hold" grpId="1" nodeType="withEffect">
                                  <p:stCondLst>
                                    <p:cond delay="0"/>
                                  </p:stCondLst>
                                  <p:childTnLst>
                                    <p:set>
                                      <p:cBhvr>
                                        <p:cTn id="237" dur="1" fill="hold">
                                          <p:stCondLst>
                                            <p:cond delay="0"/>
                                          </p:stCondLst>
                                        </p:cTn>
                                        <p:tgtEl>
                                          <p:spTgt spid="107"/>
                                        </p:tgtEl>
                                        <p:attrNameLst>
                                          <p:attrName>style.visibility</p:attrName>
                                        </p:attrNameLst>
                                      </p:cBhvr>
                                      <p:to>
                                        <p:strVal val="hidden"/>
                                      </p:to>
                                    </p:set>
                                  </p:childTnLst>
                                </p:cTn>
                              </p:par>
                            </p:childTnLst>
                          </p:cTn>
                        </p:par>
                        <p:par>
                          <p:cTn id="238" fill="hold">
                            <p:stCondLst>
                              <p:cond delay="0"/>
                            </p:stCondLst>
                            <p:childTnLst>
                              <p:par>
                                <p:cTn id="239" presetID="10" presetClass="entr" presetSubtype="0" fill="hold" nodeType="afterEffect">
                                  <p:stCondLst>
                                    <p:cond delay="0"/>
                                  </p:stCondLst>
                                  <p:childTnLst>
                                    <p:set>
                                      <p:cBhvr>
                                        <p:cTn id="240" dur="1" fill="hold">
                                          <p:stCondLst>
                                            <p:cond delay="0"/>
                                          </p:stCondLst>
                                        </p:cTn>
                                        <p:tgtEl>
                                          <p:spTgt spid="1248"/>
                                        </p:tgtEl>
                                        <p:attrNameLst>
                                          <p:attrName>style.visibility</p:attrName>
                                        </p:attrNameLst>
                                      </p:cBhvr>
                                      <p:to>
                                        <p:strVal val="visible"/>
                                      </p:to>
                                    </p:set>
                                    <p:animEffect transition="in" filter="fade">
                                      <p:cBhvr>
                                        <p:cTn id="241" dur="500"/>
                                        <p:tgtEl>
                                          <p:spTgt spid="1248"/>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1268"/>
                                        </p:tgtEl>
                                        <p:attrNameLst>
                                          <p:attrName>style.visibility</p:attrName>
                                        </p:attrNameLst>
                                      </p:cBhvr>
                                      <p:to>
                                        <p:strVal val="visible"/>
                                      </p:to>
                                    </p:set>
                                    <p:animEffect transition="in" filter="fade">
                                      <p:cBhvr>
                                        <p:cTn id="246" dur="500"/>
                                        <p:tgtEl>
                                          <p:spTgt spid="1268"/>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1298"/>
                                        </p:tgtEl>
                                        <p:attrNameLst>
                                          <p:attrName>style.visibility</p:attrName>
                                        </p:attrNameLst>
                                      </p:cBhvr>
                                      <p:to>
                                        <p:strVal val="visible"/>
                                      </p:to>
                                    </p:set>
                                    <p:animEffect transition="in" filter="fade">
                                      <p:cBhvr>
                                        <p:cTn id="251" dur="500"/>
                                        <p:tgtEl>
                                          <p:spTgt spid="1298"/>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1299"/>
                                        </p:tgtEl>
                                        <p:attrNameLst>
                                          <p:attrName>style.visibility</p:attrName>
                                        </p:attrNameLst>
                                      </p:cBhvr>
                                      <p:to>
                                        <p:strVal val="visible"/>
                                      </p:to>
                                    </p:set>
                                    <p:animEffect transition="in" filter="fade">
                                      <p:cBhvr>
                                        <p:cTn id="256" dur="500"/>
                                        <p:tgtEl>
                                          <p:spTgt spid="1299"/>
                                        </p:tgtEl>
                                      </p:cBhvr>
                                    </p:animEffect>
                                  </p:childTnLst>
                                </p:cTn>
                              </p:par>
                            </p:childTnLst>
                          </p:cTn>
                        </p:par>
                        <p:par>
                          <p:cTn id="257" fill="hold">
                            <p:stCondLst>
                              <p:cond delay="500"/>
                            </p:stCondLst>
                            <p:childTnLst>
                              <p:par>
                                <p:cTn id="258" presetID="10" presetClass="entr" presetSubtype="0" fill="hold" nodeType="afterEffect">
                                  <p:stCondLst>
                                    <p:cond delay="0"/>
                                  </p:stCondLst>
                                  <p:childTnLst>
                                    <p:set>
                                      <p:cBhvr>
                                        <p:cTn id="259" dur="1" fill="hold">
                                          <p:stCondLst>
                                            <p:cond delay="0"/>
                                          </p:stCondLst>
                                        </p:cTn>
                                        <p:tgtEl>
                                          <p:spTgt spid="1235"/>
                                        </p:tgtEl>
                                        <p:attrNameLst>
                                          <p:attrName>style.visibility</p:attrName>
                                        </p:attrNameLst>
                                      </p:cBhvr>
                                      <p:to>
                                        <p:strVal val="visible"/>
                                      </p:to>
                                    </p:set>
                                    <p:animEffect transition="in" filter="fade">
                                      <p:cBhvr>
                                        <p:cTn id="260" dur="500"/>
                                        <p:tgtEl>
                                          <p:spTgt spid="1235"/>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1239"/>
                                        </p:tgtEl>
                                        <p:attrNameLst>
                                          <p:attrName>style.visibility</p:attrName>
                                        </p:attrNameLst>
                                      </p:cBhvr>
                                      <p:to>
                                        <p:strVal val="visible"/>
                                      </p:to>
                                    </p:set>
                                    <p:animEffect transition="in" filter="fade">
                                      <p:cBhvr>
                                        <p:cTn id="265" dur="500"/>
                                        <p:tgtEl>
                                          <p:spTgt spid="1239"/>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1301"/>
                                        </p:tgtEl>
                                        <p:attrNameLst>
                                          <p:attrName>style.visibility</p:attrName>
                                        </p:attrNameLst>
                                      </p:cBhvr>
                                      <p:to>
                                        <p:strVal val="visible"/>
                                      </p:to>
                                    </p:set>
                                    <p:anim calcmode="lin" valueType="num">
                                      <p:cBhvr additive="base">
                                        <p:cTn id="270" dur="500"/>
                                        <p:tgtEl>
                                          <p:spTgt spid="1301"/>
                                        </p:tgtEl>
                                        <p:attrNameLst>
                                          <p:attrName>ppt_y</p:attrName>
                                        </p:attrNameLst>
                                      </p:cBhvr>
                                      <p:tavLst>
                                        <p:tav tm="0">
                                          <p:val>
                                            <p:strVal val="#ppt_y+1"/>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nodeType="clickEffect">
                                  <p:stCondLst>
                                    <p:cond delay="0"/>
                                  </p:stCondLst>
                                  <p:childTnLst>
                                    <p:set>
                                      <p:cBhvr>
                                        <p:cTn id="274" dur="1" fill="hold">
                                          <p:stCondLst>
                                            <p:cond delay="0"/>
                                          </p:stCondLst>
                                        </p:cTn>
                                        <p:tgtEl>
                                          <p:spTgt spid="1246"/>
                                        </p:tgtEl>
                                        <p:attrNameLst>
                                          <p:attrName>style.visibility</p:attrName>
                                        </p:attrNameLst>
                                      </p:cBhvr>
                                      <p:to>
                                        <p:strVal val="visible"/>
                                      </p:to>
                                    </p:set>
                                    <p:animEffect transition="in" filter="fade">
                                      <p:cBhvr>
                                        <p:cTn id="275" dur="500"/>
                                        <p:tgtEl>
                                          <p:spTgt spid="1246"/>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nodeType="clickEffect">
                                  <p:stCondLst>
                                    <p:cond delay="0"/>
                                  </p:stCondLst>
                                  <p:childTnLst>
                                    <p:set>
                                      <p:cBhvr>
                                        <p:cTn id="279" dur="1" fill="hold">
                                          <p:stCondLst>
                                            <p:cond delay="0"/>
                                          </p:stCondLst>
                                        </p:cTn>
                                        <p:tgtEl>
                                          <p:spTgt spid="1302"/>
                                        </p:tgtEl>
                                        <p:attrNameLst>
                                          <p:attrName>style.visibility</p:attrName>
                                        </p:attrNameLst>
                                      </p:cBhvr>
                                      <p:to>
                                        <p:strVal val="visible"/>
                                      </p:to>
                                    </p:set>
                                    <p:animEffect transition="in" filter="fade">
                                      <p:cBhvr>
                                        <p:cTn id="280" dur="500"/>
                                        <p:tgtEl>
                                          <p:spTgt spid="1302"/>
                                        </p:tgtEl>
                                      </p:cBhvr>
                                    </p:animEffect>
                                  </p:childTnLst>
                                </p:cTn>
                              </p:par>
                            </p:childTnLst>
                          </p:cTn>
                        </p:par>
                        <p:par>
                          <p:cTn id="281" fill="hold">
                            <p:stCondLst>
                              <p:cond delay="500"/>
                            </p:stCondLst>
                            <p:childTnLst>
                              <p:par>
                                <p:cTn id="282" presetID="10" presetClass="entr" presetSubtype="0" fill="hold" nodeType="afterEffect">
                                  <p:stCondLst>
                                    <p:cond delay="0"/>
                                  </p:stCondLst>
                                  <p:childTnLst>
                                    <p:set>
                                      <p:cBhvr>
                                        <p:cTn id="283" dur="1" fill="hold">
                                          <p:stCondLst>
                                            <p:cond delay="0"/>
                                          </p:stCondLst>
                                        </p:cTn>
                                        <p:tgtEl>
                                          <p:spTgt spid="1247"/>
                                        </p:tgtEl>
                                        <p:attrNameLst>
                                          <p:attrName>style.visibility</p:attrName>
                                        </p:attrNameLst>
                                      </p:cBhvr>
                                      <p:to>
                                        <p:strVal val="visible"/>
                                      </p:to>
                                    </p:set>
                                    <p:animEffect transition="in" filter="fade">
                                      <p:cBhvr>
                                        <p:cTn id="284" dur="500"/>
                                        <p:tgtEl>
                                          <p:spTgt spid="1247"/>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1269"/>
                                        </p:tgtEl>
                                        <p:attrNameLst>
                                          <p:attrName>style.visibility</p:attrName>
                                        </p:attrNameLst>
                                      </p:cBhvr>
                                      <p:to>
                                        <p:strVal val="visible"/>
                                      </p:to>
                                    </p:set>
                                    <p:animEffect transition="in" filter="fade">
                                      <p:cBhvr>
                                        <p:cTn id="289" dur="500"/>
                                        <p:tgtEl>
                                          <p:spTgt spid="1269"/>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nodeType="clickEffect">
                                  <p:stCondLst>
                                    <p:cond delay="0"/>
                                  </p:stCondLst>
                                  <p:childTnLst>
                                    <p:set>
                                      <p:cBhvr>
                                        <p:cTn id="293" dur="1" fill="hold">
                                          <p:stCondLst>
                                            <p:cond delay="0"/>
                                          </p:stCondLst>
                                        </p:cTn>
                                        <p:tgtEl>
                                          <p:spTgt spid="1303"/>
                                        </p:tgtEl>
                                        <p:attrNameLst>
                                          <p:attrName>style.visibility</p:attrName>
                                        </p:attrNameLst>
                                      </p:cBhvr>
                                      <p:to>
                                        <p:strVal val="visible"/>
                                      </p:to>
                                    </p:set>
                                    <p:animEffect transition="in" filter="fade">
                                      <p:cBhvr>
                                        <p:cTn id="294" dur="500"/>
                                        <p:tgtEl>
                                          <p:spTgt spid="1303"/>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nodeType="clickEffect">
                                  <p:stCondLst>
                                    <p:cond delay="0"/>
                                  </p:stCondLst>
                                  <p:childTnLst>
                                    <p:set>
                                      <p:cBhvr>
                                        <p:cTn id="298" dur="1" fill="hold">
                                          <p:stCondLst>
                                            <p:cond delay="0"/>
                                          </p:stCondLst>
                                        </p:cTn>
                                        <p:tgtEl>
                                          <p:spTgt spid="1304"/>
                                        </p:tgtEl>
                                        <p:attrNameLst>
                                          <p:attrName>style.visibility</p:attrName>
                                        </p:attrNameLst>
                                      </p:cBhvr>
                                      <p:to>
                                        <p:strVal val="visible"/>
                                      </p:to>
                                    </p:set>
                                    <p:animEffect transition="in" filter="fade">
                                      <p:cBhvr>
                                        <p:cTn id="299" dur="750"/>
                                        <p:tgtEl>
                                          <p:spTgt spid="1304"/>
                                        </p:tgtEl>
                                      </p:cBhvr>
                                    </p:animEffect>
                                  </p:childTnLst>
                                </p:cTn>
                              </p:par>
                            </p:childTnLst>
                          </p:cTn>
                        </p:par>
                        <p:par>
                          <p:cTn id="300" fill="hold">
                            <p:stCondLst>
                              <p:cond delay="750"/>
                            </p:stCondLst>
                            <p:childTnLst>
                              <p:par>
                                <p:cTn id="301" presetID="10" presetClass="entr" presetSubtype="0" fill="hold" nodeType="afterEffect">
                                  <p:stCondLst>
                                    <p:cond delay="0"/>
                                  </p:stCondLst>
                                  <p:childTnLst>
                                    <p:set>
                                      <p:cBhvr>
                                        <p:cTn id="302" dur="1" fill="hold">
                                          <p:stCondLst>
                                            <p:cond delay="0"/>
                                          </p:stCondLst>
                                        </p:cTn>
                                        <p:tgtEl>
                                          <p:spTgt spid="1236"/>
                                        </p:tgtEl>
                                        <p:attrNameLst>
                                          <p:attrName>style.visibility</p:attrName>
                                        </p:attrNameLst>
                                      </p:cBhvr>
                                      <p:to>
                                        <p:strVal val="visible"/>
                                      </p:to>
                                    </p:set>
                                    <p:animEffect transition="in" filter="fade">
                                      <p:cBhvr>
                                        <p:cTn id="303" dur="500"/>
                                        <p:tgtEl>
                                          <p:spTgt spid="1236"/>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nodeType="clickEffect">
                                  <p:stCondLst>
                                    <p:cond delay="0"/>
                                  </p:stCondLst>
                                  <p:childTnLst>
                                    <p:set>
                                      <p:cBhvr>
                                        <p:cTn id="307" dur="1" fill="hold">
                                          <p:stCondLst>
                                            <p:cond delay="0"/>
                                          </p:stCondLst>
                                        </p:cTn>
                                        <p:tgtEl>
                                          <p:spTgt spid="1249"/>
                                        </p:tgtEl>
                                        <p:attrNameLst>
                                          <p:attrName>style.visibility</p:attrName>
                                        </p:attrNameLst>
                                      </p:cBhvr>
                                      <p:to>
                                        <p:strVal val="visible"/>
                                      </p:to>
                                    </p:set>
                                    <p:animEffect transition="in" filter="fade">
                                      <p:cBhvr>
                                        <p:cTn id="308" dur="500"/>
                                        <p:tgtEl>
                                          <p:spTgt spid="1249"/>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nodeType="clickEffect">
                                  <p:stCondLst>
                                    <p:cond delay="0"/>
                                  </p:stCondLst>
                                  <p:childTnLst>
                                    <p:set>
                                      <p:cBhvr>
                                        <p:cTn id="312" dur="1" fill="hold">
                                          <p:stCondLst>
                                            <p:cond delay="0"/>
                                          </p:stCondLst>
                                        </p:cTn>
                                        <p:tgtEl>
                                          <p:spTgt spid="1305"/>
                                        </p:tgtEl>
                                        <p:attrNameLst>
                                          <p:attrName>style.visibility</p:attrName>
                                        </p:attrNameLst>
                                      </p:cBhvr>
                                      <p:to>
                                        <p:strVal val="visible"/>
                                      </p:to>
                                    </p:set>
                                    <p:animEffect transition="in" filter="fade">
                                      <p:cBhvr>
                                        <p:cTn id="313" dur="500"/>
                                        <p:tgtEl>
                                          <p:spTgt spid="1305"/>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nodeType="clickEffect">
                                  <p:stCondLst>
                                    <p:cond delay="0"/>
                                  </p:stCondLst>
                                  <p:childTnLst>
                                    <p:set>
                                      <p:cBhvr>
                                        <p:cTn id="317" dur="1" fill="hold">
                                          <p:stCondLst>
                                            <p:cond delay="0"/>
                                          </p:stCondLst>
                                        </p:cTn>
                                        <p:tgtEl>
                                          <p:spTgt spid="1240"/>
                                        </p:tgtEl>
                                        <p:attrNameLst>
                                          <p:attrName>style.visibility</p:attrName>
                                        </p:attrNameLst>
                                      </p:cBhvr>
                                      <p:to>
                                        <p:strVal val="visible"/>
                                      </p:to>
                                    </p:set>
                                    <p:animEffect transition="in" filter="fade">
                                      <p:cBhvr>
                                        <p:cTn id="318" dur="500"/>
                                        <p:tgtEl>
                                          <p:spTgt spid="1240"/>
                                        </p:tgtEl>
                                      </p:cBhvr>
                                    </p:animEffect>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nodeType="clickEffect">
                                  <p:stCondLst>
                                    <p:cond delay="0"/>
                                  </p:stCondLst>
                                  <p:childTnLst>
                                    <p:set>
                                      <p:cBhvr>
                                        <p:cTn id="322" dur="1" fill="hold">
                                          <p:stCondLst>
                                            <p:cond delay="0"/>
                                          </p:stCondLst>
                                        </p:cTn>
                                        <p:tgtEl>
                                          <p:spTgt spid="1306"/>
                                        </p:tgtEl>
                                        <p:attrNameLst>
                                          <p:attrName>style.visibility</p:attrName>
                                        </p:attrNameLst>
                                      </p:cBhvr>
                                      <p:to>
                                        <p:strVal val="visible"/>
                                      </p:to>
                                    </p:set>
                                    <p:anim calcmode="lin" valueType="num">
                                      <p:cBhvr additive="base">
                                        <p:cTn id="323" dur="500"/>
                                        <p:tgtEl>
                                          <p:spTgt spid="1306"/>
                                        </p:tgtEl>
                                        <p:attrNameLst>
                                          <p:attrName>ppt_y</p:attrName>
                                        </p:attrNameLst>
                                      </p:cBhvr>
                                      <p:tavLst>
                                        <p:tav tm="0">
                                          <p:val>
                                            <p:strVal val="#ppt_y+1"/>
                                          </p:val>
                                        </p:tav>
                                        <p:tav tm="100000">
                                          <p:val>
                                            <p:strVal val="#ppt_y"/>
                                          </p:val>
                                        </p:tav>
                                      </p:tavLst>
                                    </p:anim>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nodeType="clickEffect">
                                  <p:stCondLst>
                                    <p:cond delay="0"/>
                                  </p:stCondLst>
                                  <p:childTnLst>
                                    <p:set>
                                      <p:cBhvr>
                                        <p:cTn id="327" dur="1" fill="hold">
                                          <p:stCondLst>
                                            <p:cond delay="0"/>
                                          </p:stCondLst>
                                        </p:cTn>
                                        <p:tgtEl>
                                          <p:spTgt spid="1331"/>
                                        </p:tgtEl>
                                        <p:attrNameLst>
                                          <p:attrName>style.visibility</p:attrName>
                                        </p:attrNameLst>
                                      </p:cBhvr>
                                      <p:to>
                                        <p:strVal val="visible"/>
                                      </p:to>
                                    </p:set>
                                    <p:animEffect transition="in" filter="fade">
                                      <p:cBhvr>
                                        <p:cTn id="328" dur="500"/>
                                        <p:tgtEl>
                                          <p:spTgt spid="1331"/>
                                        </p:tgtEl>
                                      </p:cBhvr>
                                    </p:animEffec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nodeType="clickEffect">
                                  <p:stCondLst>
                                    <p:cond delay="0"/>
                                  </p:stCondLst>
                                  <p:childTnLst>
                                    <p:set>
                                      <p:cBhvr>
                                        <p:cTn id="332" dur="1" fill="hold">
                                          <p:stCondLst>
                                            <p:cond delay="0"/>
                                          </p:stCondLst>
                                        </p:cTn>
                                        <p:tgtEl>
                                          <p:spTgt spid="1328"/>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1281"/>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285"/>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1314"/>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1250"/>
                                        </p:tgtEl>
                                        <p:attrNameLst>
                                          <p:attrName>style.visibility</p:attrName>
                                        </p:attrNameLst>
                                      </p:cBhvr>
                                      <p:to>
                                        <p:strVal val="visible"/>
                                      </p:to>
                                    </p:set>
                                    <p:animEffect transition="in" filter="fade">
                                      <p:cBhvr>
                                        <p:cTn id="343" dur="500"/>
                                        <p:tgtEl>
                                          <p:spTgt spid="1250"/>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1289"/>
                                        </p:tgtEl>
                                        <p:attrNameLst>
                                          <p:attrName>style.visibility</p:attrName>
                                        </p:attrNameLst>
                                      </p:cBhvr>
                                      <p:to>
                                        <p:strVal val="visible"/>
                                      </p:to>
                                    </p:set>
                                    <p:animEffect transition="in" filter="fade">
                                      <p:cBhvr>
                                        <p:cTn id="348" dur="500"/>
                                        <p:tgtEl>
                                          <p:spTgt spid="1289"/>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1251"/>
                                        </p:tgtEl>
                                        <p:attrNameLst>
                                          <p:attrName>style.visibility</p:attrName>
                                        </p:attrNameLst>
                                      </p:cBhvr>
                                      <p:to>
                                        <p:strVal val="visible"/>
                                      </p:to>
                                    </p:set>
                                    <p:animEffect transition="in" filter="fade">
                                      <p:cBhvr>
                                        <p:cTn id="353" dur="500"/>
                                        <p:tgtEl>
                                          <p:spTgt spid="1251"/>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nodeType="clickEffect">
                                  <p:stCondLst>
                                    <p:cond delay="0"/>
                                  </p:stCondLst>
                                  <p:childTnLst>
                                    <p:set>
                                      <p:cBhvr>
                                        <p:cTn id="357" dur="1" fill="hold">
                                          <p:stCondLst>
                                            <p:cond delay="0"/>
                                          </p:stCondLst>
                                        </p:cTn>
                                        <p:tgtEl>
                                          <p:spTgt spid="1292"/>
                                        </p:tgtEl>
                                        <p:attrNameLst>
                                          <p:attrName>style.visibility</p:attrName>
                                        </p:attrNameLst>
                                      </p:cBhvr>
                                      <p:to>
                                        <p:strVal val="visible"/>
                                      </p:to>
                                    </p:set>
                                    <p:animEffect transition="in" filter="fade">
                                      <p:cBhvr>
                                        <p:cTn id="358" dur="500"/>
                                        <p:tgtEl>
                                          <p:spTgt spid="1292"/>
                                        </p:tgtEl>
                                      </p:cBhvr>
                                    </p:animEffect>
                                  </p:childTnLst>
                                </p:cTn>
                              </p:par>
                            </p:childTnLst>
                          </p:cTn>
                        </p:par>
                      </p:childTnLst>
                    </p:cTn>
                  </p:par>
                  <p:par>
                    <p:cTn id="359" fill="hold">
                      <p:stCondLst>
                        <p:cond delay="indefinite"/>
                      </p:stCondLst>
                      <p:childTnLst>
                        <p:par>
                          <p:cTn id="360" fill="hold">
                            <p:stCondLst>
                              <p:cond delay="0"/>
                            </p:stCondLst>
                            <p:childTnLst>
                              <p:par>
                                <p:cTn id="361" presetID="10" presetClass="entr" presetSubtype="0" fill="hold" nodeType="clickEffect">
                                  <p:stCondLst>
                                    <p:cond delay="0"/>
                                  </p:stCondLst>
                                  <p:childTnLst>
                                    <p:set>
                                      <p:cBhvr>
                                        <p:cTn id="362" dur="1" fill="hold">
                                          <p:stCondLst>
                                            <p:cond delay="0"/>
                                          </p:stCondLst>
                                        </p:cTn>
                                        <p:tgtEl>
                                          <p:spTgt spid="1308"/>
                                        </p:tgtEl>
                                        <p:attrNameLst>
                                          <p:attrName>style.visibility</p:attrName>
                                        </p:attrNameLst>
                                      </p:cBhvr>
                                      <p:to>
                                        <p:strVal val="visible"/>
                                      </p:to>
                                    </p:set>
                                    <p:animEffect transition="in" filter="fade">
                                      <p:cBhvr>
                                        <p:cTn id="363" dur="500"/>
                                        <p:tgtEl>
                                          <p:spTgt spid="1308"/>
                                        </p:tgtEl>
                                      </p:cBhvr>
                                    </p:animEffec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nodeType="clickEffect">
                                  <p:stCondLst>
                                    <p:cond delay="0"/>
                                  </p:stCondLst>
                                  <p:childTnLst>
                                    <p:set>
                                      <p:cBhvr>
                                        <p:cTn id="367" dur="1" fill="hold">
                                          <p:stCondLst>
                                            <p:cond delay="0"/>
                                          </p:stCondLst>
                                        </p:cTn>
                                        <p:tgtEl>
                                          <p:spTgt spid="1309"/>
                                        </p:tgtEl>
                                        <p:attrNameLst>
                                          <p:attrName>style.visibility</p:attrName>
                                        </p:attrNameLst>
                                      </p:cBhvr>
                                      <p:to>
                                        <p:strVal val="visible"/>
                                      </p:to>
                                    </p:set>
                                    <p:animEffect transition="in" filter="fade">
                                      <p:cBhvr>
                                        <p:cTn id="368" dur="500"/>
                                        <p:tgtEl>
                                          <p:spTgt spid="1309"/>
                                        </p:tgtEl>
                                      </p:cBhvr>
                                    </p:animEffect>
                                  </p:childTnLst>
                                </p:cTn>
                              </p:par>
                            </p:childTnLst>
                          </p:cTn>
                        </p:par>
                      </p:childTnLst>
                    </p:cTn>
                  </p:par>
                  <p:par>
                    <p:cTn id="369" fill="hold">
                      <p:stCondLst>
                        <p:cond delay="indefinite"/>
                      </p:stCondLst>
                      <p:childTnLst>
                        <p:par>
                          <p:cTn id="370" fill="hold">
                            <p:stCondLst>
                              <p:cond delay="0"/>
                            </p:stCondLst>
                            <p:childTnLst>
                              <p:par>
                                <p:cTn id="371" presetID="1" presetClass="entr" presetSubtype="0" fill="hold" nodeType="clickEffect">
                                  <p:stCondLst>
                                    <p:cond delay="0"/>
                                  </p:stCondLst>
                                  <p:childTnLst>
                                    <p:set>
                                      <p:cBhvr>
                                        <p:cTn id="372" dur="1" fill="hold">
                                          <p:stCondLst>
                                            <p:cond delay="0"/>
                                          </p:stCondLst>
                                        </p:cTn>
                                        <p:tgtEl>
                                          <p:spTgt spid="1252"/>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nodeType="clickEffect">
                                  <p:stCondLst>
                                    <p:cond delay="0"/>
                                  </p:stCondLst>
                                  <p:childTnLst>
                                    <p:set>
                                      <p:cBhvr>
                                        <p:cTn id="376" dur="1" fill="hold">
                                          <p:stCondLst>
                                            <p:cond delay="0"/>
                                          </p:stCondLst>
                                        </p:cTn>
                                        <p:tgtEl>
                                          <p:spTgt spid="1270"/>
                                        </p:tgtEl>
                                        <p:attrNameLst>
                                          <p:attrName>style.visibility</p:attrName>
                                        </p:attrNameLst>
                                      </p:cBhvr>
                                      <p:to>
                                        <p:strVal val="visible"/>
                                      </p:to>
                                    </p:set>
                                    <p:animEffect transition="in" filter="fade">
                                      <p:cBhvr>
                                        <p:cTn id="377" dur="500"/>
                                        <p:tgtEl>
                                          <p:spTgt spid="1270"/>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1266"/>
                                        </p:tgtEl>
                                        <p:attrNameLst>
                                          <p:attrName>style.visibility</p:attrName>
                                        </p:attrNameLst>
                                      </p:cBhvr>
                                      <p:to>
                                        <p:strVal val="visible"/>
                                      </p:to>
                                    </p:set>
                                    <p:animEffect transition="in" filter="fade">
                                      <p:cBhvr>
                                        <p:cTn id="382" dur="500"/>
                                        <p:tgtEl>
                                          <p:spTgt spid="1266"/>
                                        </p:tgtEl>
                                      </p:cBhvr>
                                    </p:animEffect>
                                  </p:childTnLst>
                                </p:cTn>
                              </p:par>
                              <p:par>
                                <p:cTn id="383" presetID="1" presetClass="entr" presetSubtype="0" fill="hold" nodeType="withEffect">
                                  <p:stCondLst>
                                    <p:cond delay="0"/>
                                  </p:stCondLst>
                                  <p:childTnLst>
                                    <p:set>
                                      <p:cBhvr>
                                        <p:cTn id="384" dur="1" fill="hold">
                                          <p:stCondLst>
                                            <p:cond delay="0"/>
                                          </p:stCondLst>
                                        </p:cTn>
                                        <p:tgtEl>
                                          <p:spTgt spid="1260"/>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nodeType="clickEffect">
                                  <p:stCondLst>
                                    <p:cond delay="0"/>
                                  </p:stCondLst>
                                  <p:childTnLst>
                                    <p:set>
                                      <p:cBhvr>
                                        <p:cTn id="388" dur="1" fill="hold">
                                          <p:stCondLst>
                                            <p:cond delay="0"/>
                                          </p:stCondLst>
                                        </p:cTn>
                                        <p:tgtEl>
                                          <p:spTgt spid="1276"/>
                                        </p:tgtEl>
                                        <p:attrNameLst>
                                          <p:attrName>style.visibility</p:attrName>
                                        </p:attrNameLst>
                                      </p:cBhvr>
                                      <p:to>
                                        <p:strVal val="visible"/>
                                      </p:to>
                                    </p:set>
                                  </p:childTnLst>
                                </p:cTn>
                              </p:par>
                              <p:par>
                                <p:cTn id="389" presetID="10" presetClass="entr" presetSubtype="0" fill="hold" nodeType="withEffect">
                                  <p:stCondLst>
                                    <p:cond delay="0"/>
                                  </p:stCondLst>
                                  <p:childTnLst>
                                    <p:set>
                                      <p:cBhvr>
                                        <p:cTn id="390" dur="1" fill="hold">
                                          <p:stCondLst>
                                            <p:cond delay="0"/>
                                          </p:stCondLst>
                                        </p:cTn>
                                        <p:tgtEl>
                                          <p:spTgt spid="1332"/>
                                        </p:tgtEl>
                                        <p:attrNameLst>
                                          <p:attrName>style.visibility</p:attrName>
                                        </p:attrNameLst>
                                      </p:cBhvr>
                                      <p:to>
                                        <p:strVal val="visible"/>
                                      </p:to>
                                    </p:set>
                                    <p:animEffect transition="in" filter="fade">
                                      <p:cBhvr>
                                        <p:cTn id="391" dur="500"/>
                                        <p:tgtEl>
                                          <p:spTgt spid="1332"/>
                                        </p:tgtEl>
                                      </p:cBhvr>
                                    </p:animEffect>
                                  </p:childTnLst>
                                </p:cTn>
                              </p:par>
                              <p:par>
                                <p:cTn id="392" presetID="1" presetClass="entr" presetSubtype="0" fill="hold" nodeType="withEffect">
                                  <p:stCondLst>
                                    <p:cond delay="0"/>
                                  </p:stCondLst>
                                  <p:childTnLst>
                                    <p:set>
                                      <p:cBhvr>
                                        <p:cTn id="393" dur="1" fill="hold">
                                          <p:stCondLst>
                                            <p:cond delay="0"/>
                                          </p:stCondLst>
                                        </p:cTn>
                                        <p:tgtEl>
                                          <p:spTgt spid="1271"/>
                                        </p:tgtEl>
                                        <p:attrNameLst>
                                          <p:attrName>style.visibility</p:attrName>
                                        </p:attrNameLst>
                                      </p:cBhvr>
                                      <p:to>
                                        <p:strVal val="visible"/>
                                      </p:to>
                                    </p:set>
                                  </p:childTnLst>
                                </p:cTn>
                              </p:par>
                              <p:par>
                                <p:cTn id="394" presetID="1" presetClass="entr" presetSubtype="0" fill="hold" nodeType="withEffect">
                                  <p:stCondLst>
                                    <p:cond delay="0"/>
                                  </p:stCondLst>
                                  <p:childTnLst>
                                    <p:set>
                                      <p:cBhvr>
                                        <p:cTn id="395" dur="1" fill="hold">
                                          <p:stCondLst>
                                            <p:cond delay="0"/>
                                          </p:stCondLst>
                                        </p:cTn>
                                        <p:tgtEl>
                                          <p:spTgt spid="1282"/>
                                        </p:tgtEl>
                                        <p:attrNameLst>
                                          <p:attrName>style.visibility</p:attrName>
                                        </p:attrNameLst>
                                      </p:cBhvr>
                                      <p:to>
                                        <p:strVal val="visible"/>
                                      </p:to>
                                    </p:set>
                                  </p:childTnLst>
                                </p:cTn>
                              </p:par>
                              <p:par>
                                <p:cTn id="396" presetID="1" presetClass="entr" presetSubtype="0" fill="hold" nodeType="withEffect">
                                  <p:stCondLst>
                                    <p:cond delay="0"/>
                                  </p:stCondLst>
                                  <p:childTnLst>
                                    <p:set>
                                      <p:cBhvr>
                                        <p:cTn id="397" dur="1" fill="hold">
                                          <p:stCondLst>
                                            <p:cond delay="0"/>
                                          </p:stCondLst>
                                        </p:cTn>
                                        <p:tgtEl>
                                          <p:spTgt spid="1233"/>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313"/>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1272"/>
                                        </p:tgtEl>
                                        <p:attrNameLst>
                                          <p:attrName>style.visibility</p:attrName>
                                        </p:attrNameLst>
                                      </p:cBhvr>
                                      <p:to>
                                        <p:strVal val="visible"/>
                                      </p:to>
                                    </p:set>
                                    <p:animEffect transition="in" filter="fade">
                                      <p:cBhvr>
                                        <p:cTn id="404" dur="500"/>
                                        <p:tgtEl>
                                          <p:spTgt spid="1272"/>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nodeType="clickEffect">
                                  <p:stCondLst>
                                    <p:cond delay="0"/>
                                  </p:stCondLst>
                                  <p:childTnLst>
                                    <p:set>
                                      <p:cBhvr>
                                        <p:cTn id="408" dur="1" fill="hold">
                                          <p:stCondLst>
                                            <p:cond delay="0"/>
                                          </p:stCondLst>
                                        </p:cTn>
                                        <p:tgtEl>
                                          <p:spTgt spid="1286"/>
                                        </p:tgtEl>
                                        <p:attrNameLst>
                                          <p:attrName>style.visibility</p:attrName>
                                        </p:attrNameLst>
                                      </p:cBhvr>
                                      <p:to>
                                        <p:strVal val="visible"/>
                                      </p:to>
                                    </p:set>
                                    <p:animEffect transition="in" filter="fade">
                                      <p:cBhvr>
                                        <p:cTn id="409" dur="500"/>
                                        <p:tgtEl>
                                          <p:spTgt spid="1286"/>
                                        </p:tgtEl>
                                      </p:cBhvr>
                                    </p:animEffect>
                                  </p:childTnLst>
                                </p:cTn>
                              </p:par>
                            </p:childTnLst>
                          </p:cTn>
                        </p:par>
                      </p:childTnLst>
                    </p:cTn>
                  </p:par>
                  <p:par>
                    <p:cTn id="410" fill="hold">
                      <p:stCondLst>
                        <p:cond delay="indefinite"/>
                      </p:stCondLst>
                      <p:childTnLst>
                        <p:par>
                          <p:cTn id="411" fill="hold">
                            <p:stCondLst>
                              <p:cond delay="0"/>
                            </p:stCondLst>
                            <p:childTnLst>
                              <p:par>
                                <p:cTn id="412" presetID="10" presetClass="entr" presetSubtype="0" fill="hold" nodeType="clickEffect">
                                  <p:stCondLst>
                                    <p:cond delay="0"/>
                                  </p:stCondLst>
                                  <p:childTnLst>
                                    <p:set>
                                      <p:cBhvr>
                                        <p:cTn id="413" dur="1" fill="hold">
                                          <p:stCondLst>
                                            <p:cond delay="0"/>
                                          </p:stCondLst>
                                        </p:cTn>
                                        <p:tgtEl>
                                          <p:spTgt spid="1275"/>
                                        </p:tgtEl>
                                        <p:attrNameLst>
                                          <p:attrName>style.visibility</p:attrName>
                                        </p:attrNameLst>
                                      </p:cBhvr>
                                      <p:to>
                                        <p:strVal val="visible"/>
                                      </p:to>
                                    </p:set>
                                    <p:animEffect transition="in" filter="fade">
                                      <p:cBhvr>
                                        <p:cTn id="414" dur="500"/>
                                        <p:tgtEl>
                                          <p:spTgt spid="1275"/>
                                        </p:tgtEl>
                                      </p:cBhvr>
                                    </p:animEffect>
                                  </p:childTnLst>
                                </p:cTn>
                              </p:par>
                            </p:childTnLst>
                          </p:cTn>
                        </p:par>
                      </p:childTnLst>
                    </p:cTn>
                  </p:par>
                  <p:par>
                    <p:cTn id="415" fill="hold">
                      <p:stCondLst>
                        <p:cond delay="indefinite"/>
                      </p:stCondLst>
                      <p:childTnLst>
                        <p:par>
                          <p:cTn id="416" fill="hold">
                            <p:stCondLst>
                              <p:cond delay="0"/>
                            </p:stCondLst>
                            <p:childTnLst>
                              <p:par>
                                <p:cTn id="417" presetID="10" presetClass="entr" presetSubtype="0" fill="hold" nodeType="clickEffect">
                                  <p:stCondLst>
                                    <p:cond delay="0"/>
                                  </p:stCondLst>
                                  <p:childTnLst>
                                    <p:set>
                                      <p:cBhvr>
                                        <p:cTn id="418" dur="1" fill="hold">
                                          <p:stCondLst>
                                            <p:cond delay="0"/>
                                          </p:stCondLst>
                                        </p:cTn>
                                        <p:tgtEl>
                                          <p:spTgt spid="1293"/>
                                        </p:tgtEl>
                                        <p:attrNameLst>
                                          <p:attrName>style.visibility</p:attrName>
                                        </p:attrNameLst>
                                      </p:cBhvr>
                                      <p:to>
                                        <p:strVal val="visible"/>
                                      </p:to>
                                    </p:set>
                                    <p:animEffect transition="in" filter="fade">
                                      <p:cBhvr>
                                        <p:cTn id="419" dur="500"/>
                                        <p:tgtEl>
                                          <p:spTgt spid="1293"/>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fill="hold" nodeType="clickEffect">
                                  <p:stCondLst>
                                    <p:cond delay="0"/>
                                  </p:stCondLst>
                                  <p:childTnLst>
                                    <p:set>
                                      <p:cBhvr>
                                        <p:cTn id="423" dur="1" fill="hold">
                                          <p:stCondLst>
                                            <p:cond delay="0"/>
                                          </p:stCondLst>
                                        </p:cTn>
                                        <p:tgtEl>
                                          <p:spTgt spid="1277"/>
                                        </p:tgtEl>
                                        <p:attrNameLst>
                                          <p:attrName>style.visibility</p:attrName>
                                        </p:attrNameLst>
                                      </p:cBhvr>
                                      <p:to>
                                        <p:strVal val="visible"/>
                                      </p:to>
                                    </p:set>
                                    <p:animEffect transition="in" filter="fade">
                                      <p:cBhvr>
                                        <p:cTn id="424" dur="500"/>
                                        <p:tgtEl>
                                          <p:spTgt spid="1277"/>
                                        </p:tgtEl>
                                      </p:cBhvr>
                                    </p:animEffect>
                                  </p:childTnLst>
                                </p:cTn>
                              </p:par>
                            </p:childTnLst>
                          </p:cTn>
                        </p:par>
                      </p:childTnLst>
                    </p:cTn>
                  </p:par>
                  <p:par>
                    <p:cTn id="425" fill="hold">
                      <p:stCondLst>
                        <p:cond delay="indefinite"/>
                      </p:stCondLst>
                      <p:childTnLst>
                        <p:par>
                          <p:cTn id="426" fill="hold">
                            <p:stCondLst>
                              <p:cond delay="0"/>
                            </p:stCondLst>
                            <p:childTnLst>
                              <p:par>
                                <p:cTn id="427" presetID="10" presetClass="entr" presetSubtype="0" fill="hold" nodeType="clickEffect">
                                  <p:stCondLst>
                                    <p:cond delay="0"/>
                                  </p:stCondLst>
                                  <p:childTnLst>
                                    <p:set>
                                      <p:cBhvr>
                                        <p:cTn id="428" dur="1" fill="hold">
                                          <p:stCondLst>
                                            <p:cond delay="0"/>
                                          </p:stCondLst>
                                        </p:cTn>
                                        <p:tgtEl>
                                          <p:spTgt spid="1300"/>
                                        </p:tgtEl>
                                        <p:attrNameLst>
                                          <p:attrName>style.visibility</p:attrName>
                                        </p:attrNameLst>
                                      </p:cBhvr>
                                      <p:to>
                                        <p:strVal val="visible"/>
                                      </p:to>
                                    </p:set>
                                    <p:animEffect transition="in" filter="fade">
                                      <p:cBhvr>
                                        <p:cTn id="429" dur="500"/>
                                        <p:tgtEl>
                                          <p:spTgt spid="1300"/>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ntr" presetSubtype="0" fill="hold" nodeType="clickEffect">
                                  <p:stCondLst>
                                    <p:cond delay="0"/>
                                  </p:stCondLst>
                                  <p:childTnLst>
                                    <p:set>
                                      <p:cBhvr>
                                        <p:cTn id="433" dur="1" fill="hold">
                                          <p:stCondLst>
                                            <p:cond delay="0"/>
                                          </p:stCondLst>
                                        </p:cTn>
                                        <p:tgtEl>
                                          <p:spTgt spid="1278"/>
                                        </p:tgtEl>
                                        <p:attrNameLst>
                                          <p:attrName>style.visibility</p:attrName>
                                        </p:attrNameLst>
                                      </p:cBhvr>
                                      <p:to>
                                        <p:strVal val="visible"/>
                                      </p:to>
                                    </p:set>
                                    <p:animEffect transition="in" filter="fade">
                                      <p:cBhvr>
                                        <p:cTn id="434" dur="500"/>
                                        <p:tgtEl>
                                          <p:spTgt spid="1278"/>
                                        </p:tgtEl>
                                      </p:cBhvr>
                                    </p:animEffect>
                                  </p:childTnLst>
                                </p:cTn>
                              </p:par>
                            </p:childTnLst>
                          </p:cTn>
                        </p:par>
                      </p:childTnLst>
                    </p:cTn>
                  </p:par>
                  <p:par>
                    <p:cTn id="435" fill="hold">
                      <p:stCondLst>
                        <p:cond delay="indefinite"/>
                      </p:stCondLst>
                      <p:childTnLst>
                        <p:par>
                          <p:cTn id="436" fill="hold">
                            <p:stCondLst>
                              <p:cond delay="0"/>
                            </p:stCondLst>
                            <p:childTnLst>
                              <p:par>
                                <p:cTn id="437" presetID="10" presetClass="entr" presetSubtype="0" fill="hold" nodeType="clickEffect">
                                  <p:stCondLst>
                                    <p:cond delay="0"/>
                                  </p:stCondLst>
                                  <p:childTnLst>
                                    <p:set>
                                      <p:cBhvr>
                                        <p:cTn id="438" dur="1" fill="hold">
                                          <p:stCondLst>
                                            <p:cond delay="0"/>
                                          </p:stCondLst>
                                        </p:cTn>
                                        <p:tgtEl>
                                          <p:spTgt spid="1307"/>
                                        </p:tgtEl>
                                        <p:attrNameLst>
                                          <p:attrName>style.visibility</p:attrName>
                                        </p:attrNameLst>
                                      </p:cBhvr>
                                      <p:to>
                                        <p:strVal val="visible"/>
                                      </p:to>
                                    </p:set>
                                    <p:animEffect transition="in" filter="fade">
                                      <p:cBhvr>
                                        <p:cTn id="439" dur="500"/>
                                        <p:tgtEl>
                                          <p:spTgt spid="1307"/>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fill="hold" nodeType="clickEffect">
                                  <p:stCondLst>
                                    <p:cond delay="0"/>
                                  </p:stCondLst>
                                  <p:childTnLst>
                                    <p:set>
                                      <p:cBhvr>
                                        <p:cTn id="443" dur="1" fill="hold">
                                          <p:stCondLst>
                                            <p:cond delay="0"/>
                                          </p:stCondLst>
                                        </p:cTn>
                                        <p:tgtEl>
                                          <p:spTgt spid="1319"/>
                                        </p:tgtEl>
                                        <p:attrNameLst>
                                          <p:attrName>style.visibility</p:attrName>
                                        </p:attrNameLst>
                                      </p:cBhvr>
                                      <p:to>
                                        <p:strVal val="visible"/>
                                      </p:to>
                                    </p:set>
                                    <p:animEffect transition="in" filter="fade">
                                      <p:cBhvr>
                                        <p:cTn id="444" dur="500"/>
                                        <p:tgtEl>
                                          <p:spTgt spid="1319"/>
                                        </p:tgtEl>
                                      </p:cBhvr>
                                    </p:animEffect>
                                  </p:childTnLst>
                                </p:cTn>
                              </p:par>
                            </p:childTnLst>
                          </p:cTn>
                        </p:par>
                      </p:childTnLst>
                    </p:cTn>
                  </p:par>
                  <p:par>
                    <p:cTn id="445" fill="hold">
                      <p:stCondLst>
                        <p:cond delay="indefinite"/>
                      </p:stCondLst>
                      <p:childTnLst>
                        <p:par>
                          <p:cTn id="446" fill="hold">
                            <p:stCondLst>
                              <p:cond delay="0"/>
                            </p:stCondLst>
                            <p:childTnLst>
                              <p:par>
                                <p:cTn id="447" presetID="10" presetClass="entr" presetSubtype="0" fill="hold" nodeType="clickEffect">
                                  <p:stCondLst>
                                    <p:cond delay="0"/>
                                  </p:stCondLst>
                                  <p:childTnLst>
                                    <p:set>
                                      <p:cBhvr>
                                        <p:cTn id="448" dur="1" fill="hold">
                                          <p:stCondLst>
                                            <p:cond delay="0"/>
                                          </p:stCondLst>
                                        </p:cTn>
                                        <p:tgtEl>
                                          <p:spTgt spid="1320"/>
                                        </p:tgtEl>
                                        <p:attrNameLst>
                                          <p:attrName>style.visibility</p:attrName>
                                        </p:attrNameLst>
                                      </p:cBhvr>
                                      <p:to>
                                        <p:strVal val="visible"/>
                                      </p:to>
                                    </p:set>
                                    <p:animEffect transition="in" filter="fade">
                                      <p:cBhvr>
                                        <p:cTn id="449" dur="500"/>
                                        <p:tgtEl>
                                          <p:spTgt spid="1320"/>
                                        </p:tgtEl>
                                      </p:cBhvr>
                                    </p:animEffec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nodeType="clickEffect">
                                  <p:stCondLst>
                                    <p:cond delay="0"/>
                                  </p:stCondLst>
                                  <p:childTnLst>
                                    <p:set>
                                      <p:cBhvr>
                                        <p:cTn id="453" dur="1" fill="hold">
                                          <p:stCondLst>
                                            <p:cond delay="0"/>
                                          </p:stCondLst>
                                        </p:cTn>
                                        <p:tgtEl>
                                          <p:spTgt spid="1321"/>
                                        </p:tgtEl>
                                        <p:attrNameLst>
                                          <p:attrName>style.visibility</p:attrName>
                                        </p:attrNameLst>
                                      </p:cBhvr>
                                      <p:to>
                                        <p:strVal val="visible"/>
                                      </p:to>
                                    </p:set>
                                    <p:animEffect transition="in" filter="fade">
                                      <p:cBhvr>
                                        <p:cTn id="454" dur="500"/>
                                        <p:tgtEl>
                                          <p:spTgt spid="1321"/>
                                        </p:tgtEl>
                                      </p:cBhvr>
                                    </p:animEffect>
                                  </p:childTnLst>
                                </p:cTn>
                              </p:par>
                            </p:childTnLst>
                          </p:cTn>
                        </p:par>
                      </p:childTnLst>
                    </p:cTn>
                  </p:par>
                  <p:par>
                    <p:cTn id="455" fill="hold">
                      <p:stCondLst>
                        <p:cond delay="indefinite"/>
                      </p:stCondLst>
                      <p:childTnLst>
                        <p:par>
                          <p:cTn id="456" fill="hold">
                            <p:stCondLst>
                              <p:cond delay="0"/>
                            </p:stCondLst>
                            <p:childTnLst>
                              <p:par>
                                <p:cTn id="457" presetID="10" presetClass="entr" presetSubtype="0" fill="hold" nodeType="clickEffect">
                                  <p:stCondLst>
                                    <p:cond delay="0"/>
                                  </p:stCondLst>
                                  <p:childTnLst>
                                    <p:set>
                                      <p:cBhvr>
                                        <p:cTn id="458" dur="1" fill="hold">
                                          <p:stCondLst>
                                            <p:cond delay="0"/>
                                          </p:stCondLst>
                                        </p:cTn>
                                        <p:tgtEl>
                                          <p:spTgt spid="1322"/>
                                        </p:tgtEl>
                                        <p:attrNameLst>
                                          <p:attrName>style.visibility</p:attrName>
                                        </p:attrNameLst>
                                      </p:cBhvr>
                                      <p:to>
                                        <p:strVal val="visible"/>
                                      </p:to>
                                    </p:set>
                                    <p:animEffect transition="in" filter="fade">
                                      <p:cBhvr>
                                        <p:cTn id="459" dur="500"/>
                                        <p:tgtEl>
                                          <p:spTgt spid="1322"/>
                                        </p:tgtEl>
                                      </p:cBhvr>
                                    </p:animEffec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1323"/>
                                        </p:tgtEl>
                                        <p:attrNameLst>
                                          <p:attrName>style.visibility</p:attrName>
                                        </p:attrNameLst>
                                      </p:cBhvr>
                                      <p:to>
                                        <p:strVal val="visible"/>
                                      </p:to>
                                    </p:set>
                                    <p:animEffect transition="in" filter="fade">
                                      <p:cBhvr>
                                        <p:cTn id="464" dur="500"/>
                                        <p:tgtEl>
                                          <p:spTgt spid="1323"/>
                                        </p:tgtEl>
                                      </p:cBhvr>
                                    </p:animEffect>
                                  </p:childTnLst>
                                </p:cTn>
                              </p:par>
                            </p:childTnLst>
                          </p:cTn>
                        </p:par>
                      </p:childTnLst>
                    </p:cTn>
                  </p:par>
                  <p:par>
                    <p:cTn id="465" fill="hold">
                      <p:stCondLst>
                        <p:cond delay="indefinite"/>
                      </p:stCondLst>
                      <p:childTnLst>
                        <p:par>
                          <p:cTn id="466" fill="hold">
                            <p:stCondLst>
                              <p:cond delay="0"/>
                            </p:stCondLst>
                            <p:childTnLst>
                              <p:par>
                                <p:cTn id="467" presetID="10" presetClass="entr" presetSubtype="0" fill="hold" nodeType="clickEffect">
                                  <p:stCondLst>
                                    <p:cond delay="0"/>
                                  </p:stCondLst>
                                  <p:childTnLst>
                                    <p:set>
                                      <p:cBhvr>
                                        <p:cTn id="468" dur="1" fill="hold">
                                          <p:stCondLst>
                                            <p:cond delay="0"/>
                                          </p:stCondLst>
                                        </p:cTn>
                                        <p:tgtEl>
                                          <p:spTgt spid="1324"/>
                                        </p:tgtEl>
                                        <p:attrNameLst>
                                          <p:attrName>style.visibility</p:attrName>
                                        </p:attrNameLst>
                                      </p:cBhvr>
                                      <p:to>
                                        <p:strVal val="visible"/>
                                      </p:to>
                                    </p:set>
                                    <p:animEffect transition="in" filter="fade">
                                      <p:cBhvr>
                                        <p:cTn id="469" dur="500"/>
                                        <p:tgtEl>
                                          <p:spTgt spid="1324"/>
                                        </p:tgtEl>
                                      </p:cBhvr>
                                    </p:animEffect>
                                  </p:childTnLst>
                                </p:cTn>
                              </p:par>
                            </p:childTnLst>
                          </p:cTn>
                        </p:par>
                        <p:par>
                          <p:cTn id="470" fill="hold">
                            <p:stCondLst>
                              <p:cond delay="500"/>
                            </p:stCondLst>
                            <p:childTnLst>
                              <p:par>
                                <p:cTn id="471" presetID="10" presetClass="entr" presetSubtype="0" fill="hold" nodeType="afterEffect">
                                  <p:stCondLst>
                                    <p:cond delay="0"/>
                                  </p:stCondLst>
                                  <p:childTnLst>
                                    <p:set>
                                      <p:cBhvr>
                                        <p:cTn id="472" dur="1" fill="hold">
                                          <p:stCondLst>
                                            <p:cond delay="0"/>
                                          </p:stCondLst>
                                        </p:cTn>
                                        <p:tgtEl>
                                          <p:spTgt spid="1329"/>
                                        </p:tgtEl>
                                        <p:attrNameLst>
                                          <p:attrName>style.visibility</p:attrName>
                                        </p:attrNameLst>
                                      </p:cBhvr>
                                      <p:to>
                                        <p:strVal val="visible"/>
                                      </p:to>
                                    </p:set>
                                    <p:animEffect transition="in" filter="fade">
                                      <p:cBhvr>
                                        <p:cTn id="473" dur="500"/>
                                        <p:tgtEl>
                                          <p:spTgt spid="1329"/>
                                        </p:tgtEl>
                                      </p:cBhvr>
                                    </p:animEffect>
                                  </p:childTnLst>
                                </p:cTn>
                              </p:par>
                            </p:childTnLst>
                          </p:cTn>
                        </p:par>
                      </p:childTnLst>
                    </p:cTn>
                  </p:par>
                  <p:par>
                    <p:cTn id="474" fill="hold">
                      <p:stCondLst>
                        <p:cond delay="indefinite"/>
                      </p:stCondLst>
                      <p:childTnLst>
                        <p:par>
                          <p:cTn id="475" fill="hold">
                            <p:stCondLst>
                              <p:cond delay="0"/>
                            </p:stCondLst>
                            <p:childTnLst>
                              <p:par>
                                <p:cTn id="476" presetID="10" presetClass="entr" presetSubtype="0" fill="hold" nodeType="clickEffect">
                                  <p:stCondLst>
                                    <p:cond delay="0"/>
                                  </p:stCondLst>
                                  <p:childTnLst>
                                    <p:set>
                                      <p:cBhvr>
                                        <p:cTn id="477" dur="1" fill="hold">
                                          <p:stCondLst>
                                            <p:cond delay="0"/>
                                          </p:stCondLst>
                                        </p:cTn>
                                        <p:tgtEl>
                                          <p:spTgt spid="1330"/>
                                        </p:tgtEl>
                                        <p:attrNameLst>
                                          <p:attrName>style.visibility</p:attrName>
                                        </p:attrNameLst>
                                      </p:cBhvr>
                                      <p:to>
                                        <p:strVal val="visible"/>
                                      </p:to>
                                    </p:set>
                                    <p:animEffect transition="in" filter="fade">
                                      <p:cBhvr>
                                        <p:cTn id="478" dur="500"/>
                                        <p:tgtEl>
                                          <p:spTgt spid="1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6" grpId="0" animBg="1"/>
      <p:bldP spid="106" grpId="1" animBg="1"/>
      <p:bldP spid="107" grpId="0" animBg="1"/>
      <p:bldP spid="10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Google Shape;755;p16"/>
          <p:cNvGrpSpPr/>
          <p:nvPr/>
        </p:nvGrpSpPr>
        <p:grpSpPr>
          <a:xfrm>
            <a:off x="-841621" y="447156"/>
            <a:ext cx="7100320" cy="1070831"/>
            <a:chOff x="4503706" y="1678585"/>
            <a:chExt cx="3704319" cy="1427775"/>
          </a:xfrm>
        </p:grpSpPr>
        <p:sp>
          <p:nvSpPr>
            <p:cNvPr id="756" name="Google Shape;756;p16"/>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a:buClr>
                  <a:srgbClr val="000000"/>
                </a:buClr>
                <a:buSzPts val="1800"/>
              </a:pPr>
              <a:endParaRPr sz="1800" b="1">
                <a:solidFill>
                  <a:srgbClr val="3F3F3F"/>
                </a:solidFill>
              </a:endParaRPr>
            </a:p>
          </p:txBody>
        </p:sp>
        <p:sp>
          <p:nvSpPr>
            <p:cNvPr id="757" name="Google Shape;757;p16"/>
            <p:cNvSpPr txBox="1"/>
            <p:nvPr/>
          </p:nvSpPr>
          <p:spPr>
            <a:xfrm>
              <a:off x="4716025" y="2767805"/>
              <a:ext cx="3492000" cy="338555"/>
            </a:xfrm>
            <a:prstGeom prst="rect">
              <a:avLst/>
            </a:prstGeom>
            <a:noFill/>
            <a:ln>
              <a:noFill/>
            </a:ln>
          </p:spPr>
          <p:txBody>
            <a:bodyPr spcFirstLastPara="1" wrap="square" lIns="91425" tIns="45700" rIns="91425" bIns="45700" anchor="t" anchorCtr="0">
              <a:spAutoFit/>
            </a:bodyPr>
            <a:lstStyle/>
            <a:p>
              <a:pPr>
                <a:buClr>
                  <a:srgbClr val="3F3F3F"/>
                </a:buClr>
                <a:buSzPts val="1050"/>
              </a:pPr>
              <a:r>
                <a:rPr lang="en-US" sz="1050">
                  <a:solidFill>
                    <a:srgbClr val="3F3F3F"/>
                  </a:solidFill>
                </a:rPr>
                <a:t>Data streaming can decouple database with shared data</a:t>
              </a:r>
              <a:endParaRPr sz="1050">
                <a:solidFill>
                  <a:srgbClr val="3F3F3F"/>
                </a:solidFill>
              </a:endParaRPr>
            </a:p>
          </p:txBody>
        </p:sp>
      </p:grpSp>
      <p:sp>
        <p:nvSpPr>
          <p:cNvPr id="758" name="Google Shape;758;p16"/>
          <p:cNvSpPr txBox="1"/>
          <p:nvPr/>
        </p:nvSpPr>
        <p:spPr>
          <a:xfrm>
            <a:off x="-399178" y="1718384"/>
            <a:ext cx="3044501" cy="41545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ko-KR" altLang="en-US" sz="1050" dirty="0">
                <a:solidFill>
                  <a:schemeClr val="tx1"/>
                </a:solidFill>
              </a:rPr>
              <a:t>상대의 수신을 기다리지 않는 </a:t>
            </a:r>
            <a:r>
              <a:rPr lang="ko-KR" altLang="en-US" sz="1050" dirty="0" err="1">
                <a:solidFill>
                  <a:schemeClr val="tx1"/>
                </a:solidFill>
              </a:rPr>
              <a:t>비동기식</a:t>
            </a:r>
            <a:r>
              <a:rPr lang="ko-KR" altLang="en-US" sz="1050" dirty="0">
                <a:solidFill>
                  <a:schemeClr val="tx1"/>
                </a:solidFill>
              </a:rPr>
              <a:t> </a:t>
            </a:r>
            <a:r>
              <a:rPr lang="ko-KR" altLang="en-US" sz="1050" dirty="0" err="1">
                <a:solidFill>
                  <a:schemeClr val="tx1"/>
                </a:solidFill>
              </a:rPr>
              <a:t>메시징</a:t>
            </a:r>
            <a:endParaRPr lang="en-US" sz="1050" dirty="0">
              <a:solidFill>
                <a:schemeClr val="tx1"/>
              </a:solidFill>
            </a:endParaRPr>
          </a:p>
          <a:p>
            <a:pPr>
              <a:buClr>
                <a:srgbClr val="000000"/>
              </a:buClr>
              <a:buSzPts val="1050"/>
            </a:pPr>
            <a:r>
              <a:rPr lang="en-US" sz="1050" dirty="0">
                <a:solidFill>
                  <a:schemeClr val="accent1"/>
                </a:solidFill>
              </a:rPr>
              <a:t>Asynchronous messaging(streaming)</a:t>
            </a:r>
            <a:r>
              <a:rPr lang="ko-KR" altLang="en-US" sz="1050" dirty="0">
                <a:solidFill>
                  <a:schemeClr val="accent1"/>
                </a:solidFill>
              </a:rPr>
              <a:t> </a:t>
            </a:r>
            <a:endParaRPr dirty="0">
              <a:solidFill>
                <a:schemeClr val="accent1"/>
              </a:solidFill>
            </a:endParaRPr>
          </a:p>
        </p:txBody>
      </p:sp>
      <p:grpSp>
        <p:nvGrpSpPr>
          <p:cNvPr id="759" name="Google Shape;759;p16"/>
          <p:cNvGrpSpPr/>
          <p:nvPr/>
        </p:nvGrpSpPr>
        <p:grpSpPr>
          <a:xfrm>
            <a:off x="6091975" y="2225141"/>
            <a:ext cx="1018667" cy="909758"/>
            <a:chOff x="5709286" y="2282219"/>
            <a:chExt cx="1358222" cy="1213011"/>
          </a:xfrm>
        </p:grpSpPr>
        <p:grpSp>
          <p:nvGrpSpPr>
            <p:cNvPr id="760" name="Google Shape;760;p16"/>
            <p:cNvGrpSpPr/>
            <p:nvPr/>
          </p:nvGrpSpPr>
          <p:grpSpPr>
            <a:xfrm>
              <a:off x="5709286" y="2282219"/>
              <a:ext cx="1243375" cy="1213011"/>
              <a:chOff x="6162214" y="2871879"/>
              <a:chExt cx="1243375" cy="1213011"/>
            </a:xfrm>
          </p:grpSpPr>
          <p:sp>
            <p:nvSpPr>
              <p:cNvPr id="761" name="Google Shape;761;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Order</a:t>
                </a:r>
                <a:endParaRPr/>
              </a:p>
              <a:p>
                <a:pPr algn="ctr">
                  <a:buClr>
                    <a:schemeClr val="dk1"/>
                  </a:buClr>
                  <a:buSzPts val="900"/>
                </a:pPr>
                <a:r>
                  <a:rPr lang="en-US" sz="900" b="1">
                    <a:solidFill>
                      <a:schemeClr val="dk1"/>
                    </a:solidFill>
                  </a:rPr>
                  <a:t>Capture</a:t>
                </a:r>
                <a:endParaRPr sz="900" b="1">
                  <a:solidFill>
                    <a:schemeClr val="dk1"/>
                  </a:solidFill>
                </a:endParaRPr>
              </a:p>
            </p:txBody>
          </p:sp>
          <p:sp>
            <p:nvSpPr>
              <p:cNvPr id="762" name="Google Shape;762;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63" name="Google Shape;763;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64" name="Google Shape;764;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sp>
        <p:nvSpPr>
          <p:cNvPr id="765" name="Google Shape;765;p16"/>
          <p:cNvSpPr txBox="1"/>
          <p:nvPr/>
        </p:nvSpPr>
        <p:spPr>
          <a:xfrm>
            <a:off x="-272884" y="2238142"/>
            <a:ext cx="2517106" cy="846345"/>
          </a:xfrm>
          <a:prstGeom prst="rect">
            <a:avLst/>
          </a:prstGeom>
          <a:noFill/>
          <a:ln>
            <a:noFill/>
          </a:ln>
        </p:spPr>
        <p:txBody>
          <a:bodyPr spcFirstLastPara="1" wrap="square" lIns="91425" tIns="45700" rIns="91425" bIns="45700" anchor="t" anchorCtr="0">
            <a:spAutoFit/>
          </a:bodyPr>
          <a:lstStyle/>
          <a:p>
            <a:pPr marL="214313" indent="-214313">
              <a:buClr>
                <a:srgbClr val="000000"/>
              </a:buClr>
              <a:buSzPts val="1050"/>
              <a:buFont typeface="Arial"/>
              <a:buChar char="•"/>
            </a:pPr>
            <a:r>
              <a:rPr lang="en-US" altLang="ko-KR" sz="1050" dirty="0"/>
              <a:t>Publish-Subscribe</a:t>
            </a:r>
          </a:p>
          <a:p>
            <a:pPr marL="214313" indent="-214313">
              <a:buClr>
                <a:srgbClr val="000000"/>
              </a:buClr>
              <a:buSzPts val="1050"/>
              <a:buFont typeface="Arial"/>
              <a:buChar char="•"/>
            </a:pPr>
            <a:r>
              <a:rPr lang="ko-KR" altLang="en-US" sz="1050" dirty="0"/>
              <a:t>준실시간으로 동작함</a:t>
            </a:r>
            <a:endParaRPr lang="en-US" sz="1050" dirty="0">
              <a:solidFill>
                <a:schemeClr val="accent1"/>
              </a:solidFill>
            </a:endParaRPr>
          </a:p>
          <a:p>
            <a:pPr marL="214313" indent="-214313">
              <a:buClr>
                <a:srgbClr val="000000"/>
              </a:buClr>
              <a:buSzPts val="1050"/>
              <a:buFont typeface="Arial"/>
              <a:buChar char="•"/>
            </a:pPr>
            <a:r>
              <a:rPr lang="en-US" altLang="ko-Kore-KR" b="1" dirty="0"/>
              <a:t>Decouples </a:t>
            </a:r>
            <a:r>
              <a:rPr lang="en-US" altLang="ko-Kore-KR" b="1" u="sng" dirty="0"/>
              <a:t>“timing”</a:t>
            </a:r>
            <a:r>
              <a:rPr lang="en-US" altLang="ko-Kore-KR" b="1" dirty="0"/>
              <a:t> = Non-blocking</a:t>
            </a:r>
            <a:endParaRPr lang="en-US" altLang="ko-Kore-KR" sz="2000" b="1" dirty="0"/>
          </a:p>
        </p:txBody>
      </p:sp>
      <p:sp>
        <p:nvSpPr>
          <p:cNvPr id="767" name="Google Shape;767;p16"/>
          <p:cNvSpPr txBox="1"/>
          <p:nvPr/>
        </p:nvSpPr>
        <p:spPr>
          <a:xfrm>
            <a:off x="-399178" y="3063494"/>
            <a:ext cx="3039160" cy="415498"/>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Data streams hide the internal implementation of the service</a:t>
            </a:r>
            <a:endParaRPr dirty="0"/>
          </a:p>
        </p:txBody>
      </p:sp>
      <p:grpSp>
        <p:nvGrpSpPr>
          <p:cNvPr id="768" name="Google Shape;768;p16"/>
          <p:cNvGrpSpPr/>
          <p:nvPr/>
        </p:nvGrpSpPr>
        <p:grpSpPr>
          <a:xfrm>
            <a:off x="5738393" y="3685404"/>
            <a:ext cx="1018667" cy="909758"/>
            <a:chOff x="5709286" y="2282219"/>
            <a:chExt cx="1358222" cy="1213011"/>
          </a:xfrm>
        </p:grpSpPr>
        <p:grpSp>
          <p:nvGrpSpPr>
            <p:cNvPr id="769" name="Google Shape;769;p16"/>
            <p:cNvGrpSpPr/>
            <p:nvPr/>
          </p:nvGrpSpPr>
          <p:grpSpPr>
            <a:xfrm>
              <a:off x="5709286" y="2282219"/>
              <a:ext cx="1243375" cy="1213011"/>
              <a:chOff x="6162214" y="2871879"/>
              <a:chExt cx="1243375" cy="1213011"/>
            </a:xfrm>
          </p:grpSpPr>
          <p:sp>
            <p:nvSpPr>
              <p:cNvPr id="770" name="Google Shape;770;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Fulfillment</a:t>
                </a:r>
                <a:endParaRPr sz="900" b="1">
                  <a:solidFill>
                    <a:schemeClr val="dk1"/>
                  </a:solidFill>
                </a:endParaRPr>
              </a:p>
            </p:txBody>
          </p:sp>
          <p:sp>
            <p:nvSpPr>
              <p:cNvPr id="771" name="Google Shape;771;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72" name="Google Shape;772;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73" name="Google Shape;773;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774" name="Google Shape;774;p16"/>
          <p:cNvGrpSpPr/>
          <p:nvPr/>
        </p:nvGrpSpPr>
        <p:grpSpPr>
          <a:xfrm>
            <a:off x="4341156" y="1845921"/>
            <a:ext cx="1018667" cy="909758"/>
            <a:chOff x="5709286" y="2282219"/>
            <a:chExt cx="1358222" cy="1213011"/>
          </a:xfrm>
        </p:grpSpPr>
        <p:grpSp>
          <p:nvGrpSpPr>
            <p:cNvPr id="775" name="Google Shape;775;p16"/>
            <p:cNvGrpSpPr/>
            <p:nvPr/>
          </p:nvGrpSpPr>
          <p:grpSpPr>
            <a:xfrm>
              <a:off x="5709286" y="2282219"/>
              <a:ext cx="1243375" cy="1213011"/>
              <a:chOff x="6162214" y="2871879"/>
              <a:chExt cx="1243375" cy="1213011"/>
            </a:xfrm>
          </p:grpSpPr>
          <p:sp>
            <p:nvSpPr>
              <p:cNvPr id="776" name="Google Shape;776;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algn="ctr">
                  <a:buClr>
                    <a:schemeClr val="dk1"/>
                  </a:buClr>
                  <a:buSzPts val="900"/>
                </a:pPr>
                <a:r>
                  <a:rPr lang="en-US" sz="900" b="1">
                    <a:solidFill>
                      <a:schemeClr val="dk1"/>
                    </a:solidFill>
                  </a:rPr>
                  <a:t>Customer</a:t>
                </a:r>
                <a:endParaRPr/>
              </a:p>
              <a:p>
                <a:pPr algn="ctr">
                  <a:buClr>
                    <a:schemeClr val="dk1"/>
                  </a:buClr>
                  <a:buSzPts val="900"/>
                </a:pPr>
                <a:r>
                  <a:rPr lang="en-US" sz="900" b="1">
                    <a:solidFill>
                      <a:schemeClr val="dk1"/>
                    </a:solidFill>
                  </a:rPr>
                  <a:t>Mgmt</a:t>
                </a:r>
                <a:endParaRPr sz="900" b="1">
                  <a:solidFill>
                    <a:schemeClr val="dk1"/>
                  </a:solidFill>
                </a:endParaRPr>
              </a:p>
            </p:txBody>
          </p:sp>
          <p:sp>
            <p:nvSpPr>
              <p:cNvPr id="777" name="Google Shape;777;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grpSp>
        <p:sp>
          <p:nvSpPr>
            <p:cNvPr id="778" name="Google Shape;778;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In-bound</a:t>
              </a:r>
              <a:endParaRPr/>
            </a:p>
            <a:p>
              <a:pPr algn="ctr">
                <a:buClr>
                  <a:schemeClr val="dk1"/>
                </a:buClr>
                <a:buSzPts val="525"/>
              </a:pPr>
              <a:r>
                <a:rPr lang="en-US" sz="525">
                  <a:solidFill>
                    <a:schemeClr val="dk1"/>
                  </a:solidFill>
                </a:rPr>
                <a:t>adaptor</a:t>
              </a:r>
              <a:endParaRPr sz="525">
                <a:solidFill>
                  <a:schemeClr val="dk1"/>
                </a:solidFill>
              </a:endParaRPr>
            </a:p>
          </p:txBody>
        </p:sp>
        <p:sp>
          <p:nvSpPr>
            <p:cNvPr id="779" name="Google Shape;779;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525"/>
              </a:pPr>
              <a:r>
                <a:rPr lang="en-US" sz="525">
                  <a:solidFill>
                    <a:schemeClr val="dk1"/>
                  </a:solidFill>
                </a:rPr>
                <a:t>out-bound</a:t>
              </a:r>
              <a:endParaRPr/>
            </a:p>
            <a:p>
              <a:pPr algn="ctr">
                <a:buClr>
                  <a:schemeClr val="dk1"/>
                </a:buClr>
                <a:buSzPts val="525"/>
              </a:pPr>
              <a:r>
                <a:rPr lang="en-US" sz="525">
                  <a:solidFill>
                    <a:schemeClr val="dk1"/>
                  </a:solidFill>
                </a:rPr>
                <a:t>adaptor</a:t>
              </a:r>
              <a:endParaRPr sz="525">
                <a:solidFill>
                  <a:schemeClr val="dk1"/>
                </a:solidFill>
              </a:endParaRPr>
            </a:p>
          </p:txBody>
        </p:sp>
      </p:grpSp>
      <p:grpSp>
        <p:nvGrpSpPr>
          <p:cNvPr id="780" name="Google Shape;780;p16"/>
          <p:cNvGrpSpPr/>
          <p:nvPr/>
        </p:nvGrpSpPr>
        <p:grpSpPr>
          <a:xfrm>
            <a:off x="4299083" y="3037597"/>
            <a:ext cx="1619732" cy="233646"/>
            <a:chOff x="4933918" y="4818281"/>
            <a:chExt cx="2159642" cy="311528"/>
          </a:xfrm>
        </p:grpSpPr>
        <p:sp>
          <p:nvSpPr>
            <p:cNvPr id="781" name="Google Shape;781;p16"/>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750"/>
              </a:pPr>
              <a:endParaRPr sz="750">
                <a:solidFill>
                  <a:schemeClr val="lt1"/>
                </a:solidFill>
              </a:endParaRPr>
            </a:p>
          </p:txBody>
        </p:sp>
        <p:sp>
          <p:nvSpPr>
            <p:cNvPr id="782" name="Google Shape;782;p16"/>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a:buClr>
                  <a:srgbClr val="000000"/>
                </a:buClr>
                <a:buSzPts val="900"/>
              </a:pPr>
              <a:r>
                <a:rPr lang="en-US" sz="900"/>
                <a:t>Data Stream topic</a:t>
              </a:r>
              <a:endParaRPr sz="900"/>
            </a:p>
          </p:txBody>
        </p:sp>
      </p:grpSp>
      <p:sp>
        <p:nvSpPr>
          <p:cNvPr id="783" name="Google Shape;783;p16"/>
          <p:cNvSpPr txBox="1"/>
          <p:nvPr/>
        </p:nvSpPr>
        <p:spPr>
          <a:xfrm>
            <a:off x="-387424" y="3452396"/>
            <a:ext cx="3039160" cy="792484"/>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dirty="0"/>
              <a:t>Client ignore parts of the stream they don’t understand</a:t>
            </a:r>
          </a:p>
          <a:p>
            <a:pPr>
              <a:buClr>
                <a:srgbClr val="000000"/>
              </a:buClr>
              <a:buSzPts val="1050"/>
            </a:pPr>
            <a:endParaRPr lang="en-US" sz="1050" dirty="0"/>
          </a:p>
          <a:p>
            <a:pPr>
              <a:buClr>
                <a:srgbClr val="000000"/>
              </a:buClr>
              <a:buSzPts val="1050"/>
            </a:pPr>
            <a:r>
              <a:rPr lang="en-US" altLang="ko-KR" dirty="0">
                <a:sym typeface="Wingdings" pitchFamily="2" charset="2"/>
              </a:rPr>
              <a:t></a:t>
            </a:r>
            <a:r>
              <a:rPr lang="ko-KR" altLang="en-US" dirty="0">
                <a:sym typeface="Wingdings" pitchFamily="2" charset="2"/>
              </a:rPr>
              <a:t>  런타임에서도 </a:t>
            </a:r>
            <a:r>
              <a:rPr lang="ko-KR" altLang="en-US" dirty="0" err="1">
                <a:sym typeface="Wingdings" pitchFamily="2" charset="2"/>
              </a:rPr>
              <a:t>약결합을</a:t>
            </a:r>
            <a:r>
              <a:rPr lang="ko-KR" altLang="en-US" dirty="0">
                <a:sym typeface="Wingdings" pitchFamily="2" charset="2"/>
              </a:rPr>
              <a:t> 제공함</a:t>
            </a:r>
            <a:endParaRPr sz="2000" dirty="0"/>
          </a:p>
        </p:txBody>
      </p:sp>
      <p:cxnSp>
        <p:nvCxnSpPr>
          <p:cNvPr id="784" name="Google Shape;784;p16"/>
          <p:cNvCxnSpPr/>
          <p:nvPr/>
        </p:nvCxnSpPr>
        <p:spPr>
          <a:xfrm flipH="1">
            <a:off x="4623714" y="2397823"/>
            <a:ext cx="147415" cy="29483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5" name="Google Shape;785;p16"/>
          <p:cNvCxnSpPr>
            <a:stCxn id="777" idx="3"/>
            <a:endCxn id="782" idx="0"/>
          </p:cNvCxnSpPr>
          <p:nvPr/>
        </p:nvCxnSpPr>
        <p:spPr>
          <a:xfrm>
            <a:off x="4818129" y="2755679"/>
            <a:ext cx="365400" cy="284700"/>
          </a:xfrm>
          <a:prstGeom prst="straightConnector1">
            <a:avLst/>
          </a:prstGeom>
          <a:noFill/>
          <a:ln w="9525" cap="flat" cmpd="sng">
            <a:solidFill>
              <a:schemeClr val="accent1"/>
            </a:solidFill>
            <a:prstDash val="solid"/>
            <a:miter lim="800000"/>
            <a:headEnd type="none" w="sm" len="sm"/>
            <a:tailEnd type="triangle" w="med" len="med"/>
          </a:ln>
        </p:spPr>
      </p:cxnSp>
      <p:sp>
        <p:nvSpPr>
          <p:cNvPr id="786" name="Google Shape;786;p16"/>
          <p:cNvSpPr/>
          <p:nvPr/>
        </p:nvSpPr>
        <p:spPr>
          <a:xfrm>
            <a:off x="3316206" y="2385005"/>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cxnSp>
        <p:nvCxnSpPr>
          <p:cNvPr id="787" name="Google Shape;787;p16"/>
          <p:cNvCxnSpPr>
            <a:endCxn id="786" idx="0"/>
          </p:cNvCxnSpPr>
          <p:nvPr/>
        </p:nvCxnSpPr>
        <p:spPr>
          <a:xfrm rot="10800000">
            <a:off x="3607831" y="2385005"/>
            <a:ext cx="1028700" cy="262800"/>
          </a:xfrm>
          <a:prstGeom prst="straightConnector1">
            <a:avLst/>
          </a:prstGeom>
          <a:noFill/>
          <a:ln w="9525" cap="flat" cmpd="sng">
            <a:solidFill>
              <a:schemeClr val="accent1"/>
            </a:solidFill>
            <a:prstDash val="dash"/>
            <a:miter lim="800000"/>
            <a:headEnd type="none" w="sm" len="sm"/>
            <a:tailEnd type="none" w="sm" len="sm"/>
          </a:ln>
        </p:spPr>
      </p:cxnSp>
      <p:cxnSp>
        <p:nvCxnSpPr>
          <p:cNvPr id="788" name="Google Shape;788;p16"/>
          <p:cNvCxnSpPr>
            <a:endCxn id="786" idx="4"/>
          </p:cNvCxnSpPr>
          <p:nvPr/>
        </p:nvCxnSpPr>
        <p:spPr>
          <a:xfrm flipH="1">
            <a:off x="3607831" y="2647855"/>
            <a:ext cx="1035000" cy="320400"/>
          </a:xfrm>
          <a:prstGeom prst="straightConnector1">
            <a:avLst/>
          </a:prstGeom>
          <a:noFill/>
          <a:ln w="9525" cap="flat" cmpd="sng">
            <a:solidFill>
              <a:schemeClr val="accent1"/>
            </a:solidFill>
            <a:prstDash val="dash"/>
            <a:miter lim="800000"/>
            <a:headEnd type="none" w="sm" len="sm"/>
            <a:tailEnd type="none" w="sm" len="sm"/>
          </a:ln>
        </p:spPr>
      </p:cxnSp>
      <p:pic>
        <p:nvPicPr>
          <p:cNvPr id="789" name="Google Shape;789;p16"/>
          <p:cNvPicPr preferRelativeResize="0"/>
          <p:nvPr/>
        </p:nvPicPr>
        <p:blipFill rotWithShape="1">
          <a:blip r:embed="rId3">
            <a:alphaModFix/>
          </a:blip>
          <a:srcRect l="5631" r="7591" b="9184"/>
          <a:stretch/>
        </p:blipFill>
        <p:spPr>
          <a:xfrm>
            <a:off x="3379163" y="2590103"/>
            <a:ext cx="428710" cy="224328"/>
          </a:xfrm>
          <a:prstGeom prst="rect">
            <a:avLst/>
          </a:prstGeom>
          <a:noFill/>
          <a:ln>
            <a:noFill/>
          </a:ln>
        </p:spPr>
      </p:pic>
      <p:sp>
        <p:nvSpPr>
          <p:cNvPr id="790" name="Google Shape;790;p16"/>
          <p:cNvSpPr/>
          <p:nvPr/>
        </p:nvSpPr>
        <p:spPr>
          <a:xfrm>
            <a:off x="3584330" y="3390204"/>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cxnSp>
        <p:nvCxnSpPr>
          <p:cNvPr id="791" name="Google Shape;791;p16"/>
          <p:cNvCxnSpPr>
            <a:endCxn id="790" idx="0"/>
          </p:cNvCxnSpPr>
          <p:nvPr/>
        </p:nvCxnSpPr>
        <p:spPr>
          <a:xfrm flipH="1">
            <a:off x="3875955" y="3173304"/>
            <a:ext cx="549000" cy="216900"/>
          </a:xfrm>
          <a:prstGeom prst="straightConnector1">
            <a:avLst/>
          </a:prstGeom>
          <a:noFill/>
          <a:ln w="9525" cap="flat" cmpd="sng">
            <a:solidFill>
              <a:schemeClr val="accent1"/>
            </a:solidFill>
            <a:prstDash val="dash"/>
            <a:miter lim="800000"/>
            <a:headEnd type="none" w="sm" len="sm"/>
            <a:tailEnd type="none" w="sm" len="sm"/>
          </a:ln>
        </p:spPr>
      </p:cxnSp>
      <p:cxnSp>
        <p:nvCxnSpPr>
          <p:cNvPr id="792" name="Google Shape;792;p16"/>
          <p:cNvCxnSpPr>
            <a:stCxn id="782" idx="1"/>
            <a:endCxn id="790" idx="6"/>
          </p:cNvCxnSpPr>
          <p:nvPr/>
        </p:nvCxnSpPr>
        <p:spPr>
          <a:xfrm flipH="1">
            <a:off x="4167505" y="3155827"/>
            <a:ext cx="280800" cy="525900"/>
          </a:xfrm>
          <a:prstGeom prst="straightConnector1">
            <a:avLst/>
          </a:prstGeom>
          <a:noFill/>
          <a:ln w="9525" cap="flat" cmpd="sng">
            <a:solidFill>
              <a:schemeClr val="accent1"/>
            </a:solidFill>
            <a:prstDash val="dash"/>
            <a:miter lim="800000"/>
            <a:headEnd type="none" w="sm" len="sm"/>
            <a:tailEnd type="none" w="sm" len="sm"/>
          </a:ln>
        </p:spPr>
      </p:cxnSp>
      <p:sp>
        <p:nvSpPr>
          <p:cNvPr id="793" name="Google Shape;793;p16"/>
          <p:cNvSpPr txBox="1"/>
          <p:nvPr/>
        </p:nvSpPr>
        <p:spPr>
          <a:xfrm>
            <a:off x="3104698" y="1635112"/>
            <a:ext cx="1019087"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Internal</a:t>
            </a:r>
            <a:endParaRPr/>
          </a:p>
          <a:p>
            <a:pPr>
              <a:buClr>
                <a:srgbClr val="000000"/>
              </a:buClr>
              <a:buSzPts val="1050"/>
            </a:pPr>
            <a:r>
              <a:rPr lang="en-US" sz="1050"/>
              <a:t>Database</a:t>
            </a:r>
            <a:endParaRPr/>
          </a:p>
          <a:p>
            <a:pPr>
              <a:buClr>
                <a:srgbClr val="000000"/>
              </a:buClr>
              <a:buSzPts val="1050"/>
            </a:pPr>
            <a:r>
              <a:rPr lang="en-US" sz="1050"/>
              <a:t>Structure</a:t>
            </a:r>
            <a:endParaRPr sz="1050"/>
          </a:p>
        </p:txBody>
      </p:sp>
      <p:pic>
        <p:nvPicPr>
          <p:cNvPr id="794" name="Google Shape;794;p16"/>
          <p:cNvPicPr preferRelativeResize="0"/>
          <p:nvPr/>
        </p:nvPicPr>
        <p:blipFill rotWithShape="1">
          <a:blip r:embed="rId4">
            <a:alphaModFix/>
          </a:blip>
          <a:srcRect l="7665" t="14403"/>
          <a:stretch/>
        </p:blipFill>
        <p:spPr>
          <a:xfrm>
            <a:off x="3668720" y="3581281"/>
            <a:ext cx="430995" cy="238682"/>
          </a:xfrm>
          <a:prstGeom prst="rect">
            <a:avLst/>
          </a:prstGeom>
          <a:noFill/>
          <a:ln>
            <a:noFill/>
          </a:ln>
        </p:spPr>
      </p:pic>
      <p:sp>
        <p:nvSpPr>
          <p:cNvPr id="795" name="Google Shape;795;p16"/>
          <p:cNvSpPr txBox="1"/>
          <p:nvPr/>
        </p:nvSpPr>
        <p:spPr>
          <a:xfrm>
            <a:off x="3501009" y="4011911"/>
            <a:ext cx="1391897" cy="577081"/>
          </a:xfrm>
          <a:prstGeom prst="rect">
            <a:avLst/>
          </a:prstGeom>
          <a:noFill/>
          <a:ln>
            <a:noFill/>
          </a:ln>
        </p:spPr>
        <p:txBody>
          <a:bodyPr spcFirstLastPara="1" wrap="square" lIns="91425" tIns="45700" rIns="91425" bIns="45700" anchor="t" anchorCtr="0">
            <a:spAutoFit/>
          </a:bodyPr>
          <a:lstStyle/>
          <a:p>
            <a:pPr>
              <a:buClr>
                <a:srgbClr val="000000"/>
              </a:buClr>
              <a:buSzPts val="1050"/>
            </a:pPr>
            <a:r>
              <a:rPr lang="en-US" sz="1050"/>
              <a:t>Simplified and Stable JSON Representation</a:t>
            </a:r>
            <a:endParaRPr sz="1050"/>
          </a:p>
        </p:txBody>
      </p:sp>
      <p:cxnSp>
        <p:nvCxnSpPr>
          <p:cNvPr id="796" name="Google Shape;796;p16"/>
          <p:cNvCxnSpPr>
            <a:stCxn id="782" idx="2"/>
            <a:endCxn id="772" idx="0"/>
          </p:cNvCxnSpPr>
          <p:nvPr/>
        </p:nvCxnSpPr>
        <p:spPr>
          <a:xfrm>
            <a:off x="5183560" y="3271243"/>
            <a:ext cx="1384800" cy="43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7" name="Google Shape;797;p16"/>
          <p:cNvCxnSpPr>
            <a:endCxn id="771" idx="0"/>
          </p:cNvCxnSpPr>
          <p:nvPr/>
        </p:nvCxnSpPr>
        <p:spPr>
          <a:xfrm flipH="1">
            <a:off x="6215366" y="393598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8" name="Google Shape;798;p16"/>
          <p:cNvCxnSpPr>
            <a:stCxn id="782" idx="0"/>
            <a:endCxn id="763" idx="0"/>
          </p:cNvCxnSpPr>
          <p:nvPr/>
        </p:nvCxnSpPr>
        <p:spPr>
          <a:xfrm rot="10800000" flipH="1">
            <a:off x="5183560" y="2241511"/>
            <a:ext cx="1738200" cy="79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9" name="Google Shape;799;p16"/>
          <p:cNvCxnSpPr>
            <a:stCxn id="763" idx="1"/>
            <a:endCxn id="762" idx="0"/>
          </p:cNvCxnSpPr>
          <p:nvPr/>
        </p:nvCxnSpPr>
        <p:spPr>
          <a:xfrm flipH="1">
            <a:off x="6568947" y="2357423"/>
            <a:ext cx="195000" cy="632100"/>
          </a:xfrm>
          <a:prstGeom prst="straightConnector1">
            <a:avLst/>
          </a:prstGeom>
          <a:noFill/>
          <a:ln w="9525" cap="flat" cmpd="sng">
            <a:solidFill>
              <a:schemeClr val="accent1"/>
            </a:solidFill>
            <a:prstDash val="solid"/>
            <a:miter lim="800000"/>
            <a:headEnd type="none" w="sm" len="sm"/>
            <a:tailEnd type="triangle" w="med" len="med"/>
          </a:ln>
        </p:spPr>
      </p:cxnSp>
      <p:sp>
        <p:nvSpPr>
          <p:cNvPr id="800" name="Google Shape;800;p16"/>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buClr>
                <a:srgbClr val="3F3F3F"/>
              </a:buClr>
            </a:pPr>
            <a:r>
              <a:rPr lang="ko-KR" altLang="en-US" dirty="0">
                <a:solidFill>
                  <a:srgbClr val="3F3F3F"/>
                </a:solidFill>
              </a:rPr>
              <a:t>비동기 </a:t>
            </a:r>
            <a:r>
              <a:rPr lang="ko-KR" altLang="en-US" dirty="0" err="1">
                <a:solidFill>
                  <a:srgbClr val="3F3F3F"/>
                </a:solidFill>
              </a:rPr>
              <a:t>메시징</a:t>
            </a:r>
            <a:r>
              <a:rPr lang="ko-KR" altLang="en-US" dirty="0">
                <a:solidFill>
                  <a:srgbClr val="3F3F3F"/>
                </a:solidFill>
              </a:rPr>
              <a:t> </a:t>
            </a:r>
            <a:r>
              <a:rPr lang="en-US" altLang="ko-KR" dirty="0">
                <a:solidFill>
                  <a:srgbClr val="3F3F3F"/>
                </a:solidFill>
              </a:rPr>
              <a:t>-</a:t>
            </a:r>
            <a:r>
              <a:rPr lang="ko-KR" altLang="en-US" dirty="0">
                <a:solidFill>
                  <a:srgbClr val="3F3F3F"/>
                </a:solidFill>
              </a:rPr>
              <a:t> </a:t>
            </a:r>
            <a:r>
              <a:rPr lang="ko-KR" altLang="en-US" dirty="0">
                <a:solidFill>
                  <a:srgbClr val="FF0000"/>
                </a:solidFill>
              </a:rPr>
              <a:t>런타임 </a:t>
            </a:r>
            <a:r>
              <a:rPr lang="ko-KR" altLang="en-US" dirty="0" err="1">
                <a:solidFill>
                  <a:srgbClr val="FF0000"/>
                </a:solidFill>
              </a:rPr>
              <a:t>약결합</a:t>
            </a:r>
            <a:r>
              <a:rPr lang="ko-KR" altLang="en-US" dirty="0">
                <a:solidFill>
                  <a:srgbClr val="3F3F3F"/>
                </a:solidFill>
              </a:rPr>
              <a:t> </a:t>
            </a:r>
            <a:r>
              <a:rPr lang="en-US" altLang="ko-KR" dirty="0">
                <a:solidFill>
                  <a:srgbClr val="3F3F3F"/>
                </a:solidFill>
              </a:rPr>
              <a:t/>
            </a:r>
            <a:br>
              <a:rPr lang="en-US" altLang="ko-KR" dirty="0">
                <a:solidFill>
                  <a:srgbClr val="3F3F3F"/>
                </a:solidFill>
              </a:rPr>
            </a:br>
            <a:r>
              <a:rPr lang="en-US" sz="2400" dirty="0">
                <a:solidFill>
                  <a:schemeClr val="accent1"/>
                </a:solidFill>
              </a:rPr>
              <a:t>Loosely-Coupled Interaction via Asynchronous Messaging</a:t>
            </a:r>
            <a:endParaRPr sz="2400" dirty="0">
              <a:solidFill>
                <a:schemeClr val="accent1"/>
              </a:solidFill>
            </a:endParaRPr>
          </a:p>
        </p:txBody>
      </p:sp>
    </p:spTree>
    <p:extLst>
      <p:ext uri="{BB962C8B-B14F-4D97-AF65-F5344CB8AC3E}">
        <p14:creationId xmlns:p14="http://schemas.microsoft.com/office/powerpoint/2010/main" val="44077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500"/>
                                        <p:tgtEl>
                                          <p:spTgt spid="758"/>
                                        </p:tgtEl>
                                      </p:cBhvr>
                                    </p:animEffect>
                                  </p:childTnLst>
                                </p:cTn>
                              </p:par>
                              <p:par>
                                <p:cTn id="8" presetID="10" presetClass="entr" presetSubtype="0"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fade">
                                      <p:cBhvr>
                                        <p:cTn id="15" dur="500"/>
                                        <p:tgtEl>
                                          <p:spTgt spid="784"/>
                                        </p:tgtEl>
                                      </p:cBhvr>
                                    </p:animEffect>
                                  </p:childTnLst>
                                </p:cTn>
                              </p:par>
                              <p:par>
                                <p:cTn id="16" presetID="10" presetClass="entr" presetSubtype="0" fill="hold" nodeType="with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5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0"/>
                                        </p:tgtEl>
                                        <p:attrNameLst>
                                          <p:attrName>style.visibility</p:attrName>
                                        </p:attrNameLst>
                                      </p:cBhvr>
                                      <p:to>
                                        <p:strVal val="visible"/>
                                      </p:to>
                                    </p:set>
                                    <p:animEffect transition="in" filter="fade">
                                      <p:cBhvr>
                                        <p:cTn id="21" dur="500"/>
                                        <p:tgtEl>
                                          <p:spTgt spid="7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500"/>
                                        <p:tgtEl>
                                          <p:spTgt spid="7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7"/>
                                        </p:tgtEl>
                                        <p:attrNameLst>
                                          <p:attrName>style.visibility</p:attrName>
                                        </p:attrNameLst>
                                      </p:cBhvr>
                                      <p:to>
                                        <p:strVal val="visible"/>
                                      </p:to>
                                    </p:set>
                                    <p:animEffect transition="in" filter="fade">
                                      <p:cBhvr>
                                        <p:cTn id="31" dur="500"/>
                                        <p:tgtEl>
                                          <p:spTgt spid="787"/>
                                        </p:tgtEl>
                                      </p:cBhvr>
                                    </p:animEffect>
                                  </p:childTnLst>
                                </p:cTn>
                              </p:par>
                              <p:par>
                                <p:cTn id="32" presetID="10" presetClass="entr" presetSubtype="0" fill="hold" nodeType="withEffect">
                                  <p:stCondLst>
                                    <p:cond delay="0"/>
                                  </p:stCondLst>
                                  <p:childTnLst>
                                    <p:set>
                                      <p:cBhvr>
                                        <p:cTn id="33" dur="1" fill="hold">
                                          <p:stCondLst>
                                            <p:cond delay="0"/>
                                          </p:stCondLst>
                                        </p:cTn>
                                        <p:tgtEl>
                                          <p:spTgt spid="788"/>
                                        </p:tgtEl>
                                        <p:attrNameLst>
                                          <p:attrName>style.visibility</p:attrName>
                                        </p:attrNameLst>
                                      </p:cBhvr>
                                      <p:to>
                                        <p:strVal val="visible"/>
                                      </p:to>
                                    </p:set>
                                    <p:animEffect transition="in" filter="fade">
                                      <p:cBhvr>
                                        <p:cTn id="34" dur="500"/>
                                        <p:tgtEl>
                                          <p:spTgt spid="788"/>
                                        </p:tgtEl>
                                      </p:cBhvr>
                                    </p:animEffect>
                                  </p:childTnLst>
                                </p:cTn>
                              </p:par>
                              <p:par>
                                <p:cTn id="35" presetID="10" presetClass="entr" presetSubtype="0" fill="hold" nodeType="withEffect">
                                  <p:stCondLst>
                                    <p:cond delay="0"/>
                                  </p:stCondLst>
                                  <p:childTnLst>
                                    <p:set>
                                      <p:cBhvr>
                                        <p:cTn id="36" dur="1" fill="hold">
                                          <p:stCondLst>
                                            <p:cond delay="0"/>
                                          </p:stCondLst>
                                        </p:cTn>
                                        <p:tgtEl>
                                          <p:spTgt spid="786"/>
                                        </p:tgtEl>
                                        <p:attrNameLst>
                                          <p:attrName>style.visibility</p:attrName>
                                        </p:attrNameLst>
                                      </p:cBhvr>
                                      <p:to>
                                        <p:strVal val="visible"/>
                                      </p:to>
                                    </p:set>
                                    <p:animEffect transition="in" filter="fade">
                                      <p:cBhvr>
                                        <p:cTn id="37" dur="500"/>
                                        <p:tgtEl>
                                          <p:spTgt spid="7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9"/>
                                        </p:tgtEl>
                                        <p:attrNameLst>
                                          <p:attrName>style.visibility</p:attrName>
                                        </p:attrNameLst>
                                      </p:cBhvr>
                                      <p:to>
                                        <p:strVal val="visible"/>
                                      </p:to>
                                    </p:set>
                                    <p:animEffect transition="in" filter="fade">
                                      <p:cBhvr>
                                        <p:cTn id="42" dur="500"/>
                                        <p:tgtEl>
                                          <p:spTgt spid="789"/>
                                        </p:tgtEl>
                                      </p:cBhvr>
                                    </p:animEffect>
                                  </p:childTnLst>
                                </p:cTn>
                              </p:par>
                              <p:par>
                                <p:cTn id="43" presetID="10" presetClass="entr" presetSubtype="0" fill="hold" nodeType="withEffect">
                                  <p:stCondLst>
                                    <p:cond delay="0"/>
                                  </p:stCondLst>
                                  <p:childTnLst>
                                    <p:set>
                                      <p:cBhvr>
                                        <p:cTn id="44" dur="1" fill="hold">
                                          <p:stCondLst>
                                            <p:cond delay="0"/>
                                          </p:stCondLst>
                                        </p:cTn>
                                        <p:tgtEl>
                                          <p:spTgt spid="793"/>
                                        </p:tgtEl>
                                        <p:attrNameLst>
                                          <p:attrName>style.visibility</p:attrName>
                                        </p:attrNameLst>
                                      </p:cBhvr>
                                      <p:to>
                                        <p:strVal val="visible"/>
                                      </p:to>
                                    </p:set>
                                    <p:animEffect transition="in" filter="fade">
                                      <p:cBhvr>
                                        <p:cTn id="45" dur="500"/>
                                        <p:tgtEl>
                                          <p:spTgt spid="79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91"/>
                                        </p:tgtEl>
                                        <p:attrNameLst>
                                          <p:attrName>style.visibility</p:attrName>
                                        </p:attrNameLst>
                                      </p:cBhvr>
                                      <p:to>
                                        <p:strVal val="visible"/>
                                      </p:to>
                                    </p:set>
                                    <p:animEffect transition="in" filter="fade">
                                      <p:cBhvr>
                                        <p:cTn id="50" dur="500"/>
                                        <p:tgtEl>
                                          <p:spTgt spid="791"/>
                                        </p:tgtEl>
                                      </p:cBhvr>
                                    </p:animEffect>
                                  </p:childTnLst>
                                </p:cTn>
                              </p:par>
                              <p:par>
                                <p:cTn id="51" presetID="10" presetClass="entr" presetSubtype="0" fill="hold" nodeType="withEffect">
                                  <p:stCondLst>
                                    <p:cond delay="0"/>
                                  </p:stCondLst>
                                  <p:childTnLst>
                                    <p:set>
                                      <p:cBhvr>
                                        <p:cTn id="52" dur="1" fill="hold">
                                          <p:stCondLst>
                                            <p:cond delay="0"/>
                                          </p:stCondLst>
                                        </p:cTn>
                                        <p:tgtEl>
                                          <p:spTgt spid="792"/>
                                        </p:tgtEl>
                                        <p:attrNameLst>
                                          <p:attrName>style.visibility</p:attrName>
                                        </p:attrNameLst>
                                      </p:cBhvr>
                                      <p:to>
                                        <p:strVal val="visible"/>
                                      </p:to>
                                    </p:set>
                                    <p:animEffect transition="in" filter="fade">
                                      <p:cBhvr>
                                        <p:cTn id="53" dur="500"/>
                                        <p:tgtEl>
                                          <p:spTgt spid="792"/>
                                        </p:tgtEl>
                                      </p:cBhvr>
                                    </p:animEffect>
                                  </p:childTnLst>
                                </p:cTn>
                              </p:par>
                              <p:par>
                                <p:cTn id="54" presetID="10" presetClass="entr" presetSubtype="0" fill="hold" nodeType="withEffect">
                                  <p:stCondLst>
                                    <p:cond delay="0"/>
                                  </p:stCondLst>
                                  <p:childTnLst>
                                    <p:set>
                                      <p:cBhvr>
                                        <p:cTn id="55" dur="1" fill="hold">
                                          <p:stCondLst>
                                            <p:cond delay="0"/>
                                          </p:stCondLst>
                                        </p:cTn>
                                        <p:tgtEl>
                                          <p:spTgt spid="790"/>
                                        </p:tgtEl>
                                        <p:attrNameLst>
                                          <p:attrName>style.visibility</p:attrName>
                                        </p:attrNameLst>
                                      </p:cBhvr>
                                      <p:to>
                                        <p:strVal val="visible"/>
                                      </p:to>
                                    </p:set>
                                    <p:animEffect transition="in" filter="fade">
                                      <p:cBhvr>
                                        <p:cTn id="56" dur="500"/>
                                        <p:tgtEl>
                                          <p:spTgt spid="790"/>
                                        </p:tgtEl>
                                      </p:cBhvr>
                                    </p:animEffect>
                                  </p:childTnLst>
                                </p:cTn>
                              </p:par>
                              <p:par>
                                <p:cTn id="57" presetID="10" presetClass="entr" presetSubtype="0" fill="hold" nodeType="withEffect">
                                  <p:stCondLst>
                                    <p:cond delay="0"/>
                                  </p:stCondLst>
                                  <p:childTnLst>
                                    <p:set>
                                      <p:cBhvr>
                                        <p:cTn id="58" dur="1" fill="hold">
                                          <p:stCondLst>
                                            <p:cond delay="0"/>
                                          </p:stCondLst>
                                        </p:cTn>
                                        <p:tgtEl>
                                          <p:spTgt spid="795"/>
                                        </p:tgtEl>
                                        <p:attrNameLst>
                                          <p:attrName>style.visibility</p:attrName>
                                        </p:attrNameLst>
                                      </p:cBhvr>
                                      <p:to>
                                        <p:strVal val="visible"/>
                                      </p:to>
                                    </p:set>
                                    <p:animEffect transition="in" filter="fade">
                                      <p:cBhvr>
                                        <p:cTn id="59" dur="500"/>
                                        <p:tgtEl>
                                          <p:spTgt spid="79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94"/>
                                        </p:tgtEl>
                                        <p:attrNameLst>
                                          <p:attrName>style.visibility</p:attrName>
                                        </p:attrNameLst>
                                      </p:cBhvr>
                                      <p:to>
                                        <p:strVal val="visible"/>
                                      </p:to>
                                    </p:set>
                                    <p:animEffect transition="in" filter="fade">
                                      <p:cBhvr>
                                        <p:cTn id="64" dur="500"/>
                                        <p:tgtEl>
                                          <p:spTgt spid="79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96"/>
                                        </p:tgtEl>
                                        <p:attrNameLst>
                                          <p:attrName>style.visibility</p:attrName>
                                        </p:attrNameLst>
                                      </p:cBhvr>
                                      <p:to>
                                        <p:strVal val="visible"/>
                                      </p:to>
                                    </p:set>
                                    <p:animEffect transition="in" filter="fade">
                                      <p:cBhvr>
                                        <p:cTn id="69" dur="500"/>
                                        <p:tgtEl>
                                          <p:spTgt spid="796"/>
                                        </p:tgtEl>
                                      </p:cBhvr>
                                    </p:animEffect>
                                  </p:childTnLst>
                                </p:cTn>
                              </p:par>
                              <p:par>
                                <p:cTn id="70" presetID="10" presetClass="entr" presetSubtype="0" fill="hold" nodeType="withEffect">
                                  <p:stCondLst>
                                    <p:cond delay="0"/>
                                  </p:stCondLst>
                                  <p:childTnLst>
                                    <p:set>
                                      <p:cBhvr>
                                        <p:cTn id="71" dur="1" fill="hold">
                                          <p:stCondLst>
                                            <p:cond delay="0"/>
                                          </p:stCondLst>
                                        </p:cTn>
                                        <p:tgtEl>
                                          <p:spTgt spid="798"/>
                                        </p:tgtEl>
                                        <p:attrNameLst>
                                          <p:attrName>style.visibility</p:attrName>
                                        </p:attrNameLst>
                                      </p:cBhvr>
                                      <p:to>
                                        <p:strVal val="visible"/>
                                      </p:to>
                                    </p:set>
                                    <p:animEffect transition="in" filter="fade">
                                      <p:cBhvr>
                                        <p:cTn id="72" dur="500"/>
                                        <p:tgtEl>
                                          <p:spTgt spid="7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97"/>
                                        </p:tgtEl>
                                        <p:attrNameLst>
                                          <p:attrName>style.visibility</p:attrName>
                                        </p:attrNameLst>
                                      </p:cBhvr>
                                      <p:to>
                                        <p:strVal val="visible"/>
                                      </p:to>
                                    </p:set>
                                    <p:animEffect transition="in" filter="fade">
                                      <p:cBhvr>
                                        <p:cTn id="77" dur="500"/>
                                        <p:tgtEl>
                                          <p:spTgt spid="797"/>
                                        </p:tgtEl>
                                      </p:cBhvr>
                                    </p:animEffect>
                                  </p:childTnLst>
                                </p:cTn>
                              </p:par>
                              <p:par>
                                <p:cTn id="78" presetID="10" presetClass="entr" presetSubtype="0" fill="hold"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83"/>
                                        </p:tgtEl>
                                        <p:attrNameLst>
                                          <p:attrName>style.visibility</p:attrName>
                                        </p:attrNameLst>
                                      </p:cBhvr>
                                      <p:to>
                                        <p:strVal val="visible"/>
                                      </p:to>
                                    </p:set>
                                    <p:animEffect transition="in" filter="fade">
                                      <p:cBhvr>
                                        <p:cTn id="85"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315416" y="1422941"/>
            <a:ext cx="6984776" cy="1400837"/>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1520788" y="3039800"/>
            <a:ext cx="3456384" cy="1332148"/>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Consumer and Worker(Processing)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분리 구성</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r>
                <a:rPr lang="en-US" altLang="ko-KR" sz="1050" dirty="0" err="1">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Decouping</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비동기 내역을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Read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하는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Consumer</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와 처리하는 </a:t>
            </a:r>
            <a:r>
              <a:rPr lang="ko-KR" altLang="en-US" sz="1050" dirty="0" err="1">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로직을</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별도의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Thread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로 구성</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3" name="Rectangle 2"/>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6" name="Rectangle 3"/>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3" name="모서리가 둥근 직사각형 2"/>
          <p:cNvSpPr/>
          <p:nvPr/>
        </p:nvSpPr>
        <p:spPr>
          <a:xfrm>
            <a:off x="-17140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Poll</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7" name="모서리가 둥근 직사각형 16"/>
          <p:cNvSpPr/>
          <p:nvPr/>
        </p:nvSpPr>
        <p:spPr>
          <a:xfrm>
            <a:off x="234888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Worker </a:t>
            </a:r>
            <a:r>
              <a:rPr lang="ko-KR" altLang="en-US" sz="1000" dirty="0">
                <a:solidFill>
                  <a:schemeClr val="tx1"/>
                </a:solidFill>
                <a:latin typeface="맑은 고딕" panose="020B0503020000020004" pitchFamily="50" charset="-127"/>
                <a:ea typeface="맑은 고딕" panose="020B0503020000020004" pitchFamily="50" charset="-127"/>
              </a:rPr>
              <a:t>기동</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8" name="모서리가 둥근 직사각형 17"/>
          <p:cNvSpPr/>
          <p:nvPr/>
        </p:nvSpPr>
        <p:spPr>
          <a:xfrm>
            <a:off x="486916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Commit</a:t>
            </a:r>
            <a:br>
              <a:rPr lang="en-US" altLang="ko-KR" sz="1000" dirty="0">
                <a:solidFill>
                  <a:schemeClr val="tx1"/>
                </a:solidFill>
                <a:latin typeface="맑은 고딕" panose="020B0503020000020004" pitchFamily="50" charset="-127"/>
                <a:ea typeface="맑은 고딕" panose="020B0503020000020004" pitchFamily="50" charset="-127"/>
              </a:rPr>
            </a:br>
            <a:r>
              <a:rPr lang="en-US" altLang="ko-KR" sz="1000" dirty="0">
                <a:solidFill>
                  <a:schemeClr val="tx1"/>
                </a:solidFill>
                <a:latin typeface="맑은 고딕" panose="020B0503020000020004" pitchFamily="50" charset="-127"/>
                <a:ea typeface="맑은 고딕" panose="020B0503020000020004" pitchFamily="50" charset="-127"/>
              </a:rPr>
              <a:t>offsets</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5" name="오른쪽 화살표 4"/>
          <p:cNvSpPr/>
          <p:nvPr/>
        </p:nvSpPr>
        <p:spPr>
          <a:xfrm>
            <a:off x="1772816" y="221171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4" name="오른쪽 화살표 23"/>
          <p:cNvSpPr/>
          <p:nvPr/>
        </p:nvSpPr>
        <p:spPr>
          <a:xfrm>
            <a:off x="4293096" y="221171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6" name="U자형 화살표 5"/>
          <p:cNvSpPr/>
          <p:nvPr/>
        </p:nvSpPr>
        <p:spPr>
          <a:xfrm rot="10800000" flipV="1">
            <a:off x="656692" y="1491630"/>
            <a:ext cx="4968552" cy="504056"/>
          </a:xfrm>
          <a:prstGeom prst="uturnArrow">
            <a:avLst>
              <a:gd name="adj1" fmla="val 14147"/>
              <a:gd name="adj2" fmla="val 25000"/>
              <a:gd name="adj3" fmla="val 25000"/>
              <a:gd name="adj4" fmla="val 43750"/>
              <a:gd name="adj5" fmla="val 93089"/>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4" name="직사각형 13"/>
          <p:cNvSpPr/>
          <p:nvPr/>
        </p:nvSpPr>
        <p:spPr>
          <a:xfrm>
            <a:off x="2132856" y="3219822"/>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err="1">
                <a:solidFill>
                  <a:schemeClr val="tx1"/>
                </a:solidFill>
                <a:latin typeface="맑은 고딕" panose="020B0503020000020004" pitchFamily="50" charset="-127"/>
                <a:ea typeface="맑은 고딕" panose="020B0503020000020004" pitchFamily="50" charset="-127"/>
              </a:rPr>
              <a:t>Workder</a:t>
            </a:r>
            <a:r>
              <a:rPr lang="en-US" altLang="ko-KR" sz="1000" dirty="0">
                <a:solidFill>
                  <a:schemeClr val="tx1"/>
                </a:solidFill>
                <a:latin typeface="맑은 고딕" panose="020B0503020000020004" pitchFamily="50" charset="-127"/>
                <a:ea typeface="맑은 고딕" panose="020B0503020000020004" pitchFamily="50" charset="-127"/>
              </a:rPr>
              <a:t> 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5" name="직사각형 24"/>
          <p:cNvSpPr/>
          <p:nvPr/>
        </p:nvSpPr>
        <p:spPr>
          <a:xfrm>
            <a:off x="2132856" y="3435846"/>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Worker 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6" name="직사각형 25"/>
          <p:cNvSpPr/>
          <p:nvPr/>
        </p:nvSpPr>
        <p:spPr>
          <a:xfrm>
            <a:off x="2132856" y="3795886"/>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Worker n</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7" name="오른쪽 화살표 26"/>
          <p:cNvSpPr/>
          <p:nvPr/>
        </p:nvSpPr>
        <p:spPr>
          <a:xfrm rot="5400000">
            <a:off x="3104964" y="275177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2373246" y="1590352"/>
            <a:ext cx="1561646" cy="246221"/>
          </a:xfrm>
          <a:prstGeom prst="rect">
            <a:avLst/>
          </a:prstGeom>
          <a:noFill/>
        </p:spPr>
        <p:txBody>
          <a:bodyPr wrap="none" rtlCol="0">
            <a:spAutoFit/>
          </a:bodyPr>
          <a:lstStyle/>
          <a:p>
            <a:r>
              <a:rPr lang="en-US" altLang="ko-KR" sz="1000" b="1" dirty="0" err="1">
                <a:latin typeface="KoPub돋움체 Medium" pitchFamily="50" charset="-127"/>
                <a:ea typeface="KoPub돋움체 Medium" pitchFamily="50" charset="-127"/>
              </a:rPr>
              <a:t>Consumber</a:t>
            </a:r>
            <a:r>
              <a:rPr lang="en-US" altLang="ko-KR" sz="1000" b="1" dirty="0">
                <a:latin typeface="KoPub돋움체 Medium" pitchFamily="50" charset="-127"/>
                <a:ea typeface="KoPub돋움체 Medium" pitchFamily="50" charset="-127"/>
              </a:rPr>
              <a:t> Thread GR</a:t>
            </a:r>
            <a:endParaRPr lang="ko-KR" altLang="en-US" sz="1000" b="1" dirty="0">
              <a:latin typeface="KoPub돋움체 Medium" pitchFamily="50" charset="-127"/>
              <a:ea typeface="KoPub돋움체 Medium" pitchFamily="50" charset="-127"/>
            </a:endParaRPr>
          </a:p>
        </p:txBody>
      </p:sp>
      <p:sp>
        <p:nvSpPr>
          <p:cNvPr id="29" name="TextBox 28"/>
          <p:cNvSpPr txBox="1"/>
          <p:nvPr/>
        </p:nvSpPr>
        <p:spPr>
          <a:xfrm>
            <a:off x="2691585" y="3991347"/>
            <a:ext cx="1330814" cy="246221"/>
          </a:xfrm>
          <a:prstGeom prst="rect">
            <a:avLst/>
          </a:prstGeom>
          <a:noFill/>
        </p:spPr>
        <p:txBody>
          <a:bodyPr wrap="none" rtlCol="0">
            <a:spAutoFit/>
          </a:bodyPr>
          <a:lstStyle/>
          <a:p>
            <a:r>
              <a:rPr lang="en-US" altLang="ko-KR" sz="1000" b="1" dirty="0">
                <a:latin typeface="KoPub돋움체 Medium" pitchFamily="50" charset="-127"/>
                <a:ea typeface="KoPub돋움체 Medium" pitchFamily="50" charset="-127"/>
              </a:rPr>
              <a:t>Worker Thread GR</a:t>
            </a:r>
            <a:endParaRPr lang="ko-KR" altLang="en-US" sz="1000" b="1" dirty="0">
              <a:latin typeface="KoPub돋움체 Medium" pitchFamily="50" charset="-127"/>
              <a:ea typeface="KoPub돋움체 Medium" pitchFamily="50" charset="-127"/>
            </a:endParaRPr>
          </a:p>
        </p:txBody>
      </p:sp>
      <p:sp>
        <p:nvSpPr>
          <p:cNvPr id="30" name="TextBox 29"/>
          <p:cNvSpPr txBox="1"/>
          <p:nvPr/>
        </p:nvSpPr>
        <p:spPr>
          <a:xfrm>
            <a:off x="5373216" y="3039800"/>
            <a:ext cx="2304256" cy="707886"/>
          </a:xfrm>
          <a:prstGeom prst="rect">
            <a:avLst/>
          </a:prstGeom>
          <a:noFill/>
        </p:spPr>
        <p:txBody>
          <a:bodyPr wrap="square" rtlCol="0">
            <a:spAutoFit/>
          </a:bodyPr>
          <a:lstStyle/>
          <a:p>
            <a:r>
              <a:rPr lang="en-US" altLang="ko-KR" sz="1000" dirty="0">
                <a:latin typeface="KoPub돋움체 Medium" pitchFamily="50" charset="-127"/>
                <a:ea typeface="KoPub돋움체 Medium" pitchFamily="50" charset="-127"/>
              </a:rPr>
              <a:t>. </a:t>
            </a:r>
            <a:r>
              <a:rPr lang="ko-KR" altLang="en-US" sz="1000" dirty="0">
                <a:latin typeface="KoPub돋움체 Medium" pitchFamily="50" charset="-127"/>
                <a:ea typeface="KoPub돋움체 Medium" pitchFamily="50" charset="-127"/>
              </a:rPr>
              <a:t>처리 순서는 기준 </a:t>
            </a:r>
            <a:r>
              <a:rPr lang="en-US" altLang="ko-KR" sz="1000" dirty="0">
                <a:latin typeface="KoPub돋움체 Medium" pitchFamily="50" charset="-127"/>
                <a:ea typeface="KoPub돋움체 Medium" pitchFamily="50" charset="-127"/>
              </a:rPr>
              <a:t>Key</a:t>
            </a:r>
            <a:r>
              <a:rPr lang="ko-KR" altLang="en-US" sz="1000" dirty="0">
                <a:latin typeface="KoPub돋움체 Medium" pitchFamily="50" charset="-127"/>
                <a:ea typeface="KoPub돋움체 Medium" pitchFamily="50" charset="-127"/>
              </a:rPr>
              <a:t>값에 따라 순서 보장 기능 있음</a:t>
            </a:r>
            <a:endParaRPr lang="en-US" altLang="ko-KR" sz="1000" dirty="0">
              <a:latin typeface="KoPub돋움체 Medium" pitchFamily="50" charset="-127"/>
              <a:ea typeface="KoPub돋움체 Medium" pitchFamily="50" charset="-127"/>
            </a:endParaRPr>
          </a:p>
          <a:p>
            <a:r>
              <a:rPr lang="en-US" altLang="ko-KR" sz="1000" dirty="0">
                <a:latin typeface="KoPub돋움체 Medium" pitchFamily="50" charset="-127"/>
                <a:ea typeface="KoPub돋움체 Medium" pitchFamily="50" charset="-127"/>
              </a:rPr>
              <a:t>. </a:t>
            </a:r>
            <a:r>
              <a:rPr lang="ko-KR" altLang="en-US" sz="1000" dirty="0">
                <a:latin typeface="KoPub돋움체 Medium" pitchFamily="50" charset="-127"/>
                <a:ea typeface="KoPub돋움체 Medium" pitchFamily="50" charset="-127"/>
              </a:rPr>
              <a:t>단 장애시</a:t>
            </a:r>
            <a:r>
              <a:rPr lang="en-US" altLang="ko-KR" sz="1000" dirty="0">
                <a:latin typeface="KoPub돋움체 Medium" pitchFamily="50" charset="-127"/>
                <a:ea typeface="KoPub돋움체 Medium" pitchFamily="50" charset="-127"/>
              </a:rPr>
              <a:t>(Worker Thread GR) </a:t>
            </a:r>
            <a:r>
              <a:rPr lang="ko-KR" altLang="en-US" sz="1000" dirty="0">
                <a:latin typeface="KoPub돋움체 Medium" pitchFamily="50" charset="-127"/>
                <a:ea typeface="KoPub돋움체 Medium" pitchFamily="50" charset="-127"/>
              </a:rPr>
              <a:t>처리 중인 내역에 대하여는 중복 발생</a:t>
            </a:r>
          </a:p>
        </p:txBody>
      </p:sp>
      <p:sp>
        <p:nvSpPr>
          <p:cNvPr id="31" name="직사각형 30"/>
          <p:cNvSpPr/>
          <p:nvPr/>
        </p:nvSpPr>
        <p:spPr>
          <a:xfrm>
            <a:off x="1196752" y="4881891"/>
            <a:ext cx="6336704" cy="307777"/>
          </a:xfrm>
          <a:prstGeom prst="rect">
            <a:avLst/>
          </a:prstGeom>
        </p:spPr>
        <p:txBody>
          <a:bodyPr wrap="square">
            <a:spAutoFit/>
          </a:bodyPr>
          <a:lstStyle/>
          <a:p>
            <a:r>
              <a:rPr lang="ko-KR" altLang="en-US" dirty="0"/>
              <a:t>https://www.confluent.io/blog/kafka-consumer-multi-threaded-messaging/</a:t>
            </a:r>
          </a:p>
        </p:txBody>
      </p:sp>
    </p:spTree>
    <p:extLst>
      <p:ext uri="{BB962C8B-B14F-4D97-AF65-F5344CB8AC3E}">
        <p14:creationId xmlns:p14="http://schemas.microsoft.com/office/powerpoint/2010/main" val="1224006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64"/>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Microservice Integration with Event-driven Architecture</a:t>
            </a:r>
            <a:endParaRPr/>
          </a:p>
        </p:txBody>
      </p:sp>
      <p:pic>
        <p:nvPicPr>
          <p:cNvPr id="1846" name="Google Shape;1846;p64"/>
          <p:cNvPicPr preferRelativeResize="0"/>
          <p:nvPr/>
        </p:nvPicPr>
        <p:blipFill rotWithShape="1">
          <a:blip r:embed="rId3">
            <a:alphaModFix/>
          </a:blip>
          <a:srcRect/>
          <a:stretch/>
        </p:blipFill>
        <p:spPr>
          <a:xfrm>
            <a:off x="-698792" y="1563639"/>
            <a:ext cx="3738368" cy="2056787"/>
          </a:xfrm>
          <a:prstGeom prst="rect">
            <a:avLst/>
          </a:prstGeom>
          <a:noFill/>
          <a:ln>
            <a:noFill/>
          </a:ln>
        </p:spPr>
      </p:pic>
      <p:pic>
        <p:nvPicPr>
          <p:cNvPr id="1847" name="Google Shape;1847;p64"/>
          <p:cNvPicPr preferRelativeResize="0"/>
          <p:nvPr/>
        </p:nvPicPr>
        <p:blipFill rotWithShape="1">
          <a:blip r:embed="rId4">
            <a:alphaModFix/>
          </a:blip>
          <a:srcRect/>
          <a:stretch/>
        </p:blipFill>
        <p:spPr>
          <a:xfrm>
            <a:off x="3834085" y="1621415"/>
            <a:ext cx="3745625" cy="2056787"/>
          </a:xfrm>
          <a:prstGeom prst="rect">
            <a:avLst/>
          </a:prstGeom>
          <a:noFill/>
          <a:ln>
            <a:noFill/>
          </a:ln>
        </p:spPr>
      </p:pic>
      <p:sp>
        <p:nvSpPr>
          <p:cNvPr id="1848" name="Google Shape;1848;p64"/>
          <p:cNvSpPr txBox="1"/>
          <p:nvPr/>
        </p:nvSpPr>
        <p:spPr>
          <a:xfrm>
            <a:off x="3088248" y="2283718"/>
            <a:ext cx="720080" cy="576064"/>
          </a:xfrm>
          <a:prstGeom prst="rect">
            <a:avLst/>
          </a:prstGeom>
          <a:noFill/>
          <a:ln>
            <a:noFill/>
          </a:ln>
        </p:spPr>
        <p:txBody>
          <a:bodyPr spcFirstLastPara="1" wrap="square" lIns="91425" tIns="91425" rIns="91425" bIns="91425" anchor="b" anchorCtr="0">
            <a:noAutofit/>
          </a:bodyPr>
          <a:lstStyle/>
          <a:p>
            <a:pPr algn="ctr">
              <a:buClr>
                <a:srgbClr val="0B87A1"/>
              </a:buClr>
              <a:buSzPts val="2800"/>
            </a:pPr>
            <a:r>
              <a:rPr lang="en-US" sz="2800" b="1">
                <a:solidFill>
                  <a:schemeClr val="accent5"/>
                </a:solidFill>
              </a:rPr>
              <a:t>VS</a:t>
            </a:r>
            <a:endParaRPr sz="2400" b="1">
              <a:solidFill>
                <a:schemeClr val="accent5"/>
              </a:solidFill>
            </a:endParaRPr>
          </a:p>
        </p:txBody>
      </p:sp>
      <p:sp>
        <p:nvSpPr>
          <p:cNvPr id="1849" name="Google Shape;1849;p64"/>
          <p:cNvSpPr/>
          <p:nvPr/>
        </p:nvSpPr>
        <p:spPr>
          <a:xfrm>
            <a:off x="-28605" y="4013651"/>
            <a:ext cx="2660024" cy="830956"/>
          </a:xfrm>
          <a:prstGeom prst="rect">
            <a:avLst/>
          </a:prstGeom>
          <a:noFill/>
          <a:ln>
            <a:noFill/>
          </a:ln>
        </p:spPr>
        <p:txBody>
          <a:bodyPr spcFirstLastPara="1" wrap="square" lIns="91425" tIns="45700" rIns="91425" bIns="45700" anchor="t" anchorCtr="0">
            <a:spAutoFit/>
          </a:bodyPr>
          <a:lstStyle/>
          <a:p>
            <a:pPr marL="179388" indent="-179388">
              <a:buClr>
                <a:srgbClr val="000000"/>
              </a:buClr>
              <a:buSzPts val="1200"/>
              <a:buFont typeface="Arial"/>
              <a:buChar char="•"/>
            </a:pPr>
            <a:r>
              <a:rPr lang="en-US" sz="1200"/>
              <a:t>Point to Point 🡪 Spagetti network</a:t>
            </a:r>
            <a:endParaRPr/>
          </a:p>
          <a:p>
            <a:pPr marL="179388" indent="-179388">
              <a:buClr>
                <a:srgbClr val="000000"/>
              </a:buClr>
              <a:buSzPts val="1200"/>
              <a:buFont typeface="Arial"/>
              <a:buChar char="•"/>
            </a:pPr>
            <a:r>
              <a:rPr lang="en-US" sz="1200"/>
              <a:t>Blocking Model</a:t>
            </a:r>
            <a:endParaRPr/>
          </a:p>
          <a:p>
            <a:pPr marL="179388" indent="-179388">
              <a:buClr>
                <a:srgbClr val="000000"/>
              </a:buClr>
              <a:buSzPts val="1200"/>
              <a:buFont typeface="Arial"/>
              <a:buChar char="•"/>
            </a:pPr>
            <a:r>
              <a:rPr lang="en-US" sz="1200"/>
              <a:t>System fault spread</a:t>
            </a:r>
            <a:endParaRPr sz="1200"/>
          </a:p>
        </p:txBody>
      </p:sp>
      <p:sp>
        <p:nvSpPr>
          <p:cNvPr id="1850" name="Google Shape;1850;p64"/>
          <p:cNvSpPr/>
          <p:nvPr/>
        </p:nvSpPr>
        <p:spPr>
          <a:xfrm>
            <a:off x="4725144" y="4013652"/>
            <a:ext cx="1816844" cy="646331"/>
          </a:xfrm>
          <a:prstGeom prst="rect">
            <a:avLst/>
          </a:prstGeom>
          <a:noFill/>
          <a:ln>
            <a:noFill/>
          </a:ln>
        </p:spPr>
        <p:txBody>
          <a:bodyPr spcFirstLastPara="1" wrap="square" lIns="91425" tIns="45700" rIns="91425" bIns="45700" anchor="t" anchorCtr="0">
            <a:spAutoFit/>
          </a:bodyPr>
          <a:lstStyle/>
          <a:p>
            <a:pPr marL="179388" indent="-179388">
              <a:buClr>
                <a:srgbClr val="000000"/>
              </a:buClr>
              <a:buSzPts val="1200"/>
              <a:buFont typeface="Arial"/>
              <a:buChar char="•"/>
            </a:pPr>
            <a:r>
              <a:rPr lang="en-US" sz="1200"/>
              <a:t>Broadcasting</a:t>
            </a:r>
            <a:endParaRPr sz="1200"/>
          </a:p>
          <a:p>
            <a:pPr marL="179388" indent="-179388">
              <a:buClr>
                <a:srgbClr val="000000"/>
              </a:buClr>
              <a:buSzPts val="1200"/>
              <a:buFont typeface="Arial"/>
              <a:buChar char="•"/>
            </a:pPr>
            <a:r>
              <a:rPr lang="en-US" sz="1200"/>
              <a:t>Non-Blocking Model</a:t>
            </a:r>
            <a:endParaRPr/>
          </a:p>
          <a:p>
            <a:pPr marL="179388" indent="-179388">
              <a:buClr>
                <a:srgbClr val="000000"/>
              </a:buClr>
              <a:buSzPts val="1200"/>
              <a:buFont typeface="Arial"/>
              <a:buChar char="•"/>
            </a:pPr>
            <a:r>
              <a:rPr lang="en-US" sz="1200"/>
              <a:t>System fault isolation</a:t>
            </a:r>
            <a:endParaRPr sz="1200"/>
          </a:p>
        </p:txBody>
      </p:sp>
      <p:sp>
        <p:nvSpPr>
          <p:cNvPr id="1851" name="Google Shape;1851;p64"/>
          <p:cNvSpPr/>
          <p:nvPr/>
        </p:nvSpPr>
        <p:spPr>
          <a:xfrm>
            <a:off x="-747464" y="1335409"/>
            <a:ext cx="3869144" cy="2402708"/>
          </a:xfrm>
          <a:prstGeom prst="roundRect">
            <a:avLst>
              <a:gd name="adj" fmla="val 6819"/>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852" name="Google Shape;1852;p64"/>
          <p:cNvSpPr/>
          <p:nvPr/>
        </p:nvSpPr>
        <p:spPr>
          <a:xfrm>
            <a:off x="3789040" y="1347615"/>
            <a:ext cx="3869144" cy="2402708"/>
          </a:xfrm>
          <a:prstGeom prst="roundRect">
            <a:avLst>
              <a:gd name="adj" fmla="val 7034"/>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Tree>
    <p:extLst>
      <p:ext uri="{BB962C8B-B14F-4D97-AF65-F5344CB8AC3E}">
        <p14:creationId xmlns:p14="http://schemas.microsoft.com/office/powerpoint/2010/main" val="909072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65"/>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dirty="0"/>
              <a:t>Inter-microservice Call - Event Publish</a:t>
            </a:r>
            <a:r>
              <a:rPr lang="en-US" sz="2700" b="0" dirty="0"/>
              <a:t> / </a:t>
            </a:r>
            <a:r>
              <a:rPr lang="en-US" dirty="0"/>
              <a:t>Subscribe (</a:t>
            </a:r>
            <a:r>
              <a:rPr lang="en-US" dirty="0" err="1"/>
              <a:t>PubSub</a:t>
            </a:r>
            <a:r>
              <a:rPr lang="en-US" dirty="0"/>
              <a:t>)</a:t>
            </a:r>
            <a:endParaRPr dirty="0"/>
          </a:p>
        </p:txBody>
      </p:sp>
      <p:sp>
        <p:nvSpPr>
          <p:cNvPr id="1858" name="Google Shape;1858;p65"/>
          <p:cNvSpPr/>
          <p:nvPr/>
        </p:nvSpPr>
        <p:spPr>
          <a:xfrm>
            <a:off x="-419119" y="1582784"/>
            <a:ext cx="7840254" cy="365760"/>
          </a:xfrm>
          <a:prstGeom prst="roundRect">
            <a:avLst>
              <a:gd name="adj" fmla="val 50000"/>
            </a:avLst>
          </a:prstGeom>
          <a:solidFill>
            <a:schemeClr val="dk2"/>
          </a:solidFill>
          <a:ln>
            <a:noFill/>
          </a:ln>
        </p:spPr>
        <p:txBody>
          <a:bodyPr spcFirstLastPara="1" wrap="square" lIns="91425" tIns="45700" rIns="91425" bIns="45700" anchor="ctr" anchorCtr="0">
            <a:noAutofit/>
          </a:bodyPr>
          <a:lstStyle/>
          <a:p>
            <a:pPr algn="ctr">
              <a:buClr>
                <a:schemeClr val="lt1"/>
              </a:buClr>
              <a:buSzPts val="1400"/>
            </a:pPr>
            <a:r>
              <a:rPr lang="en-US">
                <a:solidFill>
                  <a:schemeClr val="lt1"/>
                </a:solidFill>
              </a:rPr>
              <a:t>Event Queue (i.e. Apache Kafka)</a:t>
            </a:r>
            <a:endParaRPr>
              <a:solidFill>
                <a:schemeClr val="lt1"/>
              </a:solidFill>
            </a:endParaRPr>
          </a:p>
        </p:txBody>
      </p:sp>
      <p:sp>
        <p:nvSpPr>
          <p:cNvPr id="1859" name="Google Shape;1859;p65"/>
          <p:cNvSpPr/>
          <p:nvPr/>
        </p:nvSpPr>
        <p:spPr>
          <a:xfrm>
            <a:off x="-351420" y="3377534"/>
            <a:ext cx="1751497"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141A1B"/>
              </a:buClr>
              <a:buSzPts val="1400"/>
            </a:pPr>
            <a:r>
              <a:rPr lang="en-US" b="1">
                <a:solidFill>
                  <a:srgbClr val="141A1B"/>
                </a:solidFill>
              </a:rPr>
              <a:t>Order</a:t>
            </a:r>
            <a:endParaRPr b="1">
              <a:solidFill>
                <a:srgbClr val="141A1B"/>
              </a:solidFill>
            </a:endParaRPr>
          </a:p>
        </p:txBody>
      </p:sp>
      <p:sp>
        <p:nvSpPr>
          <p:cNvPr id="1860" name="Google Shape;1860;p65"/>
          <p:cNvSpPr/>
          <p:nvPr/>
        </p:nvSpPr>
        <p:spPr>
          <a:xfrm>
            <a:off x="2059283" y="3377532"/>
            <a:ext cx="1841155"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141A1B"/>
              </a:buClr>
              <a:buSzPts val="1400"/>
            </a:pPr>
            <a:r>
              <a:rPr lang="en-US" b="1">
                <a:solidFill>
                  <a:srgbClr val="141A1B"/>
                </a:solidFill>
              </a:rPr>
              <a:t>Delivery</a:t>
            </a:r>
            <a:endParaRPr b="1">
              <a:solidFill>
                <a:srgbClr val="141A1B"/>
              </a:solidFill>
            </a:endParaRPr>
          </a:p>
        </p:txBody>
      </p:sp>
      <p:sp>
        <p:nvSpPr>
          <p:cNvPr id="1861" name="Google Shape;1861;p65"/>
          <p:cNvSpPr/>
          <p:nvPr/>
        </p:nvSpPr>
        <p:spPr>
          <a:xfrm>
            <a:off x="5148414" y="3377532"/>
            <a:ext cx="1776795"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141A1B"/>
              </a:buClr>
              <a:buSzPts val="1400"/>
            </a:pPr>
            <a:r>
              <a:rPr lang="en-US" b="1">
                <a:solidFill>
                  <a:srgbClr val="141A1B"/>
                </a:solidFill>
              </a:rPr>
              <a:t>Product</a:t>
            </a:r>
            <a:endParaRPr b="1">
              <a:solidFill>
                <a:srgbClr val="141A1B"/>
              </a:solidFill>
            </a:endParaRPr>
          </a:p>
        </p:txBody>
      </p:sp>
      <p:cxnSp>
        <p:nvCxnSpPr>
          <p:cNvPr id="1862" name="Google Shape;1862;p65"/>
          <p:cNvCxnSpPr/>
          <p:nvPr/>
        </p:nvCxnSpPr>
        <p:spPr>
          <a:xfrm rot="10800000">
            <a:off x="524328" y="1963923"/>
            <a:ext cx="0" cy="938273"/>
          </a:xfrm>
          <a:prstGeom prst="straightConnector1">
            <a:avLst/>
          </a:prstGeom>
          <a:noFill/>
          <a:ln w="9525" cap="flat" cmpd="sng">
            <a:solidFill>
              <a:srgbClr val="A7B9BE"/>
            </a:solidFill>
            <a:prstDash val="solid"/>
            <a:miter lim="800000"/>
            <a:headEnd type="none" w="sm" len="sm"/>
            <a:tailEnd type="triangle" w="med" len="med"/>
          </a:ln>
        </p:spPr>
      </p:cxnSp>
      <p:cxnSp>
        <p:nvCxnSpPr>
          <p:cNvPr id="1863" name="Google Shape;1863;p65"/>
          <p:cNvCxnSpPr/>
          <p:nvPr/>
        </p:nvCxnSpPr>
        <p:spPr>
          <a:xfrm>
            <a:off x="2305003" y="1962239"/>
            <a:ext cx="0" cy="939957"/>
          </a:xfrm>
          <a:prstGeom prst="straightConnector1">
            <a:avLst/>
          </a:prstGeom>
          <a:noFill/>
          <a:ln w="9525" cap="flat" cmpd="sng">
            <a:solidFill>
              <a:srgbClr val="144D73"/>
            </a:solidFill>
            <a:prstDash val="solid"/>
            <a:miter lim="800000"/>
            <a:headEnd type="none" w="sm" len="sm"/>
            <a:tailEnd type="triangle" w="med" len="med"/>
          </a:ln>
        </p:spPr>
      </p:cxnSp>
      <p:sp>
        <p:nvSpPr>
          <p:cNvPr id="1864" name="Google Shape;1864;p65"/>
          <p:cNvSpPr/>
          <p:nvPr/>
        </p:nvSpPr>
        <p:spPr>
          <a:xfrm>
            <a:off x="-54594"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algn="ctr">
              <a:buClr>
                <a:srgbClr val="000000"/>
              </a:buClr>
              <a:buSzPts val="1050"/>
            </a:pPr>
            <a:r>
              <a:rPr lang="en-US" sz="1050">
                <a:latin typeface="Malgun Gothic"/>
                <a:ea typeface="Malgun Gothic"/>
                <a:cs typeface="Malgun Gothic"/>
                <a:sym typeface="Malgun Gothic"/>
              </a:rPr>
              <a:t>주문이 발생함, </a:t>
            </a:r>
            <a:endParaRPr sz="1050">
              <a:latin typeface="Malgun Gothic"/>
              <a:ea typeface="Malgun Gothic"/>
              <a:cs typeface="Malgun Gothic"/>
              <a:sym typeface="Malgun Gothic"/>
            </a:endParaRPr>
          </a:p>
          <a:p>
            <a:pPr algn="ctr">
              <a:buClr>
                <a:srgbClr val="000000"/>
              </a:buClr>
              <a:buSzPts val="1050"/>
            </a:pPr>
            <a:r>
              <a:rPr lang="en-US" sz="1050">
                <a:latin typeface="Malgun Gothic"/>
                <a:ea typeface="Malgun Gothic"/>
                <a:cs typeface="Malgun Gothic"/>
                <a:sym typeface="Malgun Gothic"/>
              </a:rPr>
              <a:t>TV, 홍길동</a:t>
            </a:r>
            <a:endParaRPr/>
          </a:p>
        </p:txBody>
      </p:sp>
      <p:sp>
        <p:nvSpPr>
          <p:cNvPr id="1865" name="Google Shape;1865;p65"/>
          <p:cNvSpPr/>
          <p:nvPr/>
        </p:nvSpPr>
        <p:spPr>
          <a:xfrm>
            <a:off x="3072751"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algn="ctr">
              <a:buClr>
                <a:srgbClr val="000000"/>
              </a:buClr>
              <a:buSzPts val="1050"/>
            </a:pPr>
            <a:r>
              <a:rPr lang="en-US" sz="1050">
                <a:latin typeface="Malgun Gothic"/>
                <a:ea typeface="Malgun Gothic"/>
                <a:cs typeface="Malgun Gothic"/>
                <a:sym typeface="Malgun Gothic"/>
              </a:rPr>
              <a:t>배송처리완료</a:t>
            </a:r>
            <a:endParaRPr/>
          </a:p>
        </p:txBody>
      </p:sp>
      <p:sp>
        <p:nvSpPr>
          <p:cNvPr id="1866" name="Google Shape;1866;p65"/>
          <p:cNvSpPr/>
          <p:nvPr/>
        </p:nvSpPr>
        <p:spPr>
          <a:xfrm>
            <a:off x="1726081" y="2956656"/>
            <a:ext cx="1157844" cy="636900"/>
          </a:xfrm>
          <a:prstGeom prst="foldedCorner">
            <a:avLst>
              <a:gd name="adj" fmla="val 16667"/>
            </a:avLst>
          </a:prstGeom>
          <a:solidFill>
            <a:srgbClr val="FFCCFF"/>
          </a:solidFill>
          <a:ln w="9525" cap="flat" cmpd="sng">
            <a:solidFill>
              <a:srgbClr val="FF99FF"/>
            </a:solidFill>
            <a:prstDash val="solid"/>
            <a:round/>
            <a:headEnd type="none" w="sm" len="sm"/>
            <a:tailEnd type="none" w="sm" len="sm"/>
          </a:ln>
        </p:spPr>
        <p:txBody>
          <a:bodyPr spcFirstLastPara="1" wrap="square" lIns="0" tIns="144000" rIns="0" bIns="45700" anchor="ctr" anchorCtr="1">
            <a:noAutofit/>
          </a:bodyPr>
          <a:lstStyle/>
          <a:p>
            <a:pPr algn="ctr">
              <a:buClr>
                <a:schemeClr val="dk1"/>
              </a:buClr>
              <a:buSzPts val="1000"/>
            </a:pPr>
            <a:r>
              <a:rPr lang="en-US" sz="1000">
                <a:solidFill>
                  <a:schemeClr val="dk1"/>
                </a:solidFill>
                <a:latin typeface="Malgun Gothic"/>
                <a:ea typeface="Malgun Gothic"/>
                <a:cs typeface="Malgun Gothic"/>
                <a:sym typeface="Malgun Gothic"/>
              </a:rPr>
              <a:t>배송처리함</a:t>
            </a:r>
            <a:endParaRPr sz="1000">
              <a:solidFill>
                <a:schemeClr val="dk1"/>
              </a:solidFill>
              <a:latin typeface="Malgun Gothic"/>
              <a:ea typeface="Malgun Gothic"/>
              <a:cs typeface="Malgun Gothic"/>
              <a:sym typeface="Malgun Gothic"/>
            </a:endParaRPr>
          </a:p>
        </p:txBody>
      </p:sp>
      <p:cxnSp>
        <p:nvCxnSpPr>
          <p:cNvPr id="1867" name="Google Shape;1867;p65"/>
          <p:cNvCxnSpPr/>
          <p:nvPr/>
        </p:nvCxnSpPr>
        <p:spPr>
          <a:xfrm rot="10800000">
            <a:off x="3649106" y="1962239"/>
            <a:ext cx="5137" cy="939957"/>
          </a:xfrm>
          <a:prstGeom prst="straightConnector1">
            <a:avLst/>
          </a:prstGeom>
          <a:noFill/>
          <a:ln w="9525" cap="flat" cmpd="sng">
            <a:solidFill>
              <a:srgbClr val="A7B9BE"/>
            </a:solidFill>
            <a:prstDash val="solid"/>
            <a:miter lim="800000"/>
            <a:headEnd type="none" w="sm" len="sm"/>
            <a:tailEnd type="triangle" w="med" len="med"/>
          </a:ln>
        </p:spPr>
      </p:cxnSp>
      <p:sp>
        <p:nvSpPr>
          <p:cNvPr id="1868" name="Google Shape;1868;p65"/>
          <p:cNvSpPr/>
          <p:nvPr/>
        </p:nvSpPr>
        <p:spPr>
          <a:xfrm>
            <a:off x="4793305" y="2956656"/>
            <a:ext cx="1157844" cy="636900"/>
          </a:xfrm>
          <a:prstGeom prst="foldedCorner">
            <a:avLst>
              <a:gd name="adj" fmla="val 16667"/>
            </a:avLst>
          </a:prstGeom>
          <a:solidFill>
            <a:srgbClr val="FFCCFF"/>
          </a:solidFill>
          <a:ln w="9525" cap="flat" cmpd="sng">
            <a:solidFill>
              <a:srgbClr val="FF99FF"/>
            </a:solidFill>
            <a:prstDash val="solid"/>
            <a:round/>
            <a:headEnd type="none" w="sm" len="sm"/>
            <a:tailEnd type="none" w="sm" len="sm"/>
          </a:ln>
        </p:spPr>
        <p:txBody>
          <a:bodyPr spcFirstLastPara="1" wrap="square" lIns="0" tIns="144000" rIns="0" bIns="45700" anchor="ctr" anchorCtr="1">
            <a:noAutofit/>
          </a:bodyPr>
          <a:lstStyle/>
          <a:p>
            <a:pPr algn="ctr">
              <a:buClr>
                <a:schemeClr val="dk1"/>
              </a:buClr>
              <a:buSzPts val="1000"/>
            </a:pPr>
            <a:r>
              <a:rPr lang="en-US" sz="1000">
                <a:solidFill>
                  <a:schemeClr val="dk1"/>
                </a:solidFill>
                <a:latin typeface="Malgun Gothic"/>
                <a:ea typeface="Malgun Gothic"/>
                <a:cs typeface="Malgun Gothic"/>
                <a:sym typeface="Malgun Gothic"/>
              </a:rPr>
              <a:t>재고수량처리함</a:t>
            </a:r>
            <a:endParaRPr/>
          </a:p>
        </p:txBody>
      </p:sp>
      <p:cxnSp>
        <p:nvCxnSpPr>
          <p:cNvPr id="1869" name="Google Shape;1869;p65"/>
          <p:cNvCxnSpPr/>
          <p:nvPr/>
        </p:nvCxnSpPr>
        <p:spPr>
          <a:xfrm>
            <a:off x="5364443" y="1962239"/>
            <a:ext cx="15571" cy="939957"/>
          </a:xfrm>
          <a:prstGeom prst="straightConnector1">
            <a:avLst/>
          </a:prstGeom>
          <a:noFill/>
          <a:ln w="9525" cap="flat" cmpd="sng">
            <a:solidFill>
              <a:srgbClr val="144D73"/>
            </a:solidFill>
            <a:prstDash val="solid"/>
            <a:miter lim="800000"/>
            <a:headEnd type="none" w="sm" len="sm"/>
            <a:tailEnd type="triangle" w="med" len="med"/>
          </a:ln>
        </p:spPr>
      </p:cxnSp>
      <p:sp>
        <p:nvSpPr>
          <p:cNvPr id="1870" name="Google Shape;1870;p65"/>
          <p:cNvSpPr/>
          <p:nvPr/>
        </p:nvSpPr>
        <p:spPr>
          <a:xfrm>
            <a:off x="6137700"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algn="ctr">
              <a:buClr>
                <a:srgbClr val="000000"/>
              </a:buClr>
              <a:buSzPts val="1050"/>
            </a:pPr>
            <a:r>
              <a:rPr lang="en-US" sz="1050">
                <a:latin typeface="Malgun Gothic"/>
                <a:ea typeface="Malgun Gothic"/>
                <a:cs typeface="Malgun Gothic"/>
                <a:sym typeface="Malgun Gothic"/>
              </a:rPr>
              <a:t>상품정보변경됨</a:t>
            </a:r>
            <a:endParaRPr sz="1050">
              <a:latin typeface="Malgun Gothic"/>
              <a:ea typeface="Malgun Gothic"/>
              <a:cs typeface="Malgun Gothic"/>
              <a:sym typeface="Malgun Gothic"/>
            </a:endParaRPr>
          </a:p>
        </p:txBody>
      </p:sp>
      <p:cxnSp>
        <p:nvCxnSpPr>
          <p:cNvPr id="1871" name="Google Shape;1871;p65"/>
          <p:cNvCxnSpPr/>
          <p:nvPr/>
        </p:nvCxnSpPr>
        <p:spPr>
          <a:xfrm rot="10800000">
            <a:off x="6714055" y="1962239"/>
            <a:ext cx="5137" cy="939957"/>
          </a:xfrm>
          <a:prstGeom prst="straightConnector1">
            <a:avLst/>
          </a:prstGeom>
          <a:noFill/>
          <a:ln w="9525" cap="flat" cmpd="sng">
            <a:solidFill>
              <a:srgbClr val="A7B9BE"/>
            </a:solidFill>
            <a:prstDash val="solid"/>
            <a:miter lim="800000"/>
            <a:headEnd type="none" w="sm" len="sm"/>
            <a:tailEnd type="triangle" w="med" len="med"/>
          </a:ln>
        </p:spPr>
      </p:cxnSp>
      <p:sp>
        <p:nvSpPr>
          <p:cNvPr id="1872" name="Google Shape;1872;p65"/>
          <p:cNvSpPr/>
          <p:nvPr/>
        </p:nvSpPr>
        <p:spPr>
          <a:xfrm>
            <a:off x="211453" y="2193044"/>
            <a:ext cx="625753" cy="289396"/>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rPr>
              <a:t>pub</a:t>
            </a:r>
            <a:endParaRPr sz="1100" b="1">
              <a:solidFill>
                <a:schemeClr val="lt1"/>
              </a:solidFill>
            </a:endParaRPr>
          </a:p>
        </p:txBody>
      </p:sp>
      <p:sp>
        <p:nvSpPr>
          <p:cNvPr id="1873" name="Google Shape;1873;p65"/>
          <p:cNvSpPr/>
          <p:nvPr/>
        </p:nvSpPr>
        <p:spPr>
          <a:xfrm>
            <a:off x="3338798" y="2193044"/>
            <a:ext cx="625753" cy="289396"/>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rPr>
              <a:t>pub</a:t>
            </a:r>
            <a:endParaRPr sz="1100" b="1">
              <a:solidFill>
                <a:schemeClr val="lt1"/>
              </a:solidFill>
            </a:endParaRPr>
          </a:p>
        </p:txBody>
      </p:sp>
      <p:sp>
        <p:nvSpPr>
          <p:cNvPr id="1874" name="Google Shape;1874;p65"/>
          <p:cNvSpPr/>
          <p:nvPr/>
        </p:nvSpPr>
        <p:spPr>
          <a:xfrm>
            <a:off x="6403747" y="2193044"/>
            <a:ext cx="625753" cy="289396"/>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rPr>
              <a:t>pub</a:t>
            </a:r>
            <a:endParaRPr sz="1100" b="1">
              <a:solidFill>
                <a:schemeClr val="lt1"/>
              </a:solidFill>
            </a:endParaRPr>
          </a:p>
        </p:txBody>
      </p:sp>
      <p:sp>
        <p:nvSpPr>
          <p:cNvPr id="1875" name="Google Shape;1875;p65"/>
          <p:cNvSpPr/>
          <p:nvPr/>
        </p:nvSpPr>
        <p:spPr>
          <a:xfrm>
            <a:off x="1997770" y="2405021"/>
            <a:ext cx="614466" cy="289396"/>
          </a:xfrm>
          <a:prstGeom prst="roundRect">
            <a:avLst>
              <a:gd name="adj" fmla="val 16667"/>
            </a:avLst>
          </a:prstGeom>
          <a:solidFill>
            <a:srgbClr val="658289"/>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rPr>
              <a:t>sub</a:t>
            </a:r>
            <a:endParaRPr sz="1100" b="1">
              <a:solidFill>
                <a:schemeClr val="lt1"/>
              </a:solidFill>
            </a:endParaRPr>
          </a:p>
        </p:txBody>
      </p:sp>
      <p:sp>
        <p:nvSpPr>
          <p:cNvPr id="1876" name="Google Shape;1876;p65"/>
          <p:cNvSpPr/>
          <p:nvPr/>
        </p:nvSpPr>
        <p:spPr>
          <a:xfrm>
            <a:off x="5064994" y="2405021"/>
            <a:ext cx="614466" cy="289396"/>
          </a:xfrm>
          <a:prstGeom prst="roundRect">
            <a:avLst>
              <a:gd name="adj" fmla="val 16667"/>
            </a:avLst>
          </a:prstGeom>
          <a:solidFill>
            <a:srgbClr val="658289"/>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rPr>
              <a:t>sub</a:t>
            </a:r>
            <a:endParaRPr sz="1100" b="1">
              <a:solidFill>
                <a:schemeClr val="lt1"/>
              </a:solidFill>
            </a:endParaRPr>
          </a:p>
        </p:txBody>
      </p:sp>
      <p:sp>
        <p:nvSpPr>
          <p:cNvPr id="2" name="TextBox 1">
            <a:extLst>
              <a:ext uri="{FF2B5EF4-FFF2-40B4-BE49-F238E27FC236}">
                <a16:creationId xmlns:a16="http://schemas.microsoft.com/office/drawing/2014/main" id="{897656DC-B0DA-1A4D-9493-4545162E6724}"/>
              </a:ext>
            </a:extLst>
          </p:cNvPr>
          <p:cNvSpPr txBox="1"/>
          <p:nvPr/>
        </p:nvSpPr>
        <p:spPr>
          <a:xfrm>
            <a:off x="2388992" y="4442482"/>
            <a:ext cx="1181734" cy="261610"/>
          </a:xfrm>
          <a:prstGeom prst="rect">
            <a:avLst/>
          </a:prstGeom>
          <a:noFill/>
        </p:spPr>
        <p:txBody>
          <a:bodyPr wrap="none" rtlCol="0">
            <a:spAutoFit/>
          </a:bodyPr>
          <a:lstStyle/>
          <a:p>
            <a:r>
              <a:rPr kumimoji="1" lang="en-US" altLang="ko-US" sz="1050" u="sng" dirty="0"/>
              <a:t>Single-threaded</a:t>
            </a:r>
            <a:endParaRPr kumimoji="1" lang="ko-US" altLang="en-US" sz="1050" u="sng" dirty="0"/>
          </a:p>
        </p:txBody>
      </p:sp>
      <p:sp>
        <p:nvSpPr>
          <p:cNvPr id="23" name="TextBox 22">
            <a:extLst>
              <a:ext uri="{FF2B5EF4-FFF2-40B4-BE49-F238E27FC236}">
                <a16:creationId xmlns:a16="http://schemas.microsoft.com/office/drawing/2014/main" id="{13C45A1D-556F-784F-A47A-87D680FBB97D}"/>
              </a:ext>
            </a:extLst>
          </p:cNvPr>
          <p:cNvSpPr txBox="1"/>
          <p:nvPr/>
        </p:nvSpPr>
        <p:spPr>
          <a:xfrm>
            <a:off x="5546833" y="4442482"/>
            <a:ext cx="1181734" cy="261610"/>
          </a:xfrm>
          <a:prstGeom prst="rect">
            <a:avLst/>
          </a:prstGeom>
          <a:noFill/>
        </p:spPr>
        <p:txBody>
          <a:bodyPr wrap="none" rtlCol="0">
            <a:spAutoFit/>
          </a:bodyPr>
          <a:lstStyle/>
          <a:p>
            <a:r>
              <a:rPr kumimoji="1" lang="en-US" altLang="ko-US" sz="1050" u="sng" dirty="0"/>
              <a:t>Single-threaded</a:t>
            </a:r>
            <a:endParaRPr kumimoji="1" lang="ko-US" altLang="en-US" sz="1050" u="sng" dirty="0"/>
          </a:p>
        </p:txBody>
      </p:sp>
      <p:sp>
        <p:nvSpPr>
          <p:cNvPr id="24" name="TextBox 23">
            <a:extLst>
              <a:ext uri="{FF2B5EF4-FFF2-40B4-BE49-F238E27FC236}">
                <a16:creationId xmlns:a16="http://schemas.microsoft.com/office/drawing/2014/main" id="{8747C1CB-91AA-6F45-8F74-6B7350276313}"/>
              </a:ext>
            </a:extLst>
          </p:cNvPr>
          <p:cNvSpPr txBox="1"/>
          <p:nvPr/>
        </p:nvSpPr>
        <p:spPr>
          <a:xfrm>
            <a:off x="-49210" y="4435818"/>
            <a:ext cx="1048685" cy="253916"/>
          </a:xfrm>
          <a:prstGeom prst="rect">
            <a:avLst/>
          </a:prstGeom>
          <a:noFill/>
        </p:spPr>
        <p:txBody>
          <a:bodyPr wrap="none" rtlCol="0">
            <a:spAutoFit/>
          </a:bodyPr>
          <a:lstStyle/>
          <a:p>
            <a:r>
              <a:rPr kumimoji="1" lang="en-US" altLang="ko-US" sz="1050" u="sng" dirty="0"/>
              <a:t>Multi-threaded</a:t>
            </a:r>
            <a:endParaRPr kumimoji="1" lang="ko-US" altLang="en-US" sz="1050" u="sng" dirty="0"/>
          </a:p>
        </p:txBody>
      </p:sp>
    </p:spTree>
    <p:extLst>
      <p:ext uri="{BB962C8B-B14F-4D97-AF65-F5344CB8AC3E}">
        <p14:creationId xmlns:p14="http://schemas.microsoft.com/office/powerpoint/2010/main" val="2494733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grpSp>
        <p:nvGrpSpPr>
          <p:cNvPr id="1899" name="Google Shape;1899;p69"/>
          <p:cNvGrpSpPr/>
          <p:nvPr/>
        </p:nvGrpSpPr>
        <p:grpSpPr>
          <a:xfrm>
            <a:off x="3356993" y="2097316"/>
            <a:ext cx="3929829" cy="1895328"/>
            <a:chOff x="4499992" y="2097316"/>
            <a:chExt cx="3929829" cy="1895328"/>
          </a:xfrm>
        </p:grpSpPr>
        <p:sp>
          <p:nvSpPr>
            <p:cNvPr id="1900" name="Google Shape;1900;p69"/>
            <p:cNvSpPr/>
            <p:nvPr/>
          </p:nvSpPr>
          <p:spPr>
            <a:xfrm>
              <a:off x="4499992" y="3272564"/>
              <a:ext cx="3929829" cy="321174"/>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2 , 재고량 : 9</a:t>
              </a:r>
              <a:endParaRPr sz="1000">
                <a:solidFill>
                  <a:schemeClr val="lt1"/>
                </a:solidFill>
              </a:endParaRPr>
            </a:p>
          </p:txBody>
        </p:sp>
        <p:sp>
          <p:nvSpPr>
            <p:cNvPr id="1901" name="Google Shape;1901;p69"/>
            <p:cNvSpPr/>
            <p:nvPr/>
          </p:nvSpPr>
          <p:spPr>
            <a:xfrm>
              <a:off x="4499992" y="3671470"/>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2 , 재고량 : 8</a:t>
              </a:r>
              <a:endParaRPr sz="1000">
                <a:solidFill>
                  <a:schemeClr val="lt1"/>
                </a:solidFill>
              </a:endParaRPr>
            </a:p>
          </p:txBody>
        </p:sp>
        <p:sp>
          <p:nvSpPr>
            <p:cNvPr id="1902" name="Google Shape;1902;p69"/>
            <p:cNvSpPr/>
            <p:nvPr/>
          </p:nvSpPr>
          <p:spPr>
            <a:xfrm>
              <a:off x="4499992" y="2097316"/>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0 , </a:t>
              </a:r>
              <a:r>
                <a:rPr lang="en-US" sz="1000" dirty="0" err="1">
                  <a:solidFill>
                    <a:schemeClr val="lt1"/>
                  </a:solidFill>
                </a:rPr>
                <a:t>재고량</a:t>
              </a:r>
              <a:r>
                <a:rPr lang="en-US" sz="1000" dirty="0">
                  <a:solidFill>
                    <a:schemeClr val="lt1"/>
                  </a:solidFill>
                </a:rPr>
                <a:t> : 10</a:t>
              </a:r>
              <a:endParaRPr sz="1000" dirty="0">
                <a:solidFill>
                  <a:schemeClr val="lt1"/>
                </a:solidFill>
              </a:endParaRPr>
            </a:p>
          </p:txBody>
        </p:sp>
        <p:sp>
          <p:nvSpPr>
            <p:cNvPr id="1903" name="Google Shape;1903;p69"/>
            <p:cNvSpPr/>
            <p:nvPr/>
          </p:nvSpPr>
          <p:spPr>
            <a:xfrm>
              <a:off x="4499992" y="2499742"/>
              <a:ext cx="3929829" cy="291976"/>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1 , </a:t>
              </a:r>
              <a:r>
                <a:rPr lang="en-US" sz="1000" dirty="0" err="1">
                  <a:solidFill>
                    <a:schemeClr val="lt1"/>
                  </a:solidFill>
                </a:rPr>
                <a:t>재고량</a:t>
              </a:r>
              <a:r>
                <a:rPr lang="en-US" sz="1000" dirty="0">
                  <a:solidFill>
                    <a:schemeClr val="lt1"/>
                  </a:solidFill>
                </a:rPr>
                <a:t> : 10</a:t>
              </a:r>
              <a:endParaRPr sz="1000" dirty="0">
                <a:solidFill>
                  <a:schemeClr val="lt1"/>
                </a:solidFill>
              </a:endParaRPr>
            </a:p>
          </p:txBody>
        </p:sp>
        <p:sp>
          <p:nvSpPr>
            <p:cNvPr id="1904" name="Google Shape;1904;p69"/>
            <p:cNvSpPr/>
            <p:nvPr/>
          </p:nvSpPr>
          <p:spPr>
            <a:xfrm>
              <a:off x="4499992" y="2872970"/>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1 , 재고량 : 9</a:t>
              </a:r>
              <a:endParaRPr sz="1000">
                <a:solidFill>
                  <a:schemeClr val="lt1"/>
                </a:solidFill>
              </a:endParaRPr>
            </a:p>
          </p:txBody>
        </p:sp>
      </p:grpSp>
      <p:sp>
        <p:nvSpPr>
          <p:cNvPr id="1905" name="Google Shape;1905;p69"/>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SzPts val="2800"/>
            </a:pPr>
            <a:r>
              <a:rPr lang="en-US" sz="2800" dirty="0"/>
              <a:t>Eventual </a:t>
            </a:r>
            <a:r>
              <a:rPr lang="en-US" sz="2800" dirty="0" err="1"/>
              <a:t>Consistency를</a:t>
            </a:r>
            <a:r>
              <a:rPr lang="en-US" sz="2800" dirty="0"/>
              <a:t> </a:t>
            </a:r>
            <a:r>
              <a:rPr lang="en-US" sz="2800" dirty="0" err="1"/>
              <a:t>통한</a:t>
            </a:r>
            <a:r>
              <a:rPr lang="en-US" sz="2800" dirty="0"/>
              <a:t> </a:t>
            </a:r>
            <a:r>
              <a:rPr lang="en-US" sz="2800" dirty="0" err="1"/>
              <a:t>분산</a:t>
            </a:r>
            <a:r>
              <a:rPr lang="en-US" sz="2800" dirty="0"/>
              <a:t> </a:t>
            </a:r>
            <a:r>
              <a:rPr lang="en-US" sz="2800" dirty="0" err="1"/>
              <a:t>트랜잭션</a:t>
            </a:r>
            <a:r>
              <a:rPr lang="en-US" sz="2800" dirty="0"/>
              <a:t> </a:t>
            </a:r>
            <a:r>
              <a:rPr lang="en-US" sz="2800" dirty="0" err="1"/>
              <a:t>처리</a:t>
            </a:r>
            <a:endParaRPr dirty="0"/>
          </a:p>
        </p:txBody>
      </p:sp>
      <p:cxnSp>
        <p:nvCxnSpPr>
          <p:cNvPr id="1906" name="Google Shape;1906;p69"/>
          <p:cNvCxnSpPr/>
          <p:nvPr/>
        </p:nvCxnSpPr>
        <p:spPr>
          <a:xfrm>
            <a:off x="237294" y="1888145"/>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07" name="Google Shape;1907;p69"/>
          <p:cNvSpPr txBox="1"/>
          <p:nvPr/>
        </p:nvSpPr>
        <p:spPr>
          <a:xfrm>
            <a:off x="279250" y="2006211"/>
            <a:ext cx="550151" cy="253916"/>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POST</a:t>
            </a:r>
            <a:endParaRPr sz="1000" i="1">
              <a:solidFill>
                <a:schemeClr val="accent1"/>
              </a:solidFill>
            </a:endParaRPr>
          </a:p>
        </p:txBody>
      </p:sp>
      <p:sp>
        <p:nvSpPr>
          <p:cNvPr id="1908" name="Google Shape;1908;p69"/>
          <p:cNvSpPr txBox="1"/>
          <p:nvPr/>
        </p:nvSpPr>
        <p:spPr>
          <a:xfrm>
            <a:off x="3284984" y="1731834"/>
            <a:ext cx="4107740" cy="253916"/>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050"/>
              <a:buFont typeface="Arial"/>
              <a:buChar char="•"/>
            </a:pPr>
            <a:r>
              <a:rPr lang="en-US" sz="1050"/>
              <a:t>조회화면</a:t>
            </a:r>
            <a:endParaRPr sz="1050"/>
          </a:p>
        </p:txBody>
      </p:sp>
      <p:sp>
        <p:nvSpPr>
          <p:cNvPr id="1909" name="Google Shape;1909;p69"/>
          <p:cNvSpPr txBox="1"/>
          <p:nvPr/>
        </p:nvSpPr>
        <p:spPr>
          <a:xfrm>
            <a:off x="-343287" y="1320592"/>
            <a:ext cx="2861895" cy="253916"/>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050"/>
              <a:buFont typeface="Arial"/>
              <a:buChar char="•"/>
            </a:pPr>
            <a:r>
              <a:rPr lang="en-US" sz="1050"/>
              <a:t>서비스구성 (Eventual TX)</a:t>
            </a:r>
            <a:endParaRPr/>
          </a:p>
        </p:txBody>
      </p:sp>
      <p:cxnSp>
        <p:nvCxnSpPr>
          <p:cNvPr id="1910" name="Google Shape;1910;p69"/>
          <p:cNvCxnSpPr/>
          <p:nvPr/>
        </p:nvCxnSpPr>
        <p:spPr>
          <a:xfrm>
            <a:off x="237294" y="3448518"/>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1911" name="Google Shape;1911;p69"/>
          <p:cNvCxnSpPr/>
          <p:nvPr/>
        </p:nvCxnSpPr>
        <p:spPr>
          <a:xfrm rot="10800000">
            <a:off x="1852177" y="3520437"/>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1912" name="Google Shape;1912;p69"/>
          <p:cNvGrpSpPr/>
          <p:nvPr/>
        </p:nvGrpSpPr>
        <p:grpSpPr>
          <a:xfrm>
            <a:off x="1369215" y="2392202"/>
            <a:ext cx="965928" cy="1081039"/>
            <a:chOff x="2479602" y="2931789"/>
            <a:chExt cx="965928" cy="1081039"/>
          </a:xfrm>
        </p:grpSpPr>
        <p:sp>
          <p:nvSpPr>
            <p:cNvPr id="1913" name="Google Shape;1913;p69"/>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914" name="Google Shape;1914;p69"/>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dirty="0"/>
                <a:t>Product</a:t>
              </a:r>
              <a:endParaRPr dirty="0"/>
            </a:p>
            <a:p>
              <a:pPr algn="ctr">
                <a:buClr>
                  <a:srgbClr val="000000"/>
                </a:buClr>
                <a:buSzPts val="1100"/>
              </a:pPr>
              <a:r>
                <a:rPr lang="en-US" sz="1100" dirty="0"/>
                <a:t>(MongoDB)</a:t>
              </a:r>
              <a:endParaRPr sz="1100" dirty="0"/>
            </a:p>
          </p:txBody>
        </p:sp>
      </p:grpSp>
      <p:grpSp>
        <p:nvGrpSpPr>
          <p:cNvPr id="1915" name="Google Shape;1915;p69"/>
          <p:cNvGrpSpPr/>
          <p:nvPr/>
        </p:nvGrpSpPr>
        <p:grpSpPr>
          <a:xfrm>
            <a:off x="-277056" y="2392202"/>
            <a:ext cx="1028700" cy="1081039"/>
            <a:chOff x="833331" y="2931789"/>
            <a:chExt cx="1028700" cy="1081039"/>
          </a:xfrm>
        </p:grpSpPr>
        <p:sp>
          <p:nvSpPr>
            <p:cNvPr id="1916" name="Google Shape;1916;p69"/>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917" name="Google Shape;1917;p69"/>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a:t>Order</a:t>
              </a:r>
              <a:endParaRPr/>
            </a:p>
            <a:p>
              <a:pPr algn="ctr">
                <a:buClr>
                  <a:srgbClr val="000000"/>
                </a:buClr>
                <a:buSzPts val="1100"/>
              </a:pPr>
              <a:r>
                <a:rPr lang="en-US" sz="1100"/>
                <a:t>(MySQL)</a:t>
              </a:r>
              <a:endParaRPr sz="1100"/>
            </a:p>
          </p:txBody>
        </p:sp>
      </p:grpSp>
      <p:sp>
        <p:nvSpPr>
          <p:cNvPr id="1918" name="Google Shape;1918;p69"/>
          <p:cNvSpPr txBox="1"/>
          <p:nvPr/>
        </p:nvSpPr>
        <p:spPr>
          <a:xfrm>
            <a:off x="312307" y="3474500"/>
            <a:ext cx="942887" cy="400110"/>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OrderPlaced</a:t>
            </a:r>
            <a:endParaRPr sz="1000" b="1" i="1">
              <a:solidFill>
                <a:schemeClr val="accent1"/>
              </a:solidFill>
            </a:endParaRPr>
          </a:p>
          <a:p>
            <a:pPr>
              <a:buClr>
                <a:schemeClr val="accent1"/>
              </a:buClr>
              <a:buSzPts val="1000"/>
            </a:pPr>
            <a:r>
              <a:rPr lang="en-US" sz="1000" i="1">
                <a:solidFill>
                  <a:schemeClr val="accent1"/>
                </a:solidFill>
              </a:rPr>
              <a:t>(pub)</a:t>
            </a:r>
            <a:endParaRPr sz="1000" i="1">
              <a:solidFill>
                <a:schemeClr val="accent1"/>
              </a:solidFill>
            </a:endParaRPr>
          </a:p>
        </p:txBody>
      </p:sp>
      <p:sp>
        <p:nvSpPr>
          <p:cNvPr id="1919" name="Google Shape;1919;p69"/>
          <p:cNvSpPr txBox="1"/>
          <p:nvPr/>
        </p:nvSpPr>
        <p:spPr>
          <a:xfrm>
            <a:off x="1910050" y="3474500"/>
            <a:ext cx="942887" cy="400110"/>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OrderPlaced</a:t>
            </a:r>
            <a:endParaRPr sz="1000" b="1" i="1">
              <a:solidFill>
                <a:schemeClr val="accent1"/>
              </a:solidFill>
            </a:endParaRPr>
          </a:p>
          <a:p>
            <a:pPr>
              <a:buClr>
                <a:schemeClr val="accent1"/>
              </a:buClr>
              <a:buSzPts val="1000"/>
            </a:pPr>
            <a:r>
              <a:rPr lang="en-US" sz="1000" i="1">
                <a:solidFill>
                  <a:schemeClr val="accent1"/>
                </a:solidFill>
              </a:rPr>
              <a:t>(pub)</a:t>
            </a:r>
            <a:endParaRPr sz="1000" i="1">
              <a:solidFill>
                <a:schemeClr val="accent1"/>
              </a:solidFill>
            </a:endParaRPr>
          </a:p>
        </p:txBody>
      </p:sp>
      <p:sp>
        <p:nvSpPr>
          <p:cNvPr id="1920" name="Google Shape;1920;p69"/>
          <p:cNvSpPr/>
          <p:nvPr/>
        </p:nvSpPr>
        <p:spPr>
          <a:xfrm rot="5400000">
            <a:off x="944675" y="2707677"/>
            <a:ext cx="276727" cy="2861894"/>
          </a:xfrm>
          <a:prstGeom prst="can">
            <a:avLst>
              <a:gd name="adj" fmla="val 25000"/>
            </a:avLst>
          </a:prstGeom>
          <a:solidFill>
            <a:srgbClr val="A7B9BE"/>
          </a:solidFill>
          <a:ln>
            <a:noFill/>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1921" name="Google Shape;1921;p69"/>
          <p:cNvSpPr txBox="1"/>
          <p:nvPr/>
        </p:nvSpPr>
        <p:spPr>
          <a:xfrm>
            <a:off x="823005" y="4010493"/>
            <a:ext cx="553357" cy="253916"/>
          </a:xfrm>
          <a:prstGeom prst="rect">
            <a:avLst/>
          </a:prstGeom>
          <a:noFill/>
          <a:ln>
            <a:noFill/>
          </a:ln>
        </p:spPr>
        <p:txBody>
          <a:bodyPr spcFirstLastPara="1" wrap="square" lIns="91425" tIns="45700" rIns="91425" bIns="45700" anchor="t" anchorCtr="0">
            <a:spAutoFit/>
          </a:bodyPr>
          <a:lstStyle/>
          <a:p>
            <a:pPr>
              <a:buClr>
                <a:schemeClr val="lt1"/>
              </a:buClr>
              <a:buSzPts val="1050"/>
            </a:pPr>
            <a:r>
              <a:rPr lang="en-US" sz="1050" b="1">
                <a:solidFill>
                  <a:schemeClr val="lt1"/>
                </a:solidFill>
              </a:rPr>
              <a:t>Kafka</a:t>
            </a:r>
            <a:endParaRPr sz="1000" b="1">
              <a:solidFill>
                <a:schemeClr val="lt1"/>
              </a:solidFill>
            </a:endParaRPr>
          </a:p>
        </p:txBody>
      </p:sp>
      <p:sp>
        <p:nvSpPr>
          <p:cNvPr id="1922" name="Google Shape;1922;p69"/>
          <p:cNvSpPr/>
          <p:nvPr/>
        </p:nvSpPr>
        <p:spPr>
          <a:xfrm rot="-1038969">
            <a:off x="6071517" y="3892647"/>
            <a:ext cx="2244805" cy="374526"/>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algn="ctr">
              <a:buClr>
                <a:schemeClr val="lt1"/>
              </a:buClr>
              <a:buSzPts val="1600"/>
            </a:pPr>
            <a:r>
              <a:rPr lang="en-US" sz="1600" b="1">
                <a:solidFill>
                  <a:schemeClr val="lt1"/>
                </a:solidFill>
                <a:latin typeface="Malgun Gothic"/>
                <a:ea typeface="Malgun Gothic"/>
                <a:cs typeface="Malgun Gothic"/>
                <a:sym typeface="Malgun Gothic"/>
              </a:rPr>
              <a:t>결국 일치</a:t>
            </a:r>
            <a:endParaRPr/>
          </a:p>
        </p:txBody>
      </p:sp>
      <p:sp>
        <p:nvSpPr>
          <p:cNvPr id="1923" name="Google Shape;1923;p69"/>
          <p:cNvSpPr/>
          <p:nvPr/>
        </p:nvSpPr>
        <p:spPr>
          <a:xfrm rot="-1038969">
            <a:off x="6472107" y="3101502"/>
            <a:ext cx="1676752" cy="281807"/>
          </a:xfrm>
          <a:prstGeom prst="roundRect">
            <a:avLst>
              <a:gd name="adj" fmla="val 12675"/>
            </a:avLst>
          </a:prstGeom>
          <a:solidFill>
            <a:schemeClr val="accent4"/>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latin typeface="Malgun Gothic"/>
                <a:ea typeface="Malgun Gothic"/>
                <a:cs typeface="Malgun Gothic"/>
                <a:sym typeface="Malgun Gothic"/>
              </a:rPr>
              <a:t>잠깐 불일치</a:t>
            </a:r>
            <a:endParaRPr/>
          </a:p>
        </p:txBody>
      </p:sp>
      <p:sp>
        <p:nvSpPr>
          <p:cNvPr id="1924" name="Google Shape;1924;p69"/>
          <p:cNvSpPr/>
          <p:nvPr/>
        </p:nvSpPr>
        <p:spPr>
          <a:xfrm>
            <a:off x="-347910" y="1640046"/>
            <a:ext cx="2873419" cy="291976"/>
          </a:xfrm>
          <a:prstGeom prst="rect">
            <a:avLst/>
          </a:prstGeom>
          <a:solidFill>
            <a:schemeClr val="dk2"/>
          </a:solidFill>
          <a:ln>
            <a:noFill/>
          </a:ln>
        </p:spPr>
        <p:txBody>
          <a:bodyPr spcFirstLastPara="1" wrap="square" lIns="68575" tIns="34275" rIns="68575" bIns="34275" anchor="ctr" anchorCtr="0">
            <a:noAutofit/>
          </a:bodyPr>
          <a:lstStyle/>
          <a:p>
            <a:pPr algn="ctr">
              <a:buClr>
                <a:schemeClr val="lt1"/>
              </a:buClr>
              <a:buSzPts val="1100"/>
            </a:pPr>
            <a:r>
              <a:rPr lang="en-US" sz="1100" b="1">
                <a:solidFill>
                  <a:schemeClr val="lt1"/>
                </a:solidFill>
              </a:rPr>
              <a:t>Client</a:t>
            </a:r>
            <a:r>
              <a:rPr lang="en-US" sz="1100">
                <a:solidFill>
                  <a:schemeClr val="lt1"/>
                </a:solidFill>
              </a:rPr>
              <a:t> (Web/Mobile)</a:t>
            </a:r>
            <a:endParaRPr sz="1100">
              <a:solidFill>
                <a:schemeClr val="lt1"/>
              </a:solidFill>
            </a:endParaRPr>
          </a:p>
        </p:txBody>
      </p:sp>
      <p:grpSp>
        <p:nvGrpSpPr>
          <p:cNvPr id="1925" name="Google Shape;1925;p69"/>
          <p:cNvGrpSpPr/>
          <p:nvPr/>
        </p:nvGrpSpPr>
        <p:grpSpPr>
          <a:xfrm>
            <a:off x="4846881" y="1559548"/>
            <a:ext cx="2439941" cy="386777"/>
            <a:chOff x="783484" y="1152139"/>
            <a:chExt cx="2683935" cy="386777"/>
          </a:xfrm>
        </p:grpSpPr>
        <p:sp>
          <p:nvSpPr>
            <p:cNvPr id="1926" name="Google Shape;1926;p69"/>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algn="ctr">
                <a:buClr>
                  <a:schemeClr val="lt1"/>
                </a:buClr>
                <a:buSzPts val="1400"/>
              </a:pPr>
              <a:endParaRPr i="1">
                <a:latin typeface="Malgun Gothic"/>
                <a:ea typeface="Malgun Gothic"/>
                <a:cs typeface="Malgun Gothic"/>
                <a:sym typeface="Malgun Gothic"/>
              </a:endParaRPr>
            </a:p>
          </p:txBody>
        </p:sp>
        <p:sp>
          <p:nvSpPr>
            <p:cNvPr id="1927" name="Google Shape;1927;p69"/>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algn="ctr">
                <a:buClr>
                  <a:schemeClr val="lt1"/>
                </a:buClr>
                <a:buSzPts val="700"/>
              </a:pPr>
              <a:r>
                <a:rPr lang="en-US" sz="700" b="1">
                  <a:solidFill>
                    <a:schemeClr val="lt1"/>
                  </a:solidFill>
                </a:rPr>
                <a:t>Consistent</a:t>
              </a:r>
              <a:endParaRPr sz="700" b="1">
                <a:solidFill>
                  <a:schemeClr val="lt1"/>
                </a:solidFill>
              </a:endParaRPr>
            </a:p>
          </p:txBody>
        </p:sp>
        <p:sp>
          <p:nvSpPr>
            <p:cNvPr id="1928" name="Google Shape;1928;p69"/>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algn="ctr">
                <a:buClr>
                  <a:schemeClr val="lt1"/>
                </a:buClr>
                <a:buSzPts val="700"/>
              </a:pPr>
              <a:r>
                <a:rPr lang="en-US" sz="700" b="1" dirty="0">
                  <a:solidFill>
                    <a:schemeClr val="lt1"/>
                  </a:solidFill>
                </a:rPr>
                <a:t>In-consistent</a:t>
              </a:r>
              <a:endParaRPr sz="700" b="1" dirty="0">
                <a:solidFill>
                  <a:schemeClr val="lt1"/>
                </a:solidFill>
              </a:endParaRPr>
            </a:p>
          </p:txBody>
        </p:sp>
      </p:grpSp>
    </p:spTree>
    <p:extLst>
      <p:ext uri="{BB962C8B-B14F-4D97-AF65-F5344CB8AC3E}">
        <p14:creationId xmlns:p14="http://schemas.microsoft.com/office/powerpoint/2010/main" val="4021777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70"/>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pPr>
              <a:buSzPts val="2800"/>
            </a:pPr>
            <a:r>
              <a:rPr lang="en-US" sz="2800"/>
              <a:t>여기서 선택의 길을 만남…</a:t>
            </a:r>
            <a:endParaRPr sz="2800"/>
          </a:p>
        </p:txBody>
      </p:sp>
      <p:sp>
        <p:nvSpPr>
          <p:cNvPr id="1939" name="Google Shape;1939;p70"/>
          <p:cNvSpPr txBox="1">
            <a:spLocks noGrp="1"/>
          </p:cNvSpPr>
          <p:nvPr>
            <p:ph type="body" idx="1"/>
          </p:nvPr>
        </p:nvSpPr>
        <p:spPr>
          <a:xfrm>
            <a:off x="-459432" y="1065829"/>
            <a:ext cx="4392488" cy="2009978"/>
          </a:xfrm>
          <a:prstGeom prst="rect">
            <a:avLst/>
          </a:prstGeom>
          <a:noFill/>
          <a:ln>
            <a:noFill/>
          </a:ln>
        </p:spPr>
        <p:txBody>
          <a:bodyPr spcFirstLastPara="1" vert="horz" wrap="square" lIns="91425" tIns="45700" rIns="91425" bIns="45700" rtlCol="0" anchor="t" anchorCtr="0">
            <a:noAutofit/>
          </a:bodyPr>
          <a:lstStyle/>
          <a:p>
            <a:pPr marL="171450" indent="-95250">
              <a:spcBef>
                <a:spcPts val="0"/>
              </a:spcBef>
              <a:buNone/>
            </a:pPr>
            <a:endParaRPr/>
          </a:p>
          <a:p>
            <a:pPr marL="171450" indent="-171450"/>
            <a:r>
              <a:rPr lang="en-US"/>
              <a:t>내 서비스에서 데이터 불일치가 얼마나 미션 크리티컬 한가?</a:t>
            </a:r>
            <a:endParaRPr/>
          </a:p>
          <a:p>
            <a:pPr marL="171450" indent="-171450"/>
            <a:r>
              <a:rPr lang="en-US"/>
              <a:t>크리티컬 하다고 응답한다면, 내 서비스의 성능과 확장성에 비하여 크리티컬 한가?</a:t>
            </a:r>
            <a:endParaRPr/>
          </a:p>
          <a:p>
            <a:pPr marL="171450" indent="-171450"/>
            <a:r>
              <a:rPr lang="en-US"/>
              <a:t>성능과 확장성 보다 크리티컬 하다면, 성능과 확장성을 포기할 수 있는가?</a:t>
            </a:r>
            <a:endParaRPr/>
          </a:p>
        </p:txBody>
      </p:sp>
      <p:pic>
        <p:nvPicPr>
          <p:cNvPr id="1934" name="Google Shape;1934;p70"/>
          <p:cNvPicPr preferRelativeResize="0"/>
          <p:nvPr/>
        </p:nvPicPr>
        <p:blipFill rotWithShape="1">
          <a:blip r:embed="rId3">
            <a:alphaModFix/>
          </a:blip>
          <a:srcRect/>
          <a:stretch/>
        </p:blipFill>
        <p:spPr>
          <a:xfrm>
            <a:off x="3284986" y="1671032"/>
            <a:ext cx="3323701" cy="3110983"/>
          </a:xfrm>
          <a:prstGeom prst="rect">
            <a:avLst/>
          </a:prstGeom>
          <a:noFill/>
          <a:ln>
            <a:noFill/>
          </a:ln>
        </p:spPr>
      </p:pic>
      <p:grpSp>
        <p:nvGrpSpPr>
          <p:cNvPr id="1935" name="Google Shape;1935;p70"/>
          <p:cNvGrpSpPr/>
          <p:nvPr/>
        </p:nvGrpSpPr>
        <p:grpSpPr>
          <a:xfrm>
            <a:off x="5877273" y="195486"/>
            <a:ext cx="1886695" cy="1588564"/>
            <a:chOff x="7126816" y="195486"/>
            <a:chExt cx="1886695" cy="1588564"/>
          </a:xfrm>
        </p:grpSpPr>
        <p:pic>
          <p:nvPicPr>
            <p:cNvPr id="1936" name="Google Shape;1936;p70"/>
            <p:cNvPicPr preferRelativeResize="0"/>
            <p:nvPr/>
          </p:nvPicPr>
          <p:blipFill rotWithShape="1">
            <a:blip r:embed="rId4">
              <a:alphaModFix/>
            </a:blip>
            <a:srcRect l="49727" t="9211" r="4798" b="915"/>
            <a:stretch/>
          </p:blipFill>
          <p:spPr>
            <a:xfrm>
              <a:off x="7446745" y="195486"/>
              <a:ext cx="1190294" cy="1397423"/>
            </a:xfrm>
            <a:prstGeom prst="rect">
              <a:avLst/>
            </a:prstGeom>
            <a:noFill/>
            <a:ln>
              <a:noFill/>
            </a:ln>
          </p:spPr>
        </p:pic>
        <p:sp>
          <p:nvSpPr>
            <p:cNvPr id="1937" name="Google Shape;1937;p70"/>
            <p:cNvSpPr txBox="1"/>
            <p:nvPr/>
          </p:nvSpPr>
          <p:spPr>
            <a:xfrm rot="20700000">
              <a:off x="7126816" y="1383981"/>
              <a:ext cx="1886695" cy="400069"/>
            </a:xfrm>
            <a:prstGeom prst="rect">
              <a:avLst/>
            </a:prstGeom>
            <a:solidFill>
              <a:schemeClr val="accent4"/>
            </a:solidFill>
            <a:ln>
              <a:noFill/>
            </a:ln>
          </p:spPr>
          <p:txBody>
            <a:bodyPr spcFirstLastPara="1" wrap="square" lIns="91425" tIns="45700" rIns="91425" bIns="45700" anchor="ctr" anchorCtr="0">
              <a:spAutoFit/>
            </a:bodyPr>
            <a:lstStyle/>
            <a:p>
              <a:pPr algn="ctr">
                <a:buClr>
                  <a:schemeClr val="lt1"/>
                </a:buClr>
                <a:buSzPts val="1000"/>
              </a:pPr>
              <a:r>
                <a:rPr lang="en-US" sz="1000" b="1">
                  <a:solidFill>
                    <a:schemeClr val="lt1"/>
                  </a:solidFill>
                  <a:latin typeface="Malgun Gothic"/>
                  <a:ea typeface="Malgun Gothic"/>
                  <a:cs typeface="Malgun Gothic"/>
                  <a:sym typeface="Malgun Gothic"/>
                </a:rPr>
                <a:t>미안하지만…</a:t>
              </a:r>
              <a:endParaRPr/>
            </a:p>
            <a:p>
              <a:pPr algn="ctr">
                <a:buClr>
                  <a:schemeClr val="lt1"/>
                </a:buClr>
                <a:buSzPts val="1000"/>
              </a:pPr>
              <a:r>
                <a:rPr lang="en-US" sz="1000" b="1">
                  <a:solidFill>
                    <a:schemeClr val="lt1"/>
                  </a:solidFill>
                  <a:latin typeface="Malgun Gothic"/>
                  <a:ea typeface="Malgun Gothic"/>
                  <a:cs typeface="Malgun Gothic"/>
                  <a:sym typeface="Malgun Gothic"/>
                </a:rPr>
                <a:t>하나만 선택해!!!</a:t>
              </a:r>
              <a:endParaRPr sz="1000" b="1">
                <a:solidFill>
                  <a:schemeClr val="lt1"/>
                </a:solidFill>
                <a:latin typeface="Malgun Gothic"/>
                <a:ea typeface="Malgun Gothic"/>
                <a:cs typeface="Malgun Gothic"/>
                <a:sym typeface="Malgun Gothic"/>
              </a:endParaRPr>
            </a:p>
          </p:txBody>
        </p:sp>
      </p:grpSp>
      <p:sp>
        <p:nvSpPr>
          <p:cNvPr id="1938" name="Google Shape;1938;p70"/>
          <p:cNvSpPr/>
          <p:nvPr/>
        </p:nvSpPr>
        <p:spPr>
          <a:xfrm>
            <a:off x="-243408" y="2931791"/>
            <a:ext cx="3312369" cy="1354217"/>
          </a:xfrm>
          <a:prstGeom prst="rect">
            <a:avLst/>
          </a:prstGeom>
          <a:noFill/>
          <a:ln>
            <a:noFill/>
          </a:ln>
        </p:spPr>
        <p:txBody>
          <a:bodyPr spcFirstLastPara="1" wrap="square" lIns="91425" tIns="45700" rIns="91425" bIns="45700" anchor="t" anchorCtr="0">
            <a:spAutoFit/>
          </a:bodyPr>
          <a:lstStyle/>
          <a:p>
            <a:pPr>
              <a:buClr>
                <a:schemeClr val="accent1"/>
              </a:buClr>
              <a:buSzPts val="1400"/>
            </a:pPr>
            <a:r>
              <a:rPr lang="en-US" u="sng">
                <a:solidFill>
                  <a:schemeClr val="accent1"/>
                </a:solidFill>
              </a:rPr>
              <a:t>“ 성공한 내 서비스의 경쟁자들은</a:t>
            </a:r>
            <a:endParaRPr u="sng">
              <a:solidFill>
                <a:schemeClr val="accent1"/>
              </a:solidFill>
            </a:endParaRPr>
          </a:p>
          <a:p>
            <a:pPr>
              <a:buClr>
                <a:schemeClr val="accent1"/>
              </a:buClr>
              <a:buSzPts val="1400"/>
            </a:pPr>
            <a:r>
              <a:rPr lang="en-US" u="sng">
                <a:solidFill>
                  <a:schemeClr val="accent1"/>
                </a:solidFill>
              </a:rPr>
              <a:t>무엇을 포기했는가? ”</a:t>
            </a:r>
            <a:endParaRPr/>
          </a:p>
          <a:p>
            <a:pPr>
              <a:buClr>
                <a:srgbClr val="000000"/>
              </a:buClr>
              <a:buSzPts val="1200"/>
            </a:pPr>
            <a:endParaRPr sz="1200" u="sng">
              <a:solidFill>
                <a:schemeClr val="accent1"/>
              </a:solidFill>
            </a:endParaRPr>
          </a:p>
          <a:p>
            <a:pPr>
              <a:buClr>
                <a:srgbClr val="000000"/>
              </a:buClr>
              <a:buSzPts val="1200"/>
            </a:pPr>
            <a:endParaRPr sz="1200"/>
          </a:p>
          <a:p>
            <a:pPr indent="-76200">
              <a:buClr>
                <a:srgbClr val="000000"/>
              </a:buClr>
              <a:buSzPts val="1200"/>
              <a:buFont typeface="Noto Sans Symbols"/>
              <a:buChar char="🡺"/>
            </a:pPr>
            <a:r>
              <a:rPr lang="en-US" sz="1200"/>
              <a:t> </a:t>
            </a:r>
            <a:r>
              <a:rPr lang="en-US" sz="1600"/>
              <a:t>강력한 의사결정 필요</a:t>
            </a:r>
            <a:endParaRPr sz="1600"/>
          </a:p>
          <a:p>
            <a:pPr>
              <a:buClr>
                <a:srgbClr val="000000"/>
              </a:buClr>
              <a:buSzPts val="1400"/>
            </a:pPr>
            <a:r>
              <a:rPr lang="en-US"/>
              <a:t>     (무엇으로 태어날 것인가…)</a:t>
            </a:r>
            <a:endParaRPr/>
          </a:p>
        </p:txBody>
      </p:sp>
    </p:spTree>
    <p:extLst>
      <p:ext uri="{BB962C8B-B14F-4D97-AF65-F5344CB8AC3E}">
        <p14:creationId xmlns:p14="http://schemas.microsoft.com/office/powerpoint/2010/main" val="301088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71"/>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SzPts val="2800"/>
            </a:pPr>
            <a:r>
              <a:rPr lang="en-US" sz="2800"/>
              <a:t>Eventual TX – 불일치가 Mission Critical 한 경우</a:t>
            </a:r>
            <a:endParaRPr/>
          </a:p>
        </p:txBody>
      </p:sp>
      <p:cxnSp>
        <p:nvCxnSpPr>
          <p:cNvPr id="1945" name="Google Shape;1945;p71"/>
          <p:cNvCxnSpPr/>
          <p:nvPr/>
        </p:nvCxnSpPr>
        <p:spPr>
          <a:xfrm>
            <a:off x="276689" y="1800624"/>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46" name="Google Shape;1946;p71"/>
          <p:cNvSpPr txBox="1"/>
          <p:nvPr/>
        </p:nvSpPr>
        <p:spPr>
          <a:xfrm>
            <a:off x="287237" y="1923678"/>
            <a:ext cx="550151" cy="253916"/>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POST</a:t>
            </a:r>
            <a:endParaRPr sz="1000" i="1">
              <a:solidFill>
                <a:schemeClr val="accent1"/>
              </a:solidFill>
            </a:endParaRPr>
          </a:p>
        </p:txBody>
      </p:sp>
      <p:sp>
        <p:nvSpPr>
          <p:cNvPr id="1947" name="Google Shape;1947;p71"/>
          <p:cNvSpPr txBox="1"/>
          <p:nvPr/>
        </p:nvSpPr>
        <p:spPr>
          <a:xfrm>
            <a:off x="3356993" y="1734076"/>
            <a:ext cx="3929829" cy="26161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t>조회화면</a:t>
            </a:r>
            <a:endParaRPr sz="1100"/>
          </a:p>
        </p:txBody>
      </p:sp>
      <p:sp>
        <p:nvSpPr>
          <p:cNvPr id="1948" name="Google Shape;1948;p71"/>
          <p:cNvSpPr txBox="1"/>
          <p:nvPr/>
        </p:nvSpPr>
        <p:spPr>
          <a:xfrm>
            <a:off x="-395384" y="1227608"/>
            <a:ext cx="3184958" cy="26161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t>서비스구성 (Eventual TX)</a:t>
            </a:r>
            <a:endParaRPr/>
          </a:p>
        </p:txBody>
      </p:sp>
      <p:sp>
        <p:nvSpPr>
          <p:cNvPr id="1949" name="Google Shape;1949;p71"/>
          <p:cNvSpPr/>
          <p:nvPr/>
        </p:nvSpPr>
        <p:spPr>
          <a:xfrm>
            <a:off x="-395384" y="1579729"/>
            <a:ext cx="3184958" cy="291976"/>
          </a:xfrm>
          <a:prstGeom prst="rect">
            <a:avLst/>
          </a:prstGeom>
          <a:solidFill>
            <a:schemeClr val="dk2"/>
          </a:solidFill>
          <a:ln>
            <a:noFill/>
          </a:ln>
        </p:spPr>
        <p:txBody>
          <a:bodyPr spcFirstLastPara="1" wrap="square" lIns="68575" tIns="34275" rIns="68575" bIns="34275" anchor="ctr" anchorCtr="0">
            <a:noAutofit/>
          </a:bodyPr>
          <a:lstStyle/>
          <a:p>
            <a:pPr algn="ctr">
              <a:buClr>
                <a:schemeClr val="lt1"/>
              </a:buClr>
              <a:buSzPts val="1100"/>
            </a:pPr>
            <a:r>
              <a:rPr lang="en-US" sz="1100" b="1">
                <a:solidFill>
                  <a:schemeClr val="lt1"/>
                </a:solidFill>
              </a:rPr>
              <a:t>Client</a:t>
            </a:r>
            <a:r>
              <a:rPr lang="en-US" sz="1100">
                <a:solidFill>
                  <a:schemeClr val="lt1"/>
                </a:solidFill>
              </a:rPr>
              <a:t> (Web/Mobile)</a:t>
            </a:r>
            <a:endParaRPr sz="1100">
              <a:solidFill>
                <a:schemeClr val="lt1"/>
              </a:solidFill>
            </a:endParaRPr>
          </a:p>
        </p:txBody>
      </p:sp>
      <p:grpSp>
        <p:nvGrpSpPr>
          <p:cNvPr id="1950" name="Google Shape;1950;p71"/>
          <p:cNvGrpSpPr/>
          <p:nvPr/>
        </p:nvGrpSpPr>
        <p:grpSpPr>
          <a:xfrm>
            <a:off x="4846881" y="1559548"/>
            <a:ext cx="2439941" cy="386777"/>
            <a:chOff x="783484" y="1152139"/>
            <a:chExt cx="2683935" cy="386777"/>
          </a:xfrm>
        </p:grpSpPr>
        <p:sp>
          <p:nvSpPr>
            <p:cNvPr id="1951" name="Google Shape;1951;p71"/>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algn="ctr">
                <a:buClr>
                  <a:schemeClr val="lt1"/>
                </a:buClr>
                <a:buSzPts val="1400"/>
              </a:pPr>
              <a:endParaRPr i="1">
                <a:latin typeface="Malgun Gothic"/>
                <a:ea typeface="Malgun Gothic"/>
                <a:cs typeface="Malgun Gothic"/>
                <a:sym typeface="Malgun Gothic"/>
              </a:endParaRPr>
            </a:p>
          </p:txBody>
        </p:sp>
        <p:sp>
          <p:nvSpPr>
            <p:cNvPr id="1952" name="Google Shape;1952;p71"/>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algn="ctr">
                <a:buClr>
                  <a:schemeClr val="lt1"/>
                </a:buClr>
                <a:buSzPts val="700"/>
              </a:pPr>
              <a:r>
                <a:rPr lang="en-US" sz="700" b="1">
                  <a:solidFill>
                    <a:schemeClr val="lt1"/>
                  </a:solidFill>
                </a:rPr>
                <a:t>Consistent</a:t>
              </a:r>
              <a:endParaRPr sz="700" b="1">
                <a:solidFill>
                  <a:schemeClr val="lt1"/>
                </a:solidFill>
              </a:endParaRPr>
            </a:p>
          </p:txBody>
        </p:sp>
        <p:sp>
          <p:nvSpPr>
            <p:cNvPr id="1953" name="Google Shape;1953;p71"/>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algn="ctr">
                <a:buClr>
                  <a:schemeClr val="lt1"/>
                </a:buClr>
                <a:buSzPts val="700"/>
              </a:pPr>
              <a:r>
                <a:rPr lang="en-US" sz="700" b="1">
                  <a:solidFill>
                    <a:schemeClr val="lt1"/>
                  </a:solidFill>
                </a:rPr>
                <a:t>In-consistent</a:t>
              </a:r>
              <a:endParaRPr sz="700" b="1">
                <a:solidFill>
                  <a:schemeClr val="lt1"/>
                </a:solidFill>
              </a:endParaRPr>
            </a:p>
          </p:txBody>
        </p:sp>
      </p:grpSp>
      <p:sp>
        <p:nvSpPr>
          <p:cNvPr id="1954" name="Google Shape;1954;p71"/>
          <p:cNvSpPr/>
          <p:nvPr/>
        </p:nvSpPr>
        <p:spPr>
          <a:xfrm>
            <a:off x="3356993" y="3272564"/>
            <a:ext cx="3929829" cy="321174"/>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2 , </a:t>
            </a:r>
            <a:r>
              <a:rPr lang="en-US" sz="1000" dirty="0" err="1">
                <a:solidFill>
                  <a:schemeClr val="lt1"/>
                </a:solidFill>
              </a:rPr>
              <a:t>재고량</a:t>
            </a:r>
            <a:r>
              <a:rPr lang="en-US" sz="1000" dirty="0">
                <a:solidFill>
                  <a:schemeClr val="lt1"/>
                </a:solidFill>
              </a:rPr>
              <a:t> : 9 (PENDING)</a:t>
            </a:r>
            <a:endParaRPr sz="1000" dirty="0">
              <a:solidFill>
                <a:schemeClr val="lt1"/>
              </a:solidFill>
            </a:endParaRPr>
          </a:p>
        </p:txBody>
      </p:sp>
      <p:cxnSp>
        <p:nvCxnSpPr>
          <p:cNvPr id="1955" name="Google Shape;1955;p71"/>
          <p:cNvCxnSpPr/>
          <p:nvPr/>
        </p:nvCxnSpPr>
        <p:spPr>
          <a:xfrm>
            <a:off x="276689" y="3276433"/>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1956" name="Google Shape;1956;p71"/>
          <p:cNvCxnSpPr/>
          <p:nvPr/>
        </p:nvCxnSpPr>
        <p:spPr>
          <a:xfrm rot="10800000">
            <a:off x="1725589" y="3417825"/>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1957" name="Google Shape;1957;p71"/>
          <p:cNvGrpSpPr/>
          <p:nvPr/>
        </p:nvGrpSpPr>
        <p:grpSpPr>
          <a:xfrm>
            <a:off x="-237661" y="2297752"/>
            <a:ext cx="1028700" cy="1081039"/>
            <a:chOff x="833331" y="2931789"/>
            <a:chExt cx="1028700" cy="1081039"/>
          </a:xfrm>
        </p:grpSpPr>
        <p:sp>
          <p:nvSpPr>
            <p:cNvPr id="1958" name="Google Shape;1958;p71"/>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959" name="Google Shape;1959;p71"/>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a:t>Order</a:t>
              </a:r>
              <a:endParaRPr/>
            </a:p>
            <a:p>
              <a:pPr algn="ctr">
                <a:buClr>
                  <a:srgbClr val="000000"/>
                </a:buClr>
                <a:buSzPts val="1100"/>
              </a:pPr>
              <a:r>
                <a:rPr lang="en-US" sz="1100"/>
                <a:t>(MySQL)</a:t>
              </a:r>
              <a:endParaRPr sz="1100"/>
            </a:p>
          </p:txBody>
        </p:sp>
      </p:grpSp>
      <p:sp>
        <p:nvSpPr>
          <p:cNvPr id="1960" name="Google Shape;1960;p71"/>
          <p:cNvSpPr txBox="1"/>
          <p:nvPr/>
        </p:nvSpPr>
        <p:spPr>
          <a:xfrm>
            <a:off x="298917" y="3423439"/>
            <a:ext cx="1043876" cy="3693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OrderPlaced</a:t>
            </a:r>
            <a:endParaRPr sz="900" b="1" i="1">
              <a:solidFill>
                <a:schemeClr val="accent1"/>
              </a:solidFill>
            </a:endParaRPr>
          </a:p>
          <a:p>
            <a:pPr>
              <a:buClr>
                <a:schemeClr val="accent1"/>
              </a:buClr>
              <a:buSzPts val="900"/>
            </a:pPr>
            <a:r>
              <a:rPr lang="en-US" sz="900" i="1">
                <a:solidFill>
                  <a:schemeClr val="accent1"/>
                </a:solidFill>
              </a:rPr>
              <a:t>(pub, PENDING)</a:t>
            </a:r>
            <a:endParaRPr sz="900" i="1">
              <a:solidFill>
                <a:schemeClr val="accent1"/>
              </a:solidFill>
            </a:endParaRPr>
          </a:p>
        </p:txBody>
      </p:sp>
      <p:sp>
        <p:nvSpPr>
          <p:cNvPr id="1961" name="Google Shape;1961;p71"/>
          <p:cNvSpPr txBox="1"/>
          <p:nvPr/>
        </p:nvSpPr>
        <p:spPr>
          <a:xfrm>
            <a:off x="1730678" y="3423439"/>
            <a:ext cx="870751" cy="3693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OrderPlaced</a:t>
            </a:r>
            <a:endParaRPr sz="900" b="1" i="1">
              <a:solidFill>
                <a:schemeClr val="accent1"/>
              </a:solidFill>
            </a:endParaRPr>
          </a:p>
          <a:p>
            <a:pPr>
              <a:buClr>
                <a:schemeClr val="accent1"/>
              </a:buClr>
              <a:buSzPts val="900"/>
            </a:pPr>
            <a:r>
              <a:rPr lang="en-US" sz="900" i="1">
                <a:solidFill>
                  <a:schemeClr val="accent1"/>
                </a:solidFill>
              </a:rPr>
              <a:t>(pub)</a:t>
            </a:r>
            <a:endParaRPr sz="900" i="1">
              <a:solidFill>
                <a:schemeClr val="accent1"/>
              </a:solidFill>
            </a:endParaRPr>
          </a:p>
        </p:txBody>
      </p:sp>
      <p:sp>
        <p:nvSpPr>
          <p:cNvPr id="1962" name="Google Shape;1962;p71"/>
          <p:cNvSpPr/>
          <p:nvPr/>
        </p:nvSpPr>
        <p:spPr>
          <a:xfrm rot="5400000">
            <a:off x="1094392" y="2286196"/>
            <a:ext cx="276727" cy="3384378"/>
          </a:xfrm>
          <a:prstGeom prst="can">
            <a:avLst>
              <a:gd name="adj" fmla="val 25000"/>
            </a:avLst>
          </a:prstGeom>
          <a:solidFill>
            <a:srgbClr val="A7B9BE"/>
          </a:solidFill>
          <a:ln>
            <a:noFill/>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1963" name="Google Shape;1963;p71"/>
          <p:cNvSpPr txBox="1"/>
          <p:nvPr/>
        </p:nvSpPr>
        <p:spPr>
          <a:xfrm>
            <a:off x="956077" y="3851425"/>
            <a:ext cx="553357" cy="253916"/>
          </a:xfrm>
          <a:prstGeom prst="rect">
            <a:avLst/>
          </a:prstGeom>
          <a:noFill/>
          <a:ln>
            <a:noFill/>
          </a:ln>
        </p:spPr>
        <p:txBody>
          <a:bodyPr spcFirstLastPara="1" wrap="square" lIns="91425" tIns="45700" rIns="91425" bIns="45700" anchor="t" anchorCtr="0">
            <a:spAutoFit/>
          </a:bodyPr>
          <a:lstStyle/>
          <a:p>
            <a:pPr>
              <a:buClr>
                <a:schemeClr val="lt1"/>
              </a:buClr>
              <a:buSzPts val="1050"/>
            </a:pPr>
            <a:r>
              <a:rPr lang="en-US" sz="1050" b="1">
                <a:solidFill>
                  <a:schemeClr val="lt1"/>
                </a:solidFill>
              </a:rPr>
              <a:t>Kafka</a:t>
            </a:r>
            <a:endParaRPr sz="1050" b="1">
              <a:solidFill>
                <a:schemeClr val="lt1"/>
              </a:solidFill>
            </a:endParaRPr>
          </a:p>
        </p:txBody>
      </p:sp>
      <p:sp>
        <p:nvSpPr>
          <p:cNvPr id="1964" name="Google Shape;1964;p71"/>
          <p:cNvSpPr/>
          <p:nvPr/>
        </p:nvSpPr>
        <p:spPr>
          <a:xfrm>
            <a:off x="3356993" y="3671470"/>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2 , 재고량 : 8</a:t>
            </a:r>
            <a:endParaRPr sz="1000">
              <a:solidFill>
                <a:schemeClr val="lt1"/>
              </a:solidFill>
            </a:endParaRPr>
          </a:p>
        </p:txBody>
      </p:sp>
      <p:cxnSp>
        <p:nvCxnSpPr>
          <p:cNvPr id="1965" name="Google Shape;1965;p71"/>
          <p:cNvCxnSpPr/>
          <p:nvPr/>
        </p:nvCxnSpPr>
        <p:spPr>
          <a:xfrm rot="-5400000" flipH="1">
            <a:off x="1948506" y="3032930"/>
            <a:ext cx="968700" cy="569400"/>
          </a:xfrm>
          <a:prstGeom prst="bentConnector3">
            <a:avLst>
              <a:gd name="adj1" fmla="val 0"/>
            </a:avLst>
          </a:prstGeom>
          <a:noFill/>
          <a:ln w="9525" cap="flat" cmpd="sng">
            <a:solidFill>
              <a:schemeClr val="accent1"/>
            </a:solidFill>
            <a:prstDash val="dash"/>
            <a:miter lim="800000"/>
            <a:headEnd type="none" w="sm" len="sm"/>
            <a:tailEnd type="triangle" w="med" len="med"/>
          </a:ln>
        </p:spPr>
      </p:cxnSp>
      <p:sp>
        <p:nvSpPr>
          <p:cNvPr id="1966" name="Google Shape;1966;p71"/>
          <p:cNvSpPr txBox="1"/>
          <p:nvPr/>
        </p:nvSpPr>
        <p:spPr>
          <a:xfrm>
            <a:off x="2394987" y="2969720"/>
            <a:ext cx="707592" cy="400110"/>
          </a:xfrm>
          <a:prstGeom prst="rect">
            <a:avLst/>
          </a:prstGeom>
          <a:solidFill>
            <a:schemeClr val="lt1"/>
          </a:solid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All-done</a:t>
            </a:r>
            <a:endParaRPr/>
          </a:p>
          <a:p>
            <a:pPr>
              <a:buClr>
                <a:schemeClr val="accent1"/>
              </a:buClr>
              <a:buSzPts val="1000"/>
            </a:pPr>
            <a:r>
              <a:rPr lang="en-US" sz="1000" i="1">
                <a:solidFill>
                  <a:schemeClr val="accent1"/>
                </a:solidFill>
              </a:rPr>
              <a:t>(pub)</a:t>
            </a:r>
            <a:endParaRPr sz="1000" i="1">
              <a:solidFill>
                <a:schemeClr val="accent1"/>
              </a:solidFill>
            </a:endParaRPr>
          </a:p>
        </p:txBody>
      </p:sp>
      <p:cxnSp>
        <p:nvCxnSpPr>
          <p:cNvPr id="1967" name="Google Shape;1967;p71"/>
          <p:cNvCxnSpPr/>
          <p:nvPr/>
        </p:nvCxnSpPr>
        <p:spPr>
          <a:xfrm rot="10800000">
            <a:off x="-253113" y="2812080"/>
            <a:ext cx="2648100" cy="1308600"/>
          </a:xfrm>
          <a:prstGeom prst="bentConnector4">
            <a:avLst>
              <a:gd name="adj1" fmla="val 506"/>
              <a:gd name="adj2" fmla="val -12417"/>
            </a:avLst>
          </a:prstGeom>
          <a:noFill/>
          <a:ln w="9525" cap="flat" cmpd="sng">
            <a:solidFill>
              <a:schemeClr val="accent1"/>
            </a:solidFill>
            <a:prstDash val="dash"/>
            <a:miter lim="800000"/>
            <a:headEnd type="none" w="sm" len="sm"/>
            <a:tailEnd type="triangle" w="med" len="med"/>
          </a:ln>
        </p:spPr>
      </p:cxnSp>
      <p:sp>
        <p:nvSpPr>
          <p:cNvPr id="1968" name="Google Shape;1968;p71"/>
          <p:cNvSpPr txBox="1"/>
          <p:nvPr/>
        </p:nvSpPr>
        <p:spPr>
          <a:xfrm>
            <a:off x="274945" y="4241290"/>
            <a:ext cx="1592103" cy="400110"/>
          </a:xfrm>
          <a:prstGeom prst="rect">
            <a:avLst/>
          </a:prstGeom>
          <a:solidFill>
            <a:schemeClr val="lt1"/>
          </a:solidFill>
          <a:ln>
            <a:noFill/>
          </a:ln>
        </p:spPr>
        <p:txBody>
          <a:bodyPr spcFirstLastPara="1" wrap="square" lIns="91425" tIns="45700" rIns="91425" bIns="45700" anchor="t" anchorCtr="0">
            <a:spAutoFit/>
          </a:bodyPr>
          <a:lstStyle/>
          <a:p>
            <a:pPr algn="ctr">
              <a:buClr>
                <a:schemeClr val="accent1"/>
              </a:buClr>
              <a:buSzPts val="1000"/>
            </a:pPr>
            <a:r>
              <a:rPr lang="en-US" sz="1000" b="1" i="1">
                <a:solidFill>
                  <a:schemeClr val="accent1"/>
                </a:solidFill>
              </a:rPr>
              <a:t>All-done</a:t>
            </a:r>
            <a:endParaRPr/>
          </a:p>
          <a:p>
            <a:pPr algn="ctr">
              <a:buClr>
                <a:schemeClr val="accent1"/>
              </a:buClr>
              <a:buSzPts val="1000"/>
            </a:pPr>
            <a:r>
              <a:rPr lang="en-US" sz="1000" i="1">
                <a:solidFill>
                  <a:schemeClr val="accent1"/>
                </a:solidFill>
              </a:rPr>
              <a:t>(sub, CLEAR PENDING)</a:t>
            </a:r>
            <a:endParaRPr sz="1000" i="1">
              <a:solidFill>
                <a:schemeClr val="accent1"/>
              </a:solidFill>
            </a:endParaRPr>
          </a:p>
        </p:txBody>
      </p:sp>
      <p:sp>
        <p:nvSpPr>
          <p:cNvPr id="1969" name="Google Shape;1969;p71"/>
          <p:cNvSpPr/>
          <p:nvPr/>
        </p:nvSpPr>
        <p:spPr>
          <a:xfrm>
            <a:off x="3356993" y="2097316"/>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0 , 재고량 : 10</a:t>
            </a:r>
            <a:endParaRPr sz="1000">
              <a:solidFill>
                <a:schemeClr val="lt1"/>
              </a:solidFill>
            </a:endParaRPr>
          </a:p>
        </p:txBody>
      </p:sp>
      <p:sp>
        <p:nvSpPr>
          <p:cNvPr id="1970" name="Google Shape;1970;p71"/>
          <p:cNvSpPr/>
          <p:nvPr/>
        </p:nvSpPr>
        <p:spPr>
          <a:xfrm>
            <a:off x="3356993" y="2499742"/>
            <a:ext cx="3929829" cy="291976"/>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1 , </a:t>
            </a:r>
            <a:r>
              <a:rPr lang="en-US" sz="1000" dirty="0" err="1">
                <a:solidFill>
                  <a:schemeClr val="lt1"/>
                </a:solidFill>
              </a:rPr>
              <a:t>재고량</a:t>
            </a:r>
            <a:r>
              <a:rPr lang="en-US" sz="1000" dirty="0">
                <a:solidFill>
                  <a:schemeClr val="lt1"/>
                </a:solidFill>
              </a:rPr>
              <a:t> : 10 (PENDING)</a:t>
            </a:r>
            <a:endParaRPr sz="1000" dirty="0">
              <a:solidFill>
                <a:schemeClr val="lt1"/>
              </a:solidFill>
            </a:endParaRPr>
          </a:p>
        </p:txBody>
      </p:sp>
      <p:sp>
        <p:nvSpPr>
          <p:cNvPr id="1971" name="Google Shape;1971;p71"/>
          <p:cNvSpPr/>
          <p:nvPr/>
        </p:nvSpPr>
        <p:spPr>
          <a:xfrm>
            <a:off x="3356993" y="2872970"/>
            <a:ext cx="3929829" cy="321174"/>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a:solidFill>
                  <a:schemeClr val="lt1"/>
                </a:solidFill>
              </a:rPr>
              <a:t>주문량 : 1 , 재고량 : 9</a:t>
            </a:r>
            <a:endParaRPr sz="1000">
              <a:solidFill>
                <a:schemeClr val="lt1"/>
              </a:solidFill>
            </a:endParaRPr>
          </a:p>
        </p:txBody>
      </p:sp>
      <p:sp>
        <p:nvSpPr>
          <p:cNvPr id="1972" name="Google Shape;1972;p71"/>
          <p:cNvSpPr/>
          <p:nvPr/>
        </p:nvSpPr>
        <p:spPr>
          <a:xfrm rot="-1038969">
            <a:off x="6150923" y="3892701"/>
            <a:ext cx="2040732" cy="374526"/>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algn="ctr">
              <a:buClr>
                <a:schemeClr val="lt1"/>
              </a:buClr>
              <a:buSzPts val="1600"/>
            </a:pPr>
            <a:r>
              <a:rPr lang="en-US" sz="1600" b="1">
                <a:solidFill>
                  <a:schemeClr val="lt1"/>
                </a:solidFill>
                <a:latin typeface="Malgun Gothic"/>
                <a:ea typeface="Malgun Gothic"/>
                <a:cs typeface="Malgun Gothic"/>
                <a:sym typeface="Malgun Gothic"/>
              </a:rPr>
              <a:t>결국 일치</a:t>
            </a:r>
            <a:endParaRPr/>
          </a:p>
        </p:txBody>
      </p:sp>
      <p:sp>
        <p:nvSpPr>
          <p:cNvPr id="1973" name="Google Shape;1973;p71"/>
          <p:cNvSpPr/>
          <p:nvPr/>
        </p:nvSpPr>
        <p:spPr>
          <a:xfrm rot="-1038969">
            <a:off x="6484425" y="2983675"/>
            <a:ext cx="1676752" cy="464181"/>
          </a:xfrm>
          <a:prstGeom prst="roundRect">
            <a:avLst>
              <a:gd name="adj" fmla="val 12675"/>
            </a:avLst>
          </a:prstGeom>
          <a:solidFill>
            <a:schemeClr val="accent4"/>
          </a:solidFill>
          <a:ln>
            <a:noFill/>
          </a:ln>
        </p:spPr>
        <p:txBody>
          <a:bodyPr spcFirstLastPara="1" wrap="square" lIns="91425" tIns="45700" rIns="91425" bIns="45700" anchor="ctr" anchorCtr="0">
            <a:spAutoFit/>
          </a:bodyPr>
          <a:lstStyle/>
          <a:p>
            <a:pPr algn="ctr">
              <a:buClr>
                <a:schemeClr val="lt1"/>
              </a:buClr>
              <a:buSzPts val="1100"/>
            </a:pPr>
            <a:r>
              <a:rPr lang="en-US" sz="1100" b="1">
                <a:solidFill>
                  <a:schemeClr val="lt1"/>
                </a:solidFill>
                <a:latin typeface="Malgun Gothic"/>
                <a:ea typeface="Malgun Gothic"/>
                <a:cs typeface="Malgun Gothic"/>
                <a:sym typeface="Malgun Gothic"/>
              </a:rPr>
              <a:t>불일치 할 수</a:t>
            </a:r>
            <a:endParaRPr sz="1100" b="1">
              <a:solidFill>
                <a:schemeClr val="lt1"/>
              </a:solidFill>
              <a:latin typeface="Malgun Gothic"/>
              <a:ea typeface="Malgun Gothic"/>
              <a:cs typeface="Malgun Gothic"/>
              <a:sym typeface="Malgun Gothic"/>
            </a:endParaRPr>
          </a:p>
          <a:p>
            <a:pPr algn="ctr">
              <a:buClr>
                <a:schemeClr val="lt1"/>
              </a:buClr>
              <a:buSzPts val="1100"/>
            </a:pPr>
            <a:r>
              <a:rPr lang="en-US" sz="1100" b="1">
                <a:solidFill>
                  <a:schemeClr val="lt1"/>
                </a:solidFill>
                <a:latin typeface="Malgun Gothic"/>
                <a:ea typeface="Malgun Gothic"/>
                <a:cs typeface="Malgun Gothic"/>
                <a:sym typeface="Malgun Gothic"/>
              </a:rPr>
              <a:t>있음을 표시</a:t>
            </a:r>
            <a:endParaRPr/>
          </a:p>
        </p:txBody>
      </p:sp>
      <p:grpSp>
        <p:nvGrpSpPr>
          <p:cNvPr id="1974" name="Google Shape;1974;p71"/>
          <p:cNvGrpSpPr/>
          <p:nvPr/>
        </p:nvGrpSpPr>
        <p:grpSpPr>
          <a:xfrm>
            <a:off x="1242627" y="2297752"/>
            <a:ext cx="965928" cy="1081039"/>
            <a:chOff x="2479602" y="2931789"/>
            <a:chExt cx="965928" cy="1081039"/>
          </a:xfrm>
        </p:grpSpPr>
        <p:sp>
          <p:nvSpPr>
            <p:cNvPr id="1975" name="Google Shape;1975;p71"/>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1976" name="Google Shape;1976;p71"/>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a:t>Product</a:t>
              </a:r>
              <a:endParaRPr/>
            </a:p>
            <a:p>
              <a:pPr algn="ctr">
                <a:buClr>
                  <a:srgbClr val="000000"/>
                </a:buClr>
                <a:buSzPts val="1100"/>
              </a:pPr>
              <a:r>
                <a:rPr lang="en-US" sz="1100"/>
                <a:t>(MongoDB)</a:t>
              </a:r>
              <a:endParaRPr sz="1100"/>
            </a:p>
          </p:txBody>
        </p:sp>
      </p:grpSp>
    </p:spTree>
    <p:extLst>
      <p:ext uri="{BB962C8B-B14F-4D97-AF65-F5344CB8AC3E}">
        <p14:creationId xmlns:p14="http://schemas.microsoft.com/office/powerpoint/2010/main" val="3892377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3"/>
          <p:cNvSpPr/>
          <p:nvPr/>
        </p:nvSpPr>
        <p:spPr>
          <a:xfrm>
            <a:off x="-564832" y="1524536"/>
            <a:ext cx="1977608" cy="321174"/>
          </a:xfrm>
          <a:prstGeom prst="rect">
            <a:avLst/>
          </a:prstGeom>
          <a:solidFill>
            <a:schemeClr val="dk2"/>
          </a:solidFill>
          <a:ln>
            <a:noFill/>
          </a:ln>
        </p:spPr>
        <p:txBody>
          <a:bodyPr spcFirstLastPara="1" wrap="square" lIns="68575" tIns="34275" rIns="68575" bIns="34275" anchor="ctr" anchorCtr="0">
            <a:noAutofit/>
          </a:bodyPr>
          <a:lstStyle/>
          <a:p>
            <a:pPr algn="ctr">
              <a:buClr>
                <a:schemeClr val="lt1"/>
              </a:buClr>
              <a:buSzPts val="1100"/>
            </a:pPr>
            <a:r>
              <a:rPr lang="en-US" sz="1100" b="1">
                <a:solidFill>
                  <a:schemeClr val="lt1"/>
                </a:solidFill>
              </a:rPr>
              <a:t>Client</a:t>
            </a:r>
            <a:r>
              <a:rPr lang="en-US" sz="1100">
                <a:solidFill>
                  <a:schemeClr val="lt1"/>
                </a:solidFill>
              </a:rPr>
              <a:t> (Web/Mobile)</a:t>
            </a:r>
            <a:endParaRPr sz="1100">
              <a:solidFill>
                <a:schemeClr val="lt1"/>
              </a:solidFill>
            </a:endParaRPr>
          </a:p>
        </p:txBody>
      </p:sp>
      <p:cxnSp>
        <p:nvCxnSpPr>
          <p:cNvPr id="1994" name="Google Shape;1994;p73"/>
          <p:cNvCxnSpPr/>
          <p:nvPr/>
        </p:nvCxnSpPr>
        <p:spPr>
          <a:xfrm rot="-5400000" flipH="1">
            <a:off x="1492706" y="2386999"/>
            <a:ext cx="1481400" cy="1301100"/>
          </a:xfrm>
          <a:prstGeom prst="bentConnector4">
            <a:avLst>
              <a:gd name="adj1" fmla="val -36640"/>
              <a:gd name="adj2" fmla="val 102567"/>
            </a:avLst>
          </a:prstGeom>
          <a:noFill/>
          <a:ln w="9525" cap="flat" cmpd="sng">
            <a:solidFill>
              <a:schemeClr val="accent2"/>
            </a:solidFill>
            <a:prstDash val="dash"/>
            <a:miter lim="800000"/>
            <a:headEnd type="none" w="sm" len="sm"/>
            <a:tailEnd type="triangle" w="med" len="med"/>
          </a:ln>
        </p:spPr>
      </p:cxnSp>
      <p:sp>
        <p:nvSpPr>
          <p:cNvPr id="1996" name="Google Shape;1996;p73"/>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r>
              <a:rPr lang="en-US"/>
              <a:t>Eventual TX – Rollback (Saga Pattern)</a:t>
            </a:r>
            <a:endParaRPr/>
          </a:p>
        </p:txBody>
      </p:sp>
      <p:cxnSp>
        <p:nvCxnSpPr>
          <p:cNvPr id="1997" name="Google Shape;1997;p73"/>
          <p:cNvCxnSpPr/>
          <p:nvPr/>
        </p:nvCxnSpPr>
        <p:spPr>
          <a:xfrm>
            <a:off x="132676" y="1813659"/>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98" name="Google Shape;1998;p73"/>
          <p:cNvSpPr txBox="1"/>
          <p:nvPr/>
        </p:nvSpPr>
        <p:spPr>
          <a:xfrm>
            <a:off x="143224" y="1917267"/>
            <a:ext cx="550151" cy="253916"/>
          </a:xfrm>
          <a:prstGeom prst="rect">
            <a:avLst/>
          </a:prstGeom>
          <a:noFill/>
          <a:ln>
            <a:noFill/>
          </a:ln>
        </p:spPr>
        <p:txBody>
          <a:bodyPr spcFirstLastPara="1" wrap="square" lIns="91425" tIns="45700" rIns="91425" bIns="45700" anchor="t" anchorCtr="0">
            <a:spAutoFit/>
          </a:bodyPr>
          <a:lstStyle/>
          <a:p>
            <a:pPr>
              <a:buClr>
                <a:schemeClr val="accent1"/>
              </a:buClr>
              <a:buSzPts val="1000"/>
            </a:pPr>
            <a:r>
              <a:rPr lang="en-US" sz="1000" b="1" i="1">
                <a:solidFill>
                  <a:schemeClr val="accent1"/>
                </a:solidFill>
              </a:rPr>
              <a:t>POST</a:t>
            </a:r>
            <a:endParaRPr sz="1000" i="1">
              <a:solidFill>
                <a:schemeClr val="accent1"/>
              </a:solidFill>
            </a:endParaRPr>
          </a:p>
        </p:txBody>
      </p:sp>
      <p:sp>
        <p:nvSpPr>
          <p:cNvPr id="1999" name="Google Shape;1999;p73"/>
          <p:cNvSpPr txBox="1"/>
          <p:nvPr/>
        </p:nvSpPr>
        <p:spPr>
          <a:xfrm>
            <a:off x="-628497" y="1203598"/>
            <a:ext cx="2861895" cy="253916"/>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050"/>
              <a:buFont typeface="Arial"/>
              <a:buChar char="•"/>
            </a:pPr>
            <a:r>
              <a:rPr lang="en-US" sz="1050"/>
              <a:t>서비스구성 (Eventual TX)</a:t>
            </a:r>
            <a:endParaRPr/>
          </a:p>
        </p:txBody>
      </p:sp>
      <p:cxnSp>
        <p:nvCxnSpPr>
          <p:cNvPr id="2000" name="Google Shape;2000;p73"/>
          <p:cNvCxnSpPr/>
          <p:nvPr/>
        </p:nvCxnSpPr>
        <p:spPr>
          <a:xfrm>
            <a:off x="132676" y="3301100"/>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2001" name="Google Shape;2001;p73"/>
          <p:cNvCxnSpPr/>
          <p:nvPr/>
        </p:nvCxnSpPr>
        <p:spPr>
          <a:xfrm rot="10800000">
            <a:off x="1581576" y="3430860"/>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2002" name="Google Shape;2002;p73"/>
          <p:cNvGrpSpPr/>
          <p:nvPr/>
        </p:nvGrpSpPr>
        <p:grpSpPr>
          <a:xfrm>
            <a:off x="1098614" y="2310787"/>
            <a:ext cx="965928" cy="1081039"/>
            <a:chOff x="2479602" y="2931789"/>
            <a:chExt cx="965928" cy="1081039"/>
          </a:xfrm>
        </p:grpSpPr>
        <p:sp>
          <p:nvSpPr>
            <p:cNvPr id="2003" name="Google Shape;2003;p73"/>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2004" name="Google Shape;2004;p73"/>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dirty="0"/>
                <a:t>Product</a:t>
              </a:r>
              <a:endParaRPr dirty="0"/>
            </a:p>
            <a:p>
              <a:pPr algn="ctr">
                <a:buClr>
                  <a:srgbClr val="000000"/>
                </a:buClr>
                <a:buSzPts val="1100"/>
              </a:pPr>
              <a:r>
                <a:rPr lang="en-US" sz="1100" dirty="0"/>
                <a:t>(MongoDB)</a:t>
              </a:r>
              <a:endParaRPr sz="1100" dirty="0"/>
            </a:p>
          </p:txBody>
        </p:sp>
      </p:grpSp>
      <p:grpSp>
        <p:nvGrpSpPr>
          <p:cNvPr id="2005" name="Google Shape;2005;p73"/>
          <p:cNvGrpSpPr/>
          <p:nvPr/>
        </p:nvGrpSpPr>
        <p:grpSpPr>
          <a:xfrm>
            <a:off x="-381674" y="2310787"/>
            <a:ext cx="1028700" cy="1081039"/>
            <a:chOff x="833331" y="2931789"/>
            <a:chExt cx="1028700" cy="1081039"/>
          </a:xfrm>
        </p:grpSpPr>
        <p:sp>
          <p:nvSpPr>
            <p:cNvPr id="2006" name="Google Shape;2006;p73"/>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algn="ctr">
                <a:buClr>
                  <a:srgbClr val="000000"/>
                </a:buClr>
                <a:buSzPts val="1100"/>
              </a:pPr>
              <a:endParaRPr sz="1100">
                <a:solidFill>
                  <a:schemeClr val="lt1"/>
                </a:solidFill>
              </a:endParaRPr>
            </a:p>
          </p:txBody>
        </p:sp>
        <p:sp>
          <p:nvSpPr>
            <p:cNvPr id="2007" name="Google Shape;2007;p73"/>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algn="ctr">
                <a:buClr>
                  <a:srgbClr val="000000"/>
                </a:buClr>
                <a:buSzPts val="1100"/>
              </a:pPr>
              <a:r>
                <a:rPr lang="en-US" sz="1100" b="1"/>
                <a:t>Order</a:t>
              </a:r>
              <a:endParaRPr/>
            </a:p>
            <a:p>
              <a:pPr algn="ctr">
                <a:buClr>
                  <a:srgbClr val="000000"/>
                </a:buClr>
                <a:buSzPts val="1100"/>
              </a:pPr>
              <a:r>
                <a:rPr lang="en-US" sz="1100"/>
                <a:t>(MySQL)</a:t>
              </a:r>
              <a:endParaRPr sz="1100"/>
            </a:p>
          </p:txBody>
        </p:sp>
      </p:grpSp>
      <p:sp>
        <p:nvSpPr>
          <p:cNvPr id="2008" name="Google Shape;2008;p73"/>
          <p:cNvSpPr txBox="1"/>
          <p:nvPr/>
        </p:nvSpPr>
        <p:spPr>
          <a:xfrm>
            <a:off x="148203" y="3435404"/>
            <a:ext cx="1043876" cy="3693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OrderPlaced</a:t>
            </a:r>
            <a:endParaRPr sz="900" b="1" i="1">
              <a:solidFill>
                <a:schemeClr val="accent1"/>
              </a:solidFill>
            </a:endParaRPr>
          </a:p>
          <a:p>
            <a:pPr>
              <a:buClr>
                <a:schemeClr val="accent1"/>
              </a:buClr>
              <a:buSzPts val="900"/>
            </a:pPr>
            <a:r>
              <a:rPr lang="en-US" sz="900" i="1">
                <a:solidFill>
                  <a:schemeClr val="accent1"/>
                </a:solidFill>
              </a:rPr>
              <a:t>(pub, PENDING)</a:t>
            </a:r>
            <a:endParaRPr sz="900" i="1">
              <a:solidFill>
                <a:schemeClr val="accent1"/>
              </a:solidFill>
            </a:endParaRPr>
          </a:p>
        </p:txBody>
      </p:sp>
      <p:sp>
        <p:nvSpPr>
          <p:cNvPr id="2009" name="Google Shape;2009;p73"/>
          <p:cNvSpPr txBox="1"/>
          <p:nvPr/>
        </p:nvSpPr>
        <p:spPr>
          <a:xfrm>
            <a:off x="1579964" y="3435404"/>
            <a:ext cx="870751" cy="369332"/>
          </a:xfrm>
          <a:prstGeom prst="rect">
            <a:avLst/>
          </a:prstGeom>
          <a:no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OrderPlaced</a:t>
            </a:r>
            <a:endParaRPr sz="900" b="1" i="1">
              <a:solidFill>
                <a:schemeClr val="accent1"/>
              </a:solidFill>
            </a:endParaRPr>
          </a:p>
          <a:p>
            <a:pPr>
              <a:buClr>
                <a:schemeClr val="accent1"/>
              </a:buClr>
              <a:buSzPts val="900"/>
            </a:pPr>
            <a:r>
              <a:rPr lang="en-US" sz="900" i="1">
                <a:solidFill>
                  <a:schemeClr val="accent1"/>
                </a:solidFill>
              </a:rPr>
              <a:t>(pub)</a:t>
            </a:r>
            <a:endParaRPr sz="900" i="1">
              <a:solidFill>
                <a:schemeClr val="accent1"/>
              </a:solidFill>
            </a:endParaRPr>
          </a:p>
        </p:txBody>
      </p:sp>
      <p:sp>
        <p:nvSpPr>
          <p:cNvPr id="2010" name="Google Shape;2010;p73"/>
          <p:cNvSpPr/>
          <p:nvPr/>
        </p:nvSpPr>
        <p:spPr>
          <a:xfrm rot="5400000">
            <a:off x="1094395" y="2170470"/>
            <a:ext cx="276727" cy="3672410"/>
          </a:xfrm>
          <a:prstGeom prst="can">
            <a:avLst>
              <a:gd name="adj" fmla="val 25000"/>
            </a:avLst>
          </a:prstGeom>
          <a:solidFill>
            <a:srgbClr val="A7BABE"/>
          </a:solidFill>
          <a:ln>
            <a:noFill/>
          </a:ln>
        </p:spPr>
        <p:txBody>
          <a:bodyPr spcFirstLastPara="1" wrap="square" lIns="91425" tIns="45700" rIns="91425" bIns="45700" anchor="ctr" anchorCtr="0">
            <a:noAutofit/>
          </a:bodyPr>
          <a:lstStyle/>
          <a:p>
            <a:pPr algn="ctr">
              <a:buClr>
                <a:srgbClr val="000000"/>
              </a:buClr>
              <a:buSzPts val="1050"/>
            </a:pPr>
            <a:endParaRPr sz="1050">
              <a:solidFill>
                <a:schemeClr val="lt1"/>
              </a:solidFill>
            </a:endParaRPr>
          </a:p>
        </p:txBody>
      </p:sp>
      <p:sp>
        <p:nvSpPr>
          <p:cNvPr id="2011" name="Google Shape;2011;p73"/>
          <p:cNvSpPr txBox="1"/>
          <p:nvPr/>
        </p:nvSpPr>
        <p:spPr>
          <a:xfrm>
            <a:off x="956080" y="3879717"/>
            <a:ext cx="553357" cy="253916"/>
          </a:xfrm>
          <a:prstGeom prst="rect">
            <a:avLst/>
          </a:prstGeom>
          <a:noFill/>
          <a:ln>
            <a:noFill/>
          </a:ln>
        </p:spPr>
        <p:txBody>
          <a:bodyPr spcFirstLastPara="1" wrap="square" lIns="91425" tIns="45700" rIns="91425" bIns="45700" anchor="t" anchorCtr="0">
            <a:spAutoFit/>
          </a:bodyPr>
          <a:lstStyle/>
          <a:p>
            <a:pPr>
              <a:buClr>
                <a:schemeClr val="lt1"/>
              </a:buClr>
              <a:buSzPts val="1050"/>
            </a:pPr>
            <a:r>
              <a:rPr lang="en-US" sz="1050" b="1">
                <a:solidFill>
                  <a:schemeClr val="lt1"/>
                </a:solidFill>
              </a:rPr>
              <a:t>Kafka</a:t>
            </a:r>
            <a:endParaRPr sz="1050" b="1">
              <a:solidFill>
                <a:schemeClr val="lt1"/>
              </a:solidFill>
            </a:endParaRPr>
          </a:p>
        </p:txBody>
      </p:sp>
      <p:sp>
        <p:nvSpPr>
          <p:cNvPr id="2012" name="Google Shape;2012;p73"/>
          <p:cNvSpPr/>
          <p:nvPr/>
        </p:nvSpPr>
        <p:spPr>
          <a:xfrm>
            <a:off x="3456090" y="3355769"/>
            <a:ext cx="3929829" cy="291976"/>
          </a:xfrm>
          <a:prstGeom prst="rect">
            <a:avLst/>
          </a:prstGeom>
          <a:solidFill>
            <a:schemeClr val="accent2"/>
          </a:solidFill>
          <a:ln>
            <a:noFill/>
          </a:ln>
        </p:spPr>
        <p:txBody>
          <a:bodyPr spcFirstLastPara="1" wrap="square" lIns="68575" tIns="34275" rIns="68575" bIns="34275" anchor="ctr" anchorCtr="0">
            <a:noAutofit/>
          </a:bodyPr>
          <a:lstStyle/>
          <a:p>
            <a:pPr algn="ctr">
              <a:buClr>
                <a:schemeClr val="lt1"/>
              </a:buClr>
              <a:buSzPts val="900"/>
            </a:pPr>
            <a:r>
              <a:rPr lang="en-US" sz="900" dirty="0" err="1">
                <a:solidFill>
                  <a:schemeClr val="lt1"/>
                </a:solidFill>
              </a:rPr>
              <a:t>주문량</a:t>
            </a:r>
            <a:r>
              <a:rPr lang="en-US" sz="900" dirty="0">
                <a:solidFill>
                  <a:schemeClr val="lt1"/>
                </a:solidFill>
              </a:rPr>
              <a:t> : 10 , </a:t>
            </a:r>
            <a:r>
              <a:rPr lang="en-US" sz="900" dirty="0" err="1">
                <a:solidFill>
                  <a:schemeClr val="lt1"/>
                </a:solidFill>
              </a:rPr>
              <a:t>재고량</a:t>
            </a:r>
            <a:r>
              <a:rPr lang="en-US" sz="900" dirty="0">
                <a:solidFill>
                  <a:schemeClr val="lt1"/>
                </a:solidFill>
              </a:rPr>
              <a:t> : 0  </a:t>
            </a:r>
            <a:r>
              <a:rPr lang="en-US" sz="1000" dirty="0">
                <a:solidFill>
                  <a:schemeClr val="lt1"/>
                </a:solidFill>
              </a:rPr>
              <a:t>🡪 </a:t>
            </a:r>
            <a:r>
              <a:rPr lang="en-US" sz="1000" b="1" dirty="0">
                <a:solidFill>
                  <a:schemeClr val="lt1"/>
                </a:solidFill>
              </a:rPr>
              <a:t> </a:t>
            </a:r>
            <a:r>
              <a:rPr lang="en-US" sz="1000" b="1" dirty="0" err="1">
                <a:solidFill>
                  <a:schemeClr val="lt1"/>
                </a:solidFill>
              </a:rPr>
              <a:t>취소됨</a:t>
            </a:r>
            <a:endParaRPr sz="1000" b="1" dirty="0">
              <a:solidFill>
                <a:schemeClr val="lt1"/>
              </a:solidFill>
            </a:endParaRPr>
          </a:p>
        </p:txBody>
      </p:sp>
      <p:cxnSp>
        <p:nvCxnSpPr>
          <p:cNvPr id="2013" name="Google Shape;2013;p73"/>
          <p:cNvCxnSpPr/>
          <p:nvPr/>
        </p:nvCxnSpPr>
        <p:spPr>
          <a:xfrm rot="-5400000" flipH="1">
            <a:off x="1835251" y="3072233"/>
            <a:ext cx="968700" cy="517500"/>
          </a:xfrm>
          <a:prstGeom prst="bentConnector3">
            <a:avLst>
              <a:gd name="adj1" fmla="val 0"/>
            </a:avLst>
          </a:prstGeom>
          <a:noFill/>
          <a:ln w="9525" cap="flat" cmpd="sng">
            <a:solidFill>
              <a:schemeClr val="accent1"/>
            </a:solidFill>
            <a:prstDash val="dash"/>
            <a:miter lim="800000"/>
            <a:headEnd type="none" w="sm" len="sm"/>
            <a:tailEnd type="triangle" w="med" len="med"/>
          </a:ln>
        </p:spPr>
      </p:cxnSp>
      <p:sp>
        <p:nvSpPr>
          <p:cNvPr id="2014" name="Google Shape;2014;p73"/>
          <p:cNvSpPr/>
          <p:nvPr/>
        </p:nvSpPr>
        <p:spPr>
          <a:xfrm rot="-1038969">
            <a:off x="6217988" y="3897636"/>
            <a:ext cx="2040732" cy="578837"/>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algn="ctr">
              <a:buClr>
                <a:schemeClr val="lt1"/>
              </a:buClr>
              <a:buSzPts val="1400"/>
            </a:pPr>
            <a:r>
              <a:rPr lang="en-US" b="1">
                <a:solidFill>
                  <a:schemeClr val="lt1"/>
                </a:solidFill>
                <a:latin typeface="Malgun Gothic"/>
                <a:ea typeface="Malgun Gothic"/>
                <a:cs typeface="Malgun Gothic"/>
                <a:sym typeface="Malgun Gothic"/>
              </a:rPr>
              <a:t>복구 &amp; </a:t>
            </a:r>
            <a:endParaRPr/>
          </a:p>
          <a:p>
            <a:pPr algn="ctr">
              <a:buClr>
                <a:schemeClr val="lt1"/>
              </a:buClr>
              <a:buSzPts val="1400"/>
            </a:pPr>
            <a:r>
              <a:rPr lang="en-US" b="1">
                <a:solidFill>
                  <a:schemeClr val="lt1"/>
                </a:solidFill>
                <a:latin typeface="Malgun Gothic"/>
                <a:ea typeface="Malgun Gothic"/>
                <a:cs typeface="Malgun Gothic"/>
                <a:sym typeface="Malgun Gothic"/>
              </a:rPr>
              <a:t>결국 일치</a:t>
            </a:r>
            <a:endParaRPr/>
          </a:p>
        </p:txBody>
      </p:sp>
      <p:sp>
        <p:nvSpPr>
          <p:cNvPr id="2015" name="Google Shape;2015;p73"/>
          <p:cNvSpPr txBox="1"/>
          <p:nvPr/>
        </p:nvSpPr>
        <p:spPr>
          <a:xfrm>
            <a:off x="2276872" y="3013725"/>
            <a:ext cx="587574" cy="507791"/>
          </a:xfrm>
          <a:prstGeom prst="rect">
            <a:avLst/>
          </a:prstGeom>
          <a:solidFill>
            <a:schemeClr val="lt1"/>
          </a:solidFill>
          <a:ln>
            <a:noFill/>
          </a:ln>
        </p:spPr>
        <p:txBody>
          <a:bodyPr spcFirstLastPara="1" wrap="square" lIns="91425" tIns="45700" rIns="91425" bIns="45700" anchor="t" anchorCtr="0">
            <a:spAutoFit/>
          </a:bodyPr>
          <a:lstStyle/>
          <a:p>
            <a:pPr>
              <a:buClr>
                <a:schemeClr val="accent1"/>
              </a:buClr>
              <a:buSzPts val="900"/>
            </a:pPr>
            <a:r>
              <a:rPr lang="en-US" sz="900" b="1" i="1">
                <a:solidFill>
                  <a:schemeClr val="accent1"/>
                </a:solidFill>
              </a:rPr>
              <a:t>All-done</a:t>
            </a:r>
            <a:endParaRPr/>
          </a:p>
          <a:p>
            <a:pPr>
              <a:buClr>
                <a:schemeClr val="accent1"/>
              </a:buClr>
              <a:buSzPts val="900"/>
            </a:pPr>
            <a:r>
              <a:rPr lang="en-US" sz="900" i="1">
                <a:solidFill>
                  <a:schemeClr val="accent1"/>
                </a:solidFill>
              </a:rPr>
              <a:t>(pub)</a:t>
            </a:r>
            <a:endParaRPr sz="900" i="1">
              <a:solidFill>
                <a:schemeClr val="accent1"/>
              </a:solidFill>
            </a:endParaRPr>
          </a:p>
        </p:txBody>
      </p:sp>
      <p:sp>
        <p:nvSpPr>
          <p:cNvPr id="2016" name="Google Shape;2016;p73"/>
          <p:cNvSpPr/>
          <p:nvPr/>
        </p:nvSpPr>
        <p:spPr>
          <a:xfrm>
            <a:off x="2198034" y="2214313"/>
            <a:ext cx="685922" cy="272370"/>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algn="ctr">
              <a:buClr>
                <a:schemeClr val="lt1"/>
              </a:buClr>
              <a:buSzPts val="1000"/>
            </a:pPr>
            <a:r>
              <a:rPr lang="en-US" sz="1000" dirty="0" err="1">
                <a:solidFill>
                  <a:schemeClr val="lt1"/>
                </a:solidFill>
              </a:rPr>
              <a:t>If~else</a:t>
            </a:r>
            <a:endParaRPr sz="1000" dirty="0">
              <a:solidFill>
                <a:schemeClr val="lt1"/>
              </a:solidFill>
            </a:endParaRPr>
          </a:p>
        </p:txBody>
      </p:sp>
      <p:sp>
        <p:nvSpPr>
          <p:cNvPr id="2017" name="Google Shape;2017;p73"/>
          <p:cNvSpPr txBox="1"/>
          <p:nvPr/>
        </p:nvSpPr>
        <p:spPr>
          <a:xfrm>
            <a:off x="1772817" y="1592546"/>
            <a:ext cx="932093" cy="369332"/>
          </a:xfrm>
          <a:prstGeom prst="rect">
            <a:avLst/>
          </a:prstGeom>
          <a:solidFill>
            <a:schemeClr val="lt1"/>
          </a:solidFill>
          <a:ln>
            <a:noFill/>
          </a:ln>
        </p:spPr>
        <p:txBody>
          <a:bodyPr spcFirstLastPara="1" wrap="square" lIns="91425" tIns="45700" rIns="91425" bIns="45700" anchor="t" anchorCtr="0">
            <a:spAutoFit/>
          </a:bodyPr>
          <a:lstStyle/>
          <a:p>
            <a:pPr>
              <a:buClr>
                <a:srgbClr val="FF0000"/>
              </a:buClr>
              <a:buSzPts val="900"/>
            </a:pPr>
            <a:r>
              <a:rPr lang="en-US" sz="900" b="1" i="1">
                <a:solidFill>
                  <a:srgbClr val="FF0000"/>
                </a:solidFill>
              </a:rPr>
              <a:t>CANCELLED</a:t>
            </a:r>
            <a:endParaRPr/>
          </a:p>
          <a:p>
            <a:pPr>
              <a:buClr>
                <a:srgbClr val="FF0000"/>
              </a:buClr>
              <a:buSzPts val="900"/>
            </a:pPr>
            <a:r>
              <a:rPr lang="en-US" sz="900" i="1">
                <a:solidFill>
                  <a:srgbClr val="FF0000"/>
                </a:solidFill>
              </a:rPr>
              <a:t>(pub)</a:t>
            </a:r>
            <a:endParaRPr sz="900" i="1">
              <a:solidFill>
                <a:srgbClr val="FF0000"/>
              </a:solidFill>
            </a:endParaRPr>
          </a:p>
        </p:txBody>
      </p:sp>
      <p:cxnSp>
        <p:nvCxnSpPr>
          <p:cNvPr id="2018" name="Google Shape;2018;p73"/>
          <p:cNvCxnSpPr/>
          <p:nvPr/>
        </p:nvCxnSpPr>
        <p:spPr>
          <a:xfrm rot="10800000">
            <a:off x="2233399" y="1973909"/>
            <a:ext cx="186131" cy="226049"/>
          </a:xfrm>
          <a:prstGeom prst="straightConnector1">
            <a:avLst/>
          </a:prstGeom>
          <a:noFill/>
          <a:ln w="9525" cap="flat" cmpd="sng">
            <a:solidFill>
              <a:schemeClr val="accent3"/>
            </a:solidFill>
            <a:prstDash val="solid"/>
            <a:miter lim="800000"/>
            <a:headEnd type="none" w="sm" len="sm"/>
            <a:tailEnd type="triangle" w="med" len="med"/>
          </a:ln>
        </p:spPr>
      </p:cxnSp>
      <p:cxnSp>
        <p:nvCxnSpPr>
          <p:cNvPr id="2019" name="Google Shape;2019;p73"/>
          <p:cNvCxnSpPr/>
          <p:nvPr/>
        </p:nvCxnSpPr>
        <p:spPr>
          <a:xfrm flipH="1">
            <a:off x="2276872" y="2488727"/>
            <a:ext cx="164980" cy="280109"/>
          </a:xfrm>
          <a:prstGeom prst="straightConnector1">
            <a:avLst/>
          </a:prstGeom>
          <a:noFill/>
          <a:ln w="9525" cap="flat" cmpd="sng">
            <a:solidFill>
              <a:schemeClr val="accent3"/>
            </a:solidFill>
            <a:prstDash val="solid"/>
            <a:miter lim="800000"/>
            <a:headEnd type="none" w="sm" len="sm"/>
            <a:tailEnd type="triangle" w="med" len="med"/>
          </a:ln>
        </p:spPr>
      </p:cxnSp>
      <p:cxnSp>
        <p:nvCxnSpPr>
          <p:cNvPr id="2020" name="Google Shape;2020;p73"/>
          <p:cNvCxnSpPr>
            <a:cxnSpLocks/>
            <a:stCxn id="2011" idx="2"/>
            <a:endCxn id="2006" idx="1"/>
          </p:cNvCxnSpPr>
          <p:nvPr/>
        </p:nvCxnSpPr>
        <p:spPr>
          <a:xfrm rot="5400000" flipH="1">
            <a:off x="-103981" y="2796895"/>
            <a:ext cx="1059048" cy="1614431"/>
          </a:xfrm>
          <a:prstGeom prst="bentConnector4">
            <a:avLst>
              <a:gd name="adj1" fmla="val -21585"/>
              <a:gd name="adj2" fmla="val 115781"/>
            </a:avLst>
          </a:prstGeom>
          <a:noFill/>
          <a:ln w="9525" cap="flat" cmpd="sng">
            <a:solidFill>
              <a:schemeClr val="accent2"/>
            </a:solidFill>
            <a:prstDash val="dash"/>
            <a:miter lim="800000"/>
            <a:headEnd type="none" w="sm" len="sm"/>
            <a:tailEnd type="triangle" w="med" len="med"/>
          </a:ln>
        </p:spPr>
      </p:cxnSp>
      <p:sp>
        <p:nvSpPr>
          <p:cNvPr id="2021" name="Google Shape;2021;p73"/>
          <p:cNvSpPr txBox="1"/>
          <p:nvPr/>
        </p:nvSpPr>
        <p:spPr>
          <a:xfrm>
            <a:off x="3459612" y="1518052"/>
            <a:ext cx="3929829" cy="26161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1100"/>
              <a:buFont typeface="Arial"/>
              <a:buChar char="•"/>
            </a:pPr>
            <a:r>
              <a:rPr lang="en-US" sz="1100"/>
              <a:t>조회화면</a:t>
            </a:r>
            <a:endParaRPr sz="1100"/>
          </a:p>
        </p:txBody>
      </p:sp>
      <p:grpSp>
        <p:nvGrpSpPr>
          <p:cNvPr id="2022" name="Google Shape;2022;p73"/>
          <p:cNvGrpSpPr/>
          <p:nvPr/>
        </p:nvGrpSpPr>
        <p:grpSpPr>
          <a:xfrm>
            <a:off x="4949500" y="1343524"/>
            <a:ext cx="2439941" cy="386777"/>
            <a:chOff x="783484" y="1152139"/>
            <a:chExt cx="2683935" cy="386777"/>
          </a:xfrm>
        </p:grpSpPr>
        <p:sp>
          <p:nvSpPr>
            <p:cNvPr id="2023" name="Google Shape;2023;p73"/>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algn="ctr">
                <a:buClr>
                  <a:schemeClr val="lt1"/>
                </a:buClr>
                <a:buSzPts val="1400"/>
              </a:pPr>
              <a:endParaRPr i="1">
                <a:latin typeface="Malgun Gothic"/>
                <a:ea typeface="Malgun Gothic"/>
                <a:cs typeface="Malgun Gothic"/>
                <a:sym typeface="Malgun Gothic"/>
              </a:endParaRPr>
            </a:p>
          </p:txBody>
        </p:sp>
        <p:sp>
          <p:nvSpPr>
            <p:cNvPr id="2024" name="Google Shape;2024;p73"/>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algn="ctr">
                <a:buClr>
                  <a:schemeClr val="lt1"/>
                </a:buClr>
                <a:buSzPts val="700"/>
              </a:pPr>
              <a:r>
                <a:rPr lang="en-US" sz="700" b="1">
                  <a:solidFill>
                    <a:schemeClr val="lt1"/>
                  </a:solidFill>
                </a:rPr>
                <a:t>Consistent</a:t>
              </a:r>
              <a:endParaRPr sz="700" b="1">
                <a:solidFill>
                  <a:schemeClr val="lt1"/>
                </a:solidFill>
              </a:endParaRPr>
            </a:p>
          </p:txBody>
        </p:sp>
        <p:sp>
          <p:nvSpPr>
            <p:cNvPr id="2025" name="Google Shape;2025;p73"/>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algn="ctr">
                <a:buClr>
                  <a:schemeClr val="lt1"/>
                </a:buClr>
                <a:buSzPts val="700"/>
              </a:pPr>
              <a:r>
                <a:rPr lang="en-US" sz="700" b="1">
                  <a:solidFill>
                    <a:schemeClr val="lt1"/>
                  </a:solidFill>
                </a:rPr>
                <a:t>In-consistent</a:t>
              </a:r>
              <a:endParaRPr sz="700" b="1">
                <a:solidFill>
                  <a:schemeClr val="lt1"/>
                </a:solidFill>
              </a:endParaRPr>
            </a:p>
          </p:txBody>
        </p:sp>
      </p:grpSp>
      <p:sp>
        <p:nvSpPr>
          <p:cNvPr id="2026" name="Google Shape;2026;p73"/>
          <p:cNvSpPr/>
          <p:nvPr/>
        </p:nvSpPr>
        <p:spPr>
          <a:xfrm>
            <a:off x="3456090" y="2981768"/>
            <a:ext cx="3929829" cy="291976"/>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11 , </a:t>
            </a:r>
            <a:r>
              <a:rPr lang="en-US" sz="1000" dirty="0" err="1">
                <a:solidFill>
                  <a:schemeClr val="lt1"/>
                </a:solidFill>
              </a:rPr>
              <a:t>재고량</a:t>
            </a:r>
            <a:r>
              <a:rPr lang="en-US" sz="1000" dirty="0">
                <a:solidFill>
                  <a:schemeClr val="lt1"/>
                </a:solidFill>
              </a:rPr>
              <a:t> : 1 (PENDING)</a:t>
            </a:r>
            <a:endParaRPr sz="1000" dirty="0">
              <a:solidFill>
                <a:schemeClr val="lt1"/>
              </a:solidFill>
            </a:endParaRPr>
          </a:p>
        </p:txBody>
      </p:sp>
      <p:sp>
        <p:nvSpPr>
          <p:cNvPr id="2027" name="Google Shape;2027;p73"/>
          <p:cNvSpPr/>
          <p:nvPr/>
        </p:nvSpPr>
        <p:spPr>
          <a:xfrm>
            <a:off x="3456090" y="1877683"/>
            <a:ext cx="3929829" cy="291976"/>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9 , </a:t>
            </a:r>
            <a:r>
              <a:rPr lang="en-US" sz="1000" dirty="0" err="1">
                <a:solidFill>
                  <a:schemeClr val="lt1"/>
                </a:solidFill>
              </a:rPr>
              <a:t>재고량</a:t>
            </a:r>
            <a:r>
              <a:rPr lang="en-US" sz="1000" dirty="0">
                <a:solidFill>
                  <a:schemeClr val="lt1"/>
                </a:solidFill>
              </a:rPr>
              <a:t> : 2</a:t>
            </a:r>
            <a:endParaRPr sz="1000" dirty="0">
              <a:solidFill>
                <a:schemeClr val="lt1"/>
              </a:solidFill>
            </a:endParaRPr>
          </a:p>
        </p:txBody>
      </p:sp>
      <p:sp>
        <p:nvSpPr>
          <p:cNvPr id="2028" name="Google Shape;2028;p73"/>
          <p:cNvSpPr/>
          <p:nvPr/>
        </p:nvSpPr>
        <p:spPr>
          <a:xfrm>
            <a:off x="3456090" y="2254560"/>
            <a:ext cx="3929829" cy="265433"/>
          </a:xfrm>
          <a:prstGeom prst="rect">
            <a:avLst/>
          </a:prstGeom>
          <a:solidFill>
            <a:srgbClr val="6C7F80"/>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9 , </a:t>
            </a:r>
            <a:r>
              <a:rPr lang="en-US" sz="1000" dirty="0" err="1">
                <a:solidFill>
                  <a:schemeClr val="lt1"/>
                </a:solidFill>
              </a:rPr>
              <a:t>재고량</a:t>
            </a:r>
            <a:r>
              <a:rPr lang="en-US" sz="1000" dirty="0">
                <a:solidFill>
                  <a:schemeClr val="lt1"/>
                </a:solidFill>
              </a:rPr>
              <a:t> : 2 (PENDING)</a:t>
            </a:r>
            <a:endParaRPr sz="1000" dirty="0">
              <a:solidFill>
                <a:schemeClr val="lt1"/>
              </a:solidFill>
            </a:endParaRPr>
          </a:p>
        </p:txBody>
      </p:sp>
      <p:sp>
        <p:nvSpPr>
          <p:cNvPr id="2029" name="Google Shape;2029;p73"/>
          <p:cNvSpPr/>
          <p:nvPr/>
        </p:nvSpPr>
        <p:spPr>
          <a:xfrm>
            <a:off x="3456090" y="2604892"/>
            <a:ext cx="3929829" cy="291976"/>
          </a:xfrm>
          <a:prstGeom prst="rect">
            <a:avLst/>
          </a:prstGeom>
          <a:solidFill>
            <a:srgbClr val="9B59B6"/>
          </a:solidFill>
          <a:ln>
            <a:noFill/>
          </a:ln>
        </p:spPr>
        <p:txBody>
          <a:bodyPr spcFirstLastPara="1" wrap="square" lIns="68575" tIns="34275" rIns="68575" bIns="34275" anchor="ctr" anchorCtr="0">
            <a:noAutofit/>
          </a:bodyPr>
          <a:lstStyle/>
          <a:p>
            <a:pPr algn="ctr">
              <a:buClr>
                <a:schemeClr val="lt1"/>
              </a:buClr>
              <a:buSzPts val="1000"/>
            </a:pPr>
            <a:r>
              <a:rPr lang="en-US" sz="1000" dirty="0" err="1">
                <a:solidFill>
                  <a:schemeClr val="lt1"/>
                </a:solidFill>
              </a:rPr>
              <a:t>주문량</a:t>
            </a:r>
            <a:r>
              <a:rPr lang="en-US" sz="1000" dirty="0">
                <a:solidFill>
                  <a:schemeClr val="lt1"/>
                </a:solidFill>
              </a:rPr>
              <a:t> : 10 , </a:t>
            </a:r>
            <a:r>
              <a:rPr lang="en-US" sz="1000" dirty="0" err="1">
                <a:solidFill>
                  <a:schemeClr val="lt1"/>
                </a:solidFill>
              </a:rPr>
              <a:t>재고량</a:t>
            </a:r>
            <a:r>
              <a:rPr lang="en-US" sz="1000" dirty="0">
                <a:solidFill>
                  <a:schemeClr val="lt1"/>
                </a:solidFill>
              </a:rPr>
              <a:t> : 1</a:t>
            </a:r>
            <a:endParaRPr sz="1000" dirty="0">
              <a:solidFill>
                <a:schemeClr val="lt1"/>
              </a:solidFill>
            </a:endParaRPr>
          </a:p>
        </p:txBody>
      </p:sp>
      <p:sp>
        <p:nvSpPr>
          <p:cNvPr id="2030" name="Google Shape;2030;p73"/>
          <p:cNvSpPr txBox="1"/>
          <p:nvPr/>
        </p:nvSpPr>
        <p:spPr>
          <a:xfrm>
            <a:off x="-304550" y="4234544"/>
            <a:ext cx="1551617" cy="507791"/>
          </a:xfrm>
          <a:prstGeom prst="rect">
            <a:avLst/>
          </a:prstGeom>
          <a:solidFill>
            <a:schemeClr val="lt1"/>
          </a:solidFill>
          <a:ln>
            <a:noFill/>
          </a:ln>
        </p:spPr>
        <p:txBody>
          <a:bodyPr spcFirstLastPara="1" wrap="square" lIns="91425" tIns="45700" rIns="91425" bIns="45700" anchor="t" anchorCtr="0">
            <a:spAutoFit/>
          </a:bodyPr>
          <a:lstStyle/>
          <a:p>
            <a:pPr algn="ctr">
              <a:buClr>
                <a:srgbClr val="FF0000"/>
              </a:buClr>
              <a:buSzPts val="900"/>
            </a:pPr>
            <a:r>
              <a:rPr lang="en-US" sz="900" b="1" i="1" dirty="0">
                <a:solidFill>
                  <a:srgbClr val="FF0000"/>
                </a:solidFill>
              </a:rPr>
              <a:t>CANCELLED</a:t>
            </a:r>
            <a:endParaRPr dirty="0"/>
          </a:p>
          <a:p>
            <a:pPr algn="ctr">
              <a:buClr>
                <a:srgbClr val="FF0000"/>
              </a:buClr>
              <a:buSzPts val="900"/>
            </a:pPr>
            <a:r>
              <a:rPr lang="en-US" sz="900" i="1" dirty="0">
                <a:solidFill>
                  <a:srgbClr val="FF0000"/>
                </a:solidFill>
              </a:rPr>
              <a:t>(sub, DELETE or CANCEL)</a:t>
            </a:r>
            <a:endParaRPr sz="900" i="1" dirty="0">
              <a:solidFill>
                <a:srgbClr val="FF0000"/>
              </a:solidFill>
            </a:endParaRPr>
          </a:p>
        </p:txBody>
      </p:sp>
    </p:spTree>
    <p:extLst>
      <p:ext uri="{BB962C8B-B14F-4D97-AF65-F5344CB8AC3E}">
        <p14:creationId xmlns:p14="http://schemas.microsoft.com/office/powerpoint/2010/main" val="1088733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41"/>
          <p:cNvSpPr/>
          <p:nvPr/>
        </p:nvSpPr>
        <p:spPr>
          <a:xfrm>
            <a:off x="-1143000" y="0"/>
            <a:ext cx="9144000" cy="5143500"/>
          </a:xfrm>
          <a:prstGeom prst="rect">
            <a:avLst/>
          </a:prstGeom>
          <a:solidFill>
            <a:schemeClr val="l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338" name="Google Shape;1338;p41"/>
          <p:cNvSpPr/>
          <p:nvPr/>
        </p:nvSpPr>
        <p:spPr>
          <a:xfrm rot="-2700000" flipH="1">
            <a:off x="-1425117" y="-190252"/>
            <a:ext cx="1370728" cy="1032741"/>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339" name="Google Shape;1339;p41"/>
          <p:cNvSpPr/>
          <p:nvPr/>
        </p:nvSpPr>
        <p:spPr>
          <a:xfrm rot="-2700000" flipH="1">
            <a:off x="-474270" y="316609"/>
            <a:ext cx="484026" cy="484026"/>
          </a:xfrm>
          <a:prstGeom prst="rect">
            <a:avLst/>
          </a:prstGeom>
          <a:solidFill>
            <a:schemeClr val="accent1">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340" name="Google Shape;1340;p41"/>
          <p:cNvSpPr/>
          <p:nvPr/>
        </p:nvSpPr>
        <p:spPr>
          <a:xfrm rot="-2700000" flipH="1">
            <a:off x="6389611" y="491355"/>
            <a:ext cx="515604" cy="515604"/>
          </a:xfrm>
          <a:prstGeom prst="rect">
            <a:avLst/>
          </a:prstGeom>
          <a:solidFill>
            <a:schemeClr val="accent4">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341" name="Google Shape;1341;p41"/>
          <p:cNvSpPr/>
          <p:nvPr/>
        </p:nvSpPr>
        <p:spPr>
          <a:xfrm rot="10800000" flipH="1">
            <a:off x="5874482" y="1"/>
            <a:ext cx="2126518" cy="111062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342" name="Google Shape;1342;p41"/>
          <p:cNvSpPr/>
          <p:nvPr/>
        </p:nvSpPr>
        <p:spPr>
          <a:xfrm flipH="1">
            <a:off x="4839258" y="4586626"/>
            <a:ext cx="1120884" cy="556875"/>
          </a:xfrm>
          <a:prstGeom prst="triangle">
            <a:avLst>
              <a:gd name="adj" fmla="val 50000"/>
            </a:avLst>
          </a:prstGeom>
          <a:solidFill>
            <a:schemeClr val="accent1">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pic>
        <p:nvPicPr>
          <p:cNvPr id="1343" name="Google Shape;1343;p41"/>
          <p:cNvPicPr preferRelativeResize="0"/>
          <p:nvPr/>
        </p:nvPicPr>
        <p:blipFill rotWithShape="1">
          <a:blip r:embed="rId3">
            <a:alphaModFix/>
          </a:blip>
          <a:srcRect/>
          <a:stretch/>
        </p:blipFill>
        <p:spPr>
          <a:xfrm>
            <a:off x="-660400" y="659955"/>
            <a:ext cx="8178799" cy="3823588"/>
          </a:xfrm>
          <a:prstGeom prst="rect">
            <a:avLst/>
          </a:prstGeom>
          <a:noFill/>
          <a:ln>
            <a:noFill/>
          </a:ln>
        </p:spPr>
      </p:pic>
      <p:sp>
        <p:nvSpPr>
          <p:cNvPr id="1344" name="Google Shape;1344;p41"/>
          <p:cNvSpPr/>
          <p:nvPr/>
        </p:nvSpPr>
        <p:spPr>
          <a:xfrm flipH="1">
            <a:off x="4560061" y="4839858"/>
            <a:ext cx="611177" cy="303643"/>
          </a:xfrm>
          <a:prstGeom prst="triangle">
            <a:avLst>
              <a:gd name="adj" fmla="val 50000"/>
            </a:avLst>
          </a:prstGeom>
          <a:solidFill>
            <a:schemeClr val="accent1">
              <a:alpha val="29411"/>
            </a:schemeClr>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Tree>
    <p:extLst>
      <p:ext uri="{BB962C8B-B14F-4D97-AF65-F5344CB8AC3E}">
        <p14:creationId xmlns:p14="http://schemas.microsoft.com/office/powerpoint/2010/main" val="1336802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pic>
        <p:nvPicPr>
          <p:cNvPr id="1349" name="Google Shape;1349;p42" descr="https://cdn-images-1.medium.com/max/2600/1*fYWM_GGOQBB9hzypglBlrA.png"/>
          <p:cNvPicPr preferRelativeResize="0"/>
          <p:nvPr/>
        </p:nvPicPr>
        <p:blipFill rotWithShape="1">
          <a:blip r:embed="rId3">
            <a:alphaModFix/>
          </a:blip>
          <a:srcRect/>
          <a:stretch/>
        </p:blipFill>
        <p:spPr>
          <a:xfrm>
            <a:off x="-917666" y="1158496"/>
            <a:ext cx="8693332" cy="2552567"/>
          </a:xfrm>
          <a:prstGeom prst="rect">
            <a:avLst/>
          </a:prstGeom>
          <a:noFill/>
          <a:ln>
            <a:noFill/>
          </a:ln>
        </p:spPr>
      </p:pic>
      <p:sp>
        <p:nvSpPr>
          <p:cNvPr id="1350" name="Google Shape;1350;p42"/>
          <p:cNvSpPr txBox="1"/>
          <p:nvPr/>
        </p:nvSpPr>
        <p:spPr>
          <a:xfrm>
            <a:off x="-336286" y="3720405"/>
            <a:ext cx="1917833" cy="677108"/>
          </a:xfrm>
          <a:prstGeom prst="rect">
            <a:avLst/>
          </a:prstGeom>
          <a:noFill/>
          <a:ln>
            <a:noFill/>
          </a:ln>
        </p:spPr>
        <p:txBody>
          <a:bodyPr spcFirstLastPara="1" wrap="square" lIns="91425" tIns="45700" rIns="91425" bIns="45700" anchor="t" anchorCtr="0">
            <a:spAutoFit/>
          </a:bodyPr>
          <a:lstStyle/>
          <a:p>
            <a:pPr>
              <a:buClr>
                <a:srgbClr val="1A242F"/>
              </a:buClr>
              <a:buSzPts val="1400"/>
            </a:pPr>
            <a:r>
              <a:rPr lang="en-US" b="1">
                <a:solidFill>
                  <a:srgbClr val="1A242F"/>
                </a:solidFill>
                <a:latin typeface="Calibri"/>
                <a:ea typeface="Calibri"/>
                <a:cs typeface="Calibri"/>
                <a:sym typeface="Calibri"/>
              </a:rPr>
              <a:t>Monolith:</a:t>
            </a:r>
            <a:endParaRPr sz="1200" b="1">
              <a:solidFill>
                <a:srgbClr val="1A242F"/>
              </a:solidFill>
              <a:latin typeface="Calibri"/>
              <a:ea typeface="Calibri"/>
              <a:cs typeface="Calibri"/>
              <a:sym typeface="Calibri"/>
            </a:endParaRPr>
          </a:p>
          <a:p>
            <a:pPr marL="214313" indent="-214313">
              <a:buClr>
                <a:srgbClr val="1A242F"/>
              </a:buClr>
              <a:buSzPts val="1200"/>
              <a:buFont typeface="Arial"/>
              <a:buChar char="•"/>
            </a:pPr>
            <a:r>
              <a:rPr lang="en-US" sz="1200">
                <a:solidFill>
                  <a:srgbClr val="1A242F"/>
                </a:solidFill>
                <a:latin typeface="Calibri"/>
                <a:ea typeface="Calibri"/>
                <a:cs typeface="Calibri"/>
                <a:sym typeface="Calibri"/>
              </a:rPr>
              <a:t>With Canonical Model</a:t>
            </a:r>
            <a:endParaRPr/>
          </a:p>
          <a:p>
            <a:pPr marL="214313" indent="-214313">
              <a:buClr>
                <a:srgbClr val="1A242F"/>
              </a:buClr>
              <a:buSzPts val="1200"/>
              <a:buFont typeface="Arial"/>
              <a:buChar char="•"/>
            </a:pPr>
            <a:r>
              <a:rPr lang="en-US" sz="1200">
                <a:solidFill>
                  <a:srgbClr val="1A242F"/>
                </a:solidFill>
                <a:latin typeface="Calibri"/>
                <a:ea typeface="Calibri"/>
                <a:cs typeface="Calibri"/>
                <a:sym typeface="Calibri"/>
              </a:rPr>
              <a:t>(“Rule Them All” model)</a:t>
            </a:r>
            <a:endParaRPr sz="1200">
              <a:solidFill>
                <a:srgbClr val="1A242F"/>
              </a:solidFill>
              <a:latin typeface="Calibri"/>
              <a:ea typeface="Calibri"/>
              <a:cs typeface="Calibri"/>
              <a:sym typeface="Calibri"/>
            </a:endParaRPr>
          </a:p>
        </p:txBody>
      </p:sp>
      <p:sp>
        <p:nvSpPr>
          <p:cNvPr id="1351" name="Google Shape;1351;p42"/>
          <p:cNvSpPr txBox="1"/>
          <p:nvPr/>
        </p:nvSpPr>
        <p:spPr>
          <a:xfrm>
            <a:off x="3929743" y="3720405"/>
            <a:ext cx="3102452" cy="677108"/>
          </a:xfrm>
          <a:prstGeom prst="rect">
            <a:avLst/>
          </a:prstGeom>
          <a:noFill/>
          <a:ln>
            <a:noFill/>
          </a:ln>
        </p:spPr>
        <p:txBody>
          <a:bodyPr spcFirstLastPara="1" wrap="square" lIns="91425" tIns="45700" rIns="91425" bIns="45700" anchor="t" anchorCtr="0">
            <a:spAutoFit/>
          </a:bodyPr>
          <a:lstStyle/>
          <a:p>
            <a:pPr>
              <a:buClr>
                <a:srgbClr val="1A242F"/>
              </a:buClr>
              <a:buSzPts val="1400"/>
            </a:pPr>
            <a:r>
              <a:rPr lang="en-US" b="1">
                <a:solidFill>
                  <a:srgbClr val="1A242F"/>
                </a:solidFill>
                <a:latin typeface="Calibri"/>
                <a:ea typeface="Calibri"/>
                <a:cs typeface="Calibri"/>
                <a:sym typeface="Calibri"/>
              </a:rPr>
              <a:t>Reactive Microservices:</a:t>
            </a:r>
            <a:endParaRPr/>
          </a:p>
          <a:p>
            <a:pPr marL="214313" indent="-214313">
              <a:buClr>
                <a:srgbClr val="1A242F"/>
              </a:buClr>
              <a:buSzPts val="1200"/>
              <a:buFont typeface="Arial"/>
              <a:buChar char="•"/>
            </a:pPr>
            <a:r>
              <a:rPr lang="en-US" sz="1200">
                <a:solidFill>
                  <a:srgbClr val="1A242F"/>
                </a:solidFill>
                <a:latin typeface="Calibri"/>
                <a:ea typeface="Calibri"/>
                <a:cs typeface="Calibri"/>
                <a:sym typeface="Calibri"/>
              </a:rPr>
              <a:t>Autonomously designed Model(Document)</a:t>
            </a:r>
            <a:endParaRPr/>
          </a:p>
          <a:p>
            <a:pPr marL="214313" indent="-214313">
              <a:buClr>
                <a:srgbClr val="1A242F"/>
              </a:buClr>
              <a:buSzPts val="1200"/>
              <a:buFont typeface="Arial"/>
              <a:buChar char="•"/>
            </a:pPr>
            <a:r>
              <a:rPr lang="en-US" sz="1200">
                <a:solidFill>
                  <a:srgbClr val="1A242F"/>
                </a:solidFill>
                <a:latin typeface="Calibri"/>
                <a:ea typeface="Calibri"/>
                <a:cs typeface="Calibri"/>
                <a:sym typeface="Calibri"/>
              </a:rPr>
              <a:t>Polyglot Persistence</a:t>
            </a:r>
            <a:endParaRPr sz="1200">
              <a:solidFill>
                <a:srgbClr val="1A242F"/>
              </a:solidFill>
              <a:latin typeface="Calibri"/>
              <a:ea typeface="Calibri"/>
              <a:cs typeface="Calibri"/>
              <a:sym typeface="Calibri"/>
            </a:endParaRPr>
          </a:p>
        </p:txBody>
      </p:sp>
      <p:sp>
        <p:nvSpPr>
          <p:cNvPr id="1352" name="Google Shape;1352;p42"/>
          <p:cNvSpPr/>
          <p:nvPr/>
        </p:nvSpPr>
        <p:spPr>
          <a:xfrm>
            <a:off x="4410830" y="1852888"/>
            <a:ext cx="322118" cy="33250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b" anchorCtr="1">
            <a:noAutofit/>
          </a:bodyPr>
          <a:lstStyle/>
          <a:p>
            <a:pPr algn="ctr">
              <a:buClr>
                <a:srgbClr val="000000"/>
              </a:buClr>
              <a:buSzPts val="1000"/>
            </a:pPr>
            <a:r>
              <a:rPr lang="en-US" sz="1000">
                <a:latin typeface="Malgun Gothic"/>
                <a:ea typeface="Malgun Gothic"/>
                <a:cs typeface="Malgun Gothic"/>
                <a:sym typeface="Malgun Gothic"/>
              </a:rPr>
              <a:t>E</a:t>
            </a:r>
            <a:endParaRPr sz="1000">
              <a:latin typeface="Malgun Gothic"/>
              <a:ea typeface="Malgun Gothic"/>
              <a:cs typeface="Malgun Gothic"/>
              <a:sym typeface="Malgun Gothic"/>
            </a:endParaRPr>
          </a:p>
        </p:txBody>
      </p:sp>
      <p:sp>
        <p:nvSpPr>
          <p:cNvPr id="1353" name="Google Shape;1353;p42"/>
          <p:cNvSpPr/>
          <p:nvPr/>
        </p:nvSpPr>
        <p:spPr>
          <a:xfrm>
            <a:off x="6853606" y="1852888"/>
            <a:ext cx="322118" cy="33250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b" anchorCtr="1">
            <a:noAutofit/>
          </a:bodyPr>
          <a:lstStyle/>
          <a:p>
            <a:pPr algn="ctr">
              <a:buClr>
                <a:srgbClr val="000000"/>
              </a:buClr>
              <a:buSzPts val="1000"/>
            </a:pPr>
            <a:r>
              <a:rPr lang="en-US" sz="1000">
                <a:latin typeface="Malgun Gothic"/>
                <a:ea typeface="Malgun Gothic"/>
                <a:cs typeface="Malgun Gothic"/>
                <a:sym typeface="Malgun Gothic"/>
              </a:rPr>
              <a:t>E</a:t>
            </a:r>
            <a:endParaRPr sz="1000">
              <a:latin typeface="Malgun Gothic"/>
              <a:ea typeface="Malgun Gothic"/>
              <a:cs typeface="Malgun Gothic"/>
              <a:sym typeface="Malgun Gothic"/>
            </a:endParaRPr>
          </a:p>
        </p:txBody>
      </p:sp>
      <p:cxnSp>
        <p:nvCxnSpPr>
          <p:cNvPr id="1354" name="Google Shape;1354;p42"/>
          <p:cNvCxnSpPr/>
          <p:nvPr/>
        </p:nvCxnSpPr>
        <p:spPr>
          <a:xfrm rot="10800000">
            <a:off x="7088580" y="2185397"/>
            <a:ext cx="0" cy="2493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5" name="Google Shape;1355;p42"/>
          <p:cNvCxnSpPr>
            <a:stCxn id="1353" idx="1"/>
          </p:cNvCxnSpPr>
          <p:nvPr/>
        </p:nvCxnSpPr>
        <p:spPr>
          <a:xfrm rot="10800000">
            <a:off x="6433906" y="2019141"/>
            <a:ext cx="4197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6" name="Google Shape;1356;p42"/>
          <p:cNvCxnSpPr>
            <a:endCxn id="1352" idx="2"/>
          </p:cNvCxnSpPr>
          <p:nvPr/>
        </p:nvCxnSpPr>
        <p:spPr>
          <a:xfrm rot="10800000">
            <a:off x="4571889" y="2185396"/>
            <a:ext cx="0" cy="287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7" name="Google Shape;1357;p42"/>
          <p:cNvCxnSpPr>
            <a:stCxn id="1352" idx="3"/>
          </p:cNvCxnSpPr>
          <p:nvPr/>
        </p:nvCxnSpPr>
        <p:spPr>
          <a:xfrm>
            <a:off x="4732948" y="2019141"/>
            <a:ext cx="344100" cy="0"/>
          </a:xfrm>
          <a:prstGeom prst="straightConnector1">
            <a:avLst/>
          </a:prstGeom>
          <a:noFill/>
          <a:ln w="9525" cap="flat" cmpd="sng">
            <a:solidFill>
              <a:schemeClr val="accent1"/>
            </a:solidFill>
            <a:prstDash val="solid"/>
            <a:miter lim="800000"/>
            <a:headEnd type="none" w="sm" len="sm"/>
            <a:tailEnd type="triangle" w="med" len="med"/>
          </a:ln>
        </p:spPr>
      </p:cxnSp>
      <p:sp>
        <p:nvSpPr>
          <p:cNvPr id="1358" name="Google Shape;1358;p42"/>
          <p:cNvSpPr/>
          <p:nvPr/>
        </p:nvSpPr>
        <p:spPr>
          <a:xfrm>
            <a:off x="-603250" y="4678703"/>
            <a:ext cx="7992076" cy="246221"/>
          </a:xfrm>
          <a:prstGeom prst="rect">
            <a:avLst/>
          </a:prstGeom>
          <a:noFill/>
          <a:ln>
            <a:noFill/>
          </a:ln>
        </p:spPr>
        <p:txBody>
          <a:bodyPr spcFirstLastPara="1" wrap="square" lIns="91425" tIns="45700" rIns="91425" bIns="45700" anchor="t" anchorCtr="0">
            <a:spAutoFit/>
          </a:bodyPr>
          <a:lstStyle/>
          <a:p>
            <a:pPr>
              <a:buClr>
                <a:srgbClr val="000000"/>
              </a:buClr>
              <a:buSzPts val="1000"/>
            </a:pPr>
            <a:r>
              <a:rPr lang="en-US" sz="1000"/>
              <a:t>Source: </a:t>
            </a:r>
            <a:r>
              <a:rPr lang="en-US" sz="1000" u="sng">
                <a:hlinkClick r:id="rId4">
                  <a:extLst>
                    <a:ext uri="{A12FA001-AC4F-418D-AE19-62706E023703}">
                      <ahyp:hlinkClr xmlns:ahyp="http://schemas.microsoft.com/office/drawing/2018/hyperlinkcolor" xmlns="" val="tx"/>
                    </a:ext>
                  </a:extLst>
                </a:hlinkClick>
              </a:rPr>
              <a:t>https://blog.redelastic.com/corporate-arts-crafts-modelling-reactive-systems-with-event-storming-73c6236f5dd7</a:t>
            </a:r>
            <a:r>
              <a:rPr lang="en-US" sz="1000"/>
              <a:t>, Kevin webber</a:t>
            </a:r>
            <a:endParaRPr sz="1000"/>
          </a:p>
        </p:txBody>
      </p:sp>
      <p:sp>
        <p:nvSpPr>
          <p:cNvPr id="1359" name="Google Shape;1359;p42"/>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r>
              <a:rPr lang="en-US" b="1"/>
              <a:t>Event Driven MSA Architecture</a:t>
            </a:r>
            <a:endParaRPr b="1"/>
          </a:p>
        </p:txBody>
      </p:sp>
    </p:spTree>
    <p:extLst>
      <p:ext uri="{BB962C8B-B14F-4D97-AF65-F5344CB8AC3E}">
        <p14:creationId xmlns:p14="http://schemas.microsoft.com/office/powerpoint/2010/main" val="1864435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1EEA5E-5FFB-5341-B2B7-9E9F4428125A}"/>
              </a:ext>
            </a:extLst>
          </p:cNvPr>
          <p:cNvSpPr>
            <a:spLocks noGrp="1"/>
          </p:cNvSpPr>
          <p:nvPr>
            <p:ph type="title"/>
          </p:nvPr>
        </p:nvSpPr>
        <p:spPr/>
        <p:txBody>
          <a:bodyPr/>
          <a:lstStyle/>
          <a:p>
            <a:r>
              <a:rPr kumimoji="1" lang="en-US" altLang="ko-KR" dirty="0"/>
              <a:t>Case Study –</a:t>
            </a:r>
            <a:r>
              <a:rPr kumimoji="1" lang="ko-KR" altLang="en-US" dirty="0"/>
              <a:t> </a:t>
            </a:r>
            <a:r>
              <a:rPr kumimoji="1" lang="en-US" altLang="ko-KR" dirty="0"/>
              <a:t>11</a:t>
            </a:r>
            <a:r>
              <a:rPr kumimoji="1" lang="ko-KR" altLang="en-US" dirty="0"/>
              <a:t>번가</a:t>
            </a:r>
            <a:endParaRPr kumimoji="1" lang="ko-Kore-KR" altLang="en-US" dirty="0"/>
          </a:p>
        </p:txBody>
      </p:sp>
      <p:sp>
        <p:nvSpPr>
          <p:cNvPr id="3" name="텍스트 개체 틀 2">
            <a:extLst>
              <a:ext uri="{FF2B5EF4-FFF2-40B4-BE49-F238E27FC236}">
                <a16:creationId xmlns:a16="http://schemas.microsoft.com/office/drawing/2014/main" id="{837D4E58-34D8-4742-A8E8-0C8B0A0138DA}"/>
              </a:ext>
            </a:extLst>
          </p:cNvPr>
          <p:cNvSpPr>
            <a:spLocks noGrp="1"/>
          </p:cNvSpPr>
          <p:nvPr>
            <p:ph type="body" idx="1"/>
          </p:nvPr>
        </p:nvSpPr>
        <p:spPr/>
        <p:txBody>
          <a:bodyPr anchor="ctr"/>
          <a:lstStyle/>
          <a:p>
            <a:pPr marL="152400" indent="0" algn="ctr">
              <a:buNone/>
            </a:pPr>
            <a:r>
              <a:rPr kumimoji="1" lang="en-US" altLang="ko-Kore-KR" sz="1800" dirty="0">
                <a:hlinkClick r:id="rId2"/>
              </a:rPr>
              <a:t>https://</a:t>
            </a:r>
            <a:r>
              <a:rPr kumimoji="1" lang="en-US" altLang="ko-Kore-KR" sz="1800" dirty="0" err="1">
                <a:hlinkClick r:id="rId2"/>
              </a:rPr>
              <a:t>tv.naver.com</a:t>
            </a:r>
            <a:r>
              <a:rPr kumimoji="1" lang="en-US" altLang="ko-Kore-KR" sz="1800" dirty="0">
                <a:hlinkClick r:id="rId2"/>
              </a:rPr>
              <a:t>/v/11212897</a:t>
            </a:r>
            <a:endParaRPr kumimoji="1" lang="ko-Kore-KR" altLang="en-US" sz="1800" dirty="0"/>
          </a:p>
        </p:txBody>
      </p:sp>
    </p:spTree>
    <p:extLst>
      <p:ext uri="{BB962C8B-B14F-4D97-AF65-F5344CB8AC3E}">
        <p14:creationId xmlns:p14="http://schemas.microsoft.com/office/powerpoint/2010/main" val="372374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C599FD-BB35-914B-B960-E8351DBFC47E}"/>
              </a:ext>
            </a:extLst>
          </p:cNvPr>
          <p:cNvSpPr>
            <a:spLocks noGrp="1"/>
          </p:cNvSpPr>
          <p:nvPr>
            <p:ph type="title"/>
          </p:nvPr>
        </p:nvSpPr>
        <p:spPr/>
        <p:txBody>
          <a:bodyPr/>
          <a:lstStyle/>
          <a:p>
            <a:r>
              <a:rPr kumimoji="1" lang="en-US" altLang="ko-US" dirty="0"/>
              <a:t>Integration Strategies Compared</a:t>
            </a:r>
            <a:endParaRPr kumimoji="1" lang="ko-US" altLang="en-US" dirty="0"/>
          </a:p>
        </p:txBody>
      </p:sp>
      <p:graphicFrame>
        <p:nvGraphicFramePr>
          <p:cNvPr id="4" name="표 3">
            <a:extLst>
              <a:ext uri="{FF2B5EF4-FFF2-40B4-BE49-F238E27FC236}">
                <a16:creationId xmlns:a16="http://schemas.microsoft.com/office/drawing/2014/main" id="{5EE06A2D-8289-F54F-9843-90DB84DAD670}"/>
              </a:ext>
            </a:extLst>
          </p:cNvPr>
          <p:cNvGraphicFramePr>
            <a:graphicFrameLocks noGrp="1"/>
          </p:cNvGraphicFramePr>
          <p:nvPr/>
        </p:nvGraphicFramePr>
        <p:xfrm>
          <a:off x="-437492" y="1275607"/>
          <a:ext cx="7610907" cy="3215115"/>
        </p:xfrm>
        <a:graphic>
          <a:graphicData uri="http://schemas.openxmlformats.org/drawingml/2006/table">
            <a:tbl>
              <a:tblPr firstRow="1" bandRow="1">
                <a:tableStyleId>{D2F45FEE-C7A9-450E-8499-31EBD5A4BD26}</a:tableStyleId>
              </a:tblPr>
              <a:tblGrid>
                <a:gridCol w="2536969">
                  <a:extLst>
                    <a:ext uri="{9D8B030D-6E8A-4147-A177-3AD203B41FA5}">
                      <a16:colId xmlns:a16="http://schemas.microsoft.com/office/drawing/2014/main" val="2921363324"/>
                    </a:ext>
                  </a:extLst>
                </a:gridCol>
                <a:gridCol w="2536969">
                  <a:extLst>
                    <a:ext uri="{9D8B030D-6E8A-4147-A177-3AD203B41FA5}">
                      <a16:colId xmlns:a16="http://schemas.microsoft.com/office/drawing/2014/main" val="2635871429"/>
                    </a:ext>
                  </a:extLst>
                </a:gridCol>
                <a:gridCol w="2536969">
                  <a:extLst>
                    <a:ext uri="{9D8B030D-6E8A-4147-A177-3AD203B41FA5}">
                      <a16:colId xmlns:a16="http://schemas.microsoft.com/office/drawing/2014/main" val="420799107"/>
                    </a:ext>
                  </a:extLst>
                </a:gridCol>
              </a:tblGrid>
              <a:tr h="1071705">
                <a:tc>
                  <a:txBody>
                    <a:bodyPr/>
                    <a:lstStyle/>
                    <a:p>
                      <a:pPr algn="ctr"/>
                      <a:endParaRPr lang="ko-US" altLang="en-US" sz="1800" dirty="0"/>
                    </a:p>
                  </a:txBody>
                  <a:tcPr anchor="ctr"/>
                </a:tc>
                <a:tc>
                  <a:txBody>
                    <a:bodyPr/>
                    <a:lstStyle/>
                    <a:p>
                      <a:pPr algn="ctr"/>
                      <a:r>
                        <a:rPr lang="en-US" altLang="ko-US" sz="1800" dirty="0"/>
                        <a:t>Req-Resp</a:t>
                      </a:r>
                      <a:endParaRPr lang="ko-US" altLang="en-US" sz="1800" dirty="0"/>
                    </a:p>
                  </a:txBody>
                  <a:tcPr anchor="ctr"/>
                </a:tc>
                <a:tc>
                  <a:txBody>
                    <a:bodyPr/>
                    <a:lstStyle/>
                    <a:p>
                      <a:pPr algn="ctr"/>
                      <a:r>
                        <a:rPr lang="en-US" altLang="ko-US" sz="1800" dirty="0"/>
                        <a:t>Pub-Sub</a:t>
                      </a:r>
                      <a:endParaRPr lang="ko-US" altLang="en-US" sz="1800" dirty="0"/>
                    </a:p>
                  </a:txBody>
                  <a:tcPr anchor="ctr"/>
                </a:tc>
                <a:extLst>
                  <a:ext uri="{0D108BD9-81ED-4DB2-BD59-A6C34878D82A}">
                    <a16:rowId xmlns:a16="http://schemas.microsoft.com/office/drawing/2014/main" val="1713245762"/>
                  </a:ext>
                </a:extLst>
              </a:tr>
              <a:tr h="1071705">
                <a:tc>
                  <a:txBody>
                    <a:bodyPr/>
                    <a:lstStyle/>
                    <a:p>
                      <a:pPr algn="ctr"/>
                      <a:r>
                        <a:rPr lang="ko-KR" altLang="en-US" sz="1800" dirty="0"/>
                        <a:t>읽기</a:t>
                      </a:r>
                      <a:endParaRPr lang="ko-US" altLang="en-US" sz="1800" dirty="0"/>
                    </a:p>
                  </a:txBody>
                  <a:tcPr anchor="ctr"/>
                </a:tc>
                <a:tc>
                  <a:txBody>
                    <a:bodyPr/>
                    <a:lstStyle/>
                    <a:p>
                      <a:pPr algn="ctr"/>
                      <a:r>
                        <a:rPr lang="en-US" altLang="ko-US" sz="1800" dirty="0"/>
                        <a:t>GET request </a:t>
                      </a:r>
                      <a:br>
                        <a:rPr lang="en-US" altLang="ko-US" sz="1800" dirty="0"/>
                      </a:br>
                      <a:r>
                        <a:rPr lang="en-US" altLang="ko-US" sz="1800" dirty="0"/>
                        <a:t>+ Circuit Breaker</a:t>
                      </a:r>
                      <a:endParaRPr lang="ko-US" altLang="en-US" sz="1800" dirty="0"/>
                    </a:p>
                  </a:txBody>
                  <a:tcPr anchor="ctr"/>
                </a:tc>
                <a:tc>
                  <a:txBody>
                    <a:bodyPr/>
                    <a:lstStyle/>
                    <a:p>
                      <a:pPr algn="ctr"/>
                      <a:r>
                        <a:rPr lang="en-US" altLang="ko-US" sz="1800" dirty="0"/>
                        <a:t>CQRS</a:t>
                      </a:r>
                      <a:endParaRPr lang="ko-US" altLang="en-US" sz="1800" dirty="0"/>
                    </a:p>
                  </a:txBody>
                  <a:tcPr anchor="ctr"/>
                </a:tc>
                <a:extLst>
                  <a:ext uri="{0D108BD9-81ED-4DB2-BD59-A6C34878D82A}">
                    <a16:rowId xmlns:a16="http://schemas.microsoft.com/office/drawing/2014/main" val="3145500130"/>
                  </a:ext>
                </a:extLst>
              </a:tr>
              <a:tr h="1071705">
                <a:tc>
                  <a:txBody>
                    <a:bodyPr/>
                    <a:lstStyle/>
                    <a:p>
                      <a:pPr algn="ctr"/>
                      <a:r>
                        <a:rPr lang="ko-US" altLang="en-US" sz="1800" dirty="0"/>
                        <a:t>쓰기</a:t>
                      </a:r>
                    </a:p>
                  </a:txBody>
                  <a:tcPr anchor="ctr"/>
                </a:tc>
                <a:tc>
                  <a:txBody>
                    <a:bodyPr/>
                    <a:lstStyle/>
                    <a:p>
                      <a:pPr algn="ctr"/>
                      <a:r>
                        <a:rPr lang="en-US" altLang="ko-US" sz="1800" dirty="0"/>
                        <a:t>2PC</a:t>
                      </a:r>
                      <a:r>
                        <a:rPr lang="ko-KR" altLang="en-US" sz="1800" dirty="0"/>
                        <a:t> </a:t>
                      </a:r>
                      <a:r>
                        <a:rPr lang="en-US" altLang="ko-KR" sz="1800" dirty="0"/>
                        <a:t>(WS-AT)</a:t>
                      </a:r>
                      <a:endParaRPr lang="ko-US" altLang="en-US" sz="1800" dirty="0"/>
                    </a:p>
                  </a:txBody>
                  <a:tcPr anchor="ctr"/>
                </a:tc>
                <a:tc>
                  <a:txBody>
                    <a:bodyPr/>
                    <a:lstStyle/>
                    <a:p>
                      <a:pPr algn="ctr"/>
                      <a:r>
                        <a:rPr lang="en-US" altLang="ko-US" sz="1800" dirty="0"/>
                        <a:t>Saga</a:t>
                      </a:r>
                      <a:endParaRPr lang="ko-US" altLang="en-US" sz="1800" dirty="0"/>
                    </a:p>
                  </a:txBody>
                  <a:tcPr anchor="ctr"/>
                </a:tc>
                <a:extLst>
                  <a:ext uri="{0D108BD9-81ED-4DB2-BD59-A6C34878D82A}">
                    <a16:rowId xmlns:a16="http://schemas.microsoft.com/office/drawing/2014/main" val="168834233"/>
                  </a:ext>
                </a:extLst>
              </a:tr>
            </a:tbl>
          </a:graphicData>
        </a:graphic>
      </p:graphicFrame>
      <p:sp>
        <p:nvSpPr>
          <p:cNvPr id="8" name="모서리가 둥근 직사각형 7">
            <a:extLst>
              <a:ext uri="{FF2B5EF4-FFF2-40B4-BE49-F238E27FC236}">
                <a16:creationId xmlns:a16="http://schemas.microsoft.com/office/drawing/2014/main" id="{0C3E25E8-BAA5-A24D-9CB8-44F4510EEABF}"/>
              </a:ext>
            </a:extLst>
          </p:cNvPr>
          <p:cNvSpPr/>
          <p:nvPr/>
        </p:nvSpPr>
        <p:spPr>
          <a:xfrm>
            <a:off x="1815024" y="2211710"/>
            <a:ext cx="2793412" cy="2435650"/>
          </a:xfrm>
          <a:prstGeom prst="roundRect">
            <a:avLst>
              <a:gd name="adj" fmla="val 1650"/>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sz="2400" dirty="0"/>
              <a:t>SOA</a:t>
            </a:r>
            <a:endParaRPr kumimoji="1" lang="ko-US" altLang="en-US" sz="2400" dirty="0"/>
          </a:p>
        </p:txBody>
      </p:sp>
      <p:grpSp>
        <p:nvGrpSpPr>
          <p:cNvPr id="10" name="그룹 9">
            <a:extLst>
              <a:ext uri="{FF2B5EF4-FFF2-40B4-BE49-F238E27FC236}">
                <a16:creationId xmlns:a16="http://schemas.microsoft.com/office/drawing/2014/main" id="{076E2AE8-300A-3A42-B597-4370CB52FBD2}"/>
              </a:ext>
            </a:extLst>
          </p:cNvPr>
          <p:cNvGrpSpPr/>
          <p:nvPr/>
        </p:nvGrpSpPr>
        <p:grpSpPr>
          <a:xfrm>
            <a:off x="1844824" y="2211710"/>
            <a:ext cx="5616624" cy="2435650"/>
            <a:chOff x="2987824" y="2211710"/>
            <a:chExt cx="5616624" cy="2435650"/>
          </a:xfrm>
        </p:grpSpPr>
        <p:sp>
          <p:nvSpPr>
            <p:cNvPr id="6" name="모서리가 둥근 직사각형 5">
              <a:extLst>
                <a:ext uri="{FF2B5EF4-FFF2-40B4-BE49-F238E27FC236}">
                  <a16:creationId xmlns:a16="http://schemas.microsoft.com/office/drawing/2014/main" id="{33A0749A-C244-D74E-8294-A3237E3D38E5}"/>
                </a:ext>
              </a:extLst>
            </p:cNvPr>
            <p:cNvSpPr/>
            <p:nvPr/>
          </p:nvSpPr>
          <p:spPr>
            <a:xfrm>
              <a:off x="2987824" y="2211710"/>
              <a:ext cx="5616624" cy="1296144"/>
            </a:xfrm>
            <a:prstGeom prst="roundRect">
              <a:avLst>
                <a:gd name="adj" fmla="val 206"/>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dirty="0"/>
            </a:p>
          </p:txBody>
        </p:sp>
        <p:sp>
          <p:nvSpPr>
            <p:cNvPr id="7" name="모서리가 둥근 직사각형 6">
              <a:extLst>
                <a:ext uri="{FF2B5EF4-FFF2-40B4-BE49-F238E27FC236}">
                  <a16:creationId xmlns:a16="http://schemas.microsoft.com/office/drawing/2014/main" id="{80979058-70A2-5E47-A0BE-CB94FCF2B297}"/>
                </a:ext>
              </a:extLst>
            </p:cNvPr>
            <p:cNvSpPr/>
            <p:nvPr/>
          </p:nvSpPr>
          <p:spPr>
            <a:xfrm>
              <a:off x="5652120" y="3507854"/>
              <a:ext cx="2952328" cy="1139506"/>
            </a:xfrm>
            <a:prstGeom prst="roundRect">
              <a:avLst>
                <a:gd name="adj" fmla="val 1510"/>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9" name="TextBox 8">
              <a:extLst>
                <a:ext uri="{FF2B5EF4-FFF2-40B4-BE49-F238E27FC236}">
                  <a16:creationId xmlns:a16="http://schemas.microsoft.com/office/drawing/2014/main" id="{09463120-326A-854F-A812-B51EADAF20F8}"/>
                </a:ext>
              </a:extLst>
            </p:cNvPr>
            <p:cNvSpPr txBox="1"/>
            <p:nvPr/>
          </p:nvSpPr>
          <p:spPr>
            <a:xfrm>
              <a:off x="6293017" y="3229480"/>
              <a:ext cx="740908" cy="400110"/>
            </a:xfrm>
            <a:prstGeom prst="rect">
              <a:avLst/>
            </a:prstGeom>
            <a:noFill/>
          </p:spPr>
          <p:txBody>
            <a:bodyPr wrap="none" rtlCol="0">
              <a:spAutoFit/>
            </a:bodyPr>
            <a:lstStyle/>
            <a:p>
              <a:r>
                <a:rPr kumimoji="1" lang="en-US" altLang="ko-US" sz="2000" dirty="0">
                  <a:solidFill>
                    <a:schemeClr val="accent2"/>
                  </a:solidFill>
                </a:rPr>
                <a:t>MSA</a:t>
              </a:r>
              <a:endParaRPr kumimoji="1" lang="ko-US" altLang="en-US" sz="2000" dirty="0">
                <a:solidFill>
                  <a:schemeClr val="accent2"/>
                </a:solidFill>
              </a:endParaRPr>
            </a:p>
          </p:txBody>
        </p:sp>
      </p:grpSp>
    </p:spTree>
    <p:extLst>
      <p:ext uri="{BB962C8B-B14F-4D97-AF65-F5344CB8AC3E}">
        <p14:creationId xmlns:p14="http://schemas.microsoft.com/office/powerpoint/2010/main" val="390267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819472" y="195487"/>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거인의 어깨</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819472" y="764402"/>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3" name="Rectangle 2"/>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16" name="Rectangle 3"/>
          <p:cNvSpPr>
            <a:spLocks noChangeArrowheads="1"/>
          </p:cNvSpPr>
          <p:nvPr/>
        </p:nvSpPr>
        <p:spPr bwMode="auto">
          <a:xfrm>
            <a:off x="-114300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ko-KR" altLang="ko-KR" sz="1800" dirty="0">
              <a:solidFill>
                <a:schemeClr val="tx1"/>
              </a:solidFill>
              <a:latin typeface="Arial" panose="020B0604020202020204" pitchFamily="34" charset="0"/>
            </a:endParaRPr>
          </a:p>
        </p:txBody>
      </p:sp>
      <p:sp>
        <p:nvSpPr>
          <p:cNvPr id="2" name="직사각형 1"/>
          <p:cNvSpPr/>
          <p:nvPr/>
        </p:nvSpPr>
        <p:spPr>
          <a:xfrm>
            <a:off x="-243408"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0" name="직사각형 9"/>
          <p:cNvSpPr/>
          <p:nvPr/>
        </p:nvSpPr>
        <p:spPr>
          <a:xfrm>
            <a:off x="2281610"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2" name="직사각형 11"/>
          <p:cNvSpPr/>
          <p:nvPr/>
        </p:nvSpPr>
        <p:spPr>
          <a:xfrm>
            <a:off x="4818068"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4" name="직선 화살표 연결선 3"/>
          <p:cNvCxnSpPr>
            <a:endCxn id="10" idx="1"/>
          </p:cNvCxnSpPr>
          <p:nvPr/>
        </p:nvCxnSpPr>
        <p:spPr>
          <a:xfrm>
            <a:off x="1124744" y="2247714"/>
            <a:ext cx="1156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10" idx="3"/>
            <a:endCxn id="12" idx="1"/>
          </p:cNvCxnSpPr>
          <p:nvPr/>
        </p:nvCxnSpPr>
        <p:spPr>
          <a:xfrm>
            <a:off x="3649762" y="2247714"/>
            <a:ext cx="1168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위로 구부러진 화살표 6"/>
          <p:cNvSpPr/>
          <p:nvPr/>
        </p:nvSpPr>
        <p:spPr>
          <a:xfrm>
            <a:off x="3773952" y="2067694"/>
            <a:ext cx="360040" cy="360040"/>
          </a:xfrm>
          <a:prstGeom prst="curvedUpArrow">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a:buFont typeface="KoPub돋움체 Medium" pitchFamily="34" charset="0"/>
              <a:buChar char="•"/>
            </a:pPr>
            <a:endParaRPr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04375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5" name="Google Shape;1365;p43" descr="https://www.appdynamics.com/wp-content/uploads/2015/06/bizdevops.jpg"/>
          <p:cNvPicPr preferRelativeResize="0"/>
          <p:nvPr/>
        </p:nvPicPr>
        <p:blipFill rotWithShape="1">
          <a:blip r:embed="rId3">
            <a:alphaModFix/>
          </a:blip>
          <a:srcRect/>
          <a:stretch/>
        </p:blipFill>
        <p:spPr>
          <a:xfrm>
            <a:off x="-58783" y="1037767"/>
            <a:ext cx="5251308" cy="3695276"/>
          </a:xfrm>
          <a:prstGeom prst="rect">
            <a:avLst/>
          </a:prstGeom>
          <a:noFill/>
          <a:ln>
            <a:noFill/>
          </a:ln>
        </p:spPr>
      </p:pic>
      <p:sp>
        <p:nvSpPr>
          <p:cNvPr id="1369" name="Google Shape;1369;p43"/>
          <p:cNvSpPr txBox="1"/>
          <p:nvPr/>
        </p:nvSpPr>
        <p:spPr>
          <a:xfrm>
            <a:off x="5415987" y="2475678"/>
            <a:ext cx="1960955" cy="819455"/>
          </a:xfrm>
          <a:prstGeom prst="rect">
            <a:avLst/>
          </a:prstGeom>
          <a:noFill/>
          <a:ln w="9525" cap="flat" cmpd="sng">
            <a:solidFill>
              <a:schemeClr val="accent1"/>
            </a:solidFill>
            <a:prstDash val="dash"/>
            <a:round/>
            <a:headEnd type="none" w="sm" len="sm"/>
            <a:tailEnd type="none" w="sm" len="sm"/>
          </a:ln>
        </p:spPr>
        <p:txBody>
          <a:bodyPr spcFirstLastPara="1" wrap="square" lIns="91425" tIns="45700" rIns="91425" bIns="45700" anchor="t" anchorCtr="0">
            <a:spAutoFit/>
          </a:bodyPr>
          <a:lstStyle/>
          <a:p>
            <a:pPr marL="85725" indent="-85725">
              <a:lnSpc>
                <a:spcPct val="150000"/>
              </a:lnSpc>
              <a:buClr>
                <a:srgbClr val="1E73AC"/>
              </a:buClr>
              <a:buSzPts val="1050"/>
              <a:buFont typeface="Arial"/>
              <a:buChar char="•"/>
            </a:pPr>
            <a:r>
              <a:rPr lang="en-US" sz="1050" b="1">
                <a:solidFill>
                  <a:srgbClr val="1E73AC"/>
                </a:solidFill>
                <a:latin typeface="Malgun Gothic"/>
                <a:ea typeface="Malgun Gothic"/>
                <a:cs typeface="Malgun Gothic"/>
                <a:sym typeface="Malgun Gothic"/>
              </a:rPr>
              <a:t>1 Sprint = 1~2 Weeks Cycle 기반</a:t>
            </a:r>
            <a:endParaRPr sz="1050" b="1">
              <a:solidFill>
                <a:srgbClr val="1E73AC"/>
              </a:solidFill>
              <a:latin typeface="Malgun Gothic"/>
              <a:ea typeface="Malgun Gothic"/>
              <a:cs typeface="Malgun Gothic"/>
              <a:sym typeface="Malgun Gothic"/>
            </a:endParaRPr>
          </a:p>
          <a:p>
            <a:pPr marL="85725" indent="-85725">
              <a:lnSpc>
                <a:spcPct val="150000"/>
              </a:lnSpc>
              <a:buClr>
                <a:srgbClr val="1E73AC"/>
              </a:buClr>
              <a:buSzPts val="1050"/>
              <a:buFont typeface="Arial"/>
              <a:buChar char="•"/>
            </a:pPr>
            <a:r>
              <a:rPr lang="en-US" sz="1050" b="1">
                <a:solidFill>
                  <a:srgbClr val="1E73AC"/>
                </a:solidFill>
                <a:latin typeface="Malgun Gothic"/>
                <a:ea typeface="Malgun Gothic"/>
                <a:cs typeface="Malgun Gothic"/>
                <a:sym typeface="Malgun Gothic"/>
              </a:rPr>
              <a:t>지속적인 Needs 탐색</a:t>
            </a:r>
            <a:endParaRPr sz="1050" b="1">
              <a:solidFill>
                <a:srgbClr val="1E73AC"/>
              </a:solidFill>
              <a:latin typeface="Malgun Gothic"/>
              <a:ea typeface="Malgun Gothic"/>
              <a:cs typeface="Malgun Gothic"/>
              <a:sym typeface="Malgun Gothic"/>
            </a:endParaRPr>
          </a:p>
        </p:txBody>
      </p:sp>
      <p:sp>
        <p:nvSpPr>
          <p:cNvPr id="1370" name="Google Shape;1370;p43"/>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SzPts val="2800"/>
            </a:pPr>
            <a:r>
              <a:rPr lang="en-US" sz="2800"/>
              <a:t>Approach #3: BizDevOps Process &amp; Infra</a:t>
            </a:r>
            <a:endParaRPr sz="2800"/>
          </a:p>
        </p:txBody>
      </p:sp>
    </p:spTree>
    <p:extLst>
      <p:ext uri="{BB962C8B-B14F-4D97-AF65-F5344CB8AC3E}">
        <p14:creationId xmlns:p14="http://schemas.microsoft.com/office/powerpoint/2010/main" val="1044115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44"/>
          <p:cNvSpPr txBox="1">
            <a:spLocks noGrp="1"/>
          </p:cNvSpPr>
          <p:nvPr>
            <p:ph type="title"/>
          </p:nvPr>
        </p:nvSpPr>
        <p:spPr>
          <a:xfrm>
            <a:off x="-462644" y="407694"/>
            <a:ext cx="7834994" cy="651888"/>
          </a:xfrm>
          <a:prstGeom prst="rect">
            <a:avLst/>
          </a:prstGeom>
          <a:noFill/>
          <a:ln>
            <a:noFill/>
          </a:ln>
        </p:spPr>
        <p:txBody>
          <a:bodyPr spcFirstLastPara="1" vert="horz" wrap="square" lIns="91425" tIns="45700" rIns="91425" bIns="45700" rtlCol="0" anchor="t" anchorCtr="0">
            <a:noAutofit/>
          </a:bodyPr>
          <a:lstStyle/>
          <a:p>
            <a:pPr algn="ctr">
              <a:spcBef>
                <a:spcPts val="0"/>
              </a:spcBef>
              <a:buClr>
                <a:srgbClr val="273646"/>
              </a:buClr>
              <a:buSzPts val="3200"/>
            </a:pPr>
            <a:r>
              <a:rPr lang="en-US"/>
              <a:t>서비스를 죽지 않게 하려면…</a:t>
            </a:r>
            <a:endParaRPr/>
          </a:p>
        </p:txBody>
      </p:sp>
      <p:sp>
        <p:nvSpPr>
          <p:cNvPr id="1376" name="Google Shape;1376;p44"/>
          <p:cNvSpPr txBox="1">
            <a:spLocks noGrp="1"/>
          </p:cNvSpPr>
          <p:nvPr>
            <p:ph idx="1"/>
          </p:nvPr>
        </p:nvSpPr>
        <p:spPr>
          <a:xfrm>
            <a:off x="-462644" y="1065829"/>
            <a:ext cx="7834994" cy="3666161"/>
          </a:xfrm>
          <a:prstGeom prst="rect">
            <a:avLst/>
          </a:prstGeom>
          <a:noFill/>
          <a:ln>
            <a:noFill/>
          </a:ln>
        </p:spPr>
        <p:txBody>
          <a:bodyPr spcFirstLastPara="1" vert="horz" wrap="square" lIns="91425" tIns="45700" rIns="91425" bIns="45700" rtlCol="0" anchor="t" anchorCtr="0">
            <a:noAutofit/>
          </a:bodyPr>
          <a:lstStyle/>
          <a:p>
            <a:pPr indent="-38100">
              <a:spcBef>
                <a:spcPts val="0"/>
              </a:spcBef>
              <a:buClr>
                <a:srgbClr val="141A1B"/>
              </a:buClr>
              <a:buSzPts val="2100"/>
              <a:buNone/>
            </a:pPr>
            <a:endParaRPr/>
          </a:p>
        </p:txBody>
      </p:sp>
      <p:pic>
        <p:nvPicPr>
          <p:cNvPr id="1378" name="Google Shape;1378;p44" descr="진 설명이 없습니다."/>
          <p:cNvPicPr preferRelativeResize="0"/>
          <p:nvPr/>
        </p:nvPicPr>
        <p:blipFill rotWithShape="1">
          <a:blip r:embed="rId3">
            <a:alphaModFix/>
          </a:blip>
          <a:srcRect l="770" r="1538"/>
          <a:stretch/>
        </p:blipFill>
        <p:spPr>
          <a:xfrm>
            <a:off x="-1144015" y="1011834"/>
            <a:ext cx="9145015" cy="4131666"/>
          </a:xfrm>
          <a:prstGeom prst="rect">
            <a:avLst/>
          </a:prstGeom>
          <a:noFill/>
          <a:ln>
            <a:noFill/>
          </a:ln>
        </p:spPr>
      </p:pic>
      <p:grpSp>
        <p:nvGrpSpPr>
          <p:cNvPr id="1379" name="Google Shape;1379;p44"/>
          <p:cNvGrpSpPr/>
          <p:nvPr/>
        </p:nvGrpSpPr>
        <p:grpSpPr>
          <a:xfrm>
            <a:off x="6309321" y="686988"/>
            <a:ext cx="502651" cy="324846"/>
            <a:chOff x="4230145" y="4221719"/>
            <a:chExt cx="502651" cy="324846"/>
          </a:xfrm>
        </p:grpSpPr>
        <p:sp>
          <p:nvSpPr>
            <p:cNvPr id="1380" name="Google Shape;1380;p44"/>
            <p:cNvSpPr/>
            <p:nvPr/>
          </p:nvSpPr>
          <p:spPr>
            <a:xfrm rot="10800000">
              <a:off x="4230145" y="4221719"/>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indent="-147638" algn="ctr">
                <a:buClr>
                  <a:schemeClr val="lt1"/>
                </a:buClr>
                <a:buSzPts val="1050"/>
              </a:pPr>
              <a:endParaRPr sz="1050">
                <a:solidFill>
                  <a:srgbClr val="FFFFFF"/>
                </a:solidFill>
                <a:latin typeface="Malgun Gothic"/>
                <a:ea typeface="Malgun Gothic"/>
                <a:cs typeface="Malgun Gothic"/>
                <a:sym typeface="Malgun Gothic"/>
              </a:endParaRPr>
            </a:p>
          </p:txBody>
        </p:sp>
        <p:sp>
          <p:nvSpPr>
            <p:cNvPr id="1381" name="Google Shape;1381;p44"/>
            <p:cNvSpPr/>
            <p:nvPr/>
          </p:nvSpPr>
          <p:spPr>
            <a:xfrm rot="10800000">
              <a:off x="4526044" y="4232596"/>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indent="-147638" algn="ctr">
                <a:buClr>
                  <a:schemeClr val="lt1"/>
                </a:buClr>
                <a:buSzPts val="1050"/>
              </a:pPr>
              <a:endParaRPr sz="1050">
                <a:solidFill>
                  <a:srgbClr val="FFFFFF"/>
                </a:solidFill>
                <a:latin typeface="Malgun Gothic"/>
                <a:ea typeface="Malgun Gothic"/>
                <a:cs typeface="Malgun Gothic"/>
                <a:sym typeface="Malgun Gothic"/>
              </a:endParaRPr>
            </a:p>
          </p:txBody>
        </p:sp>
      </p:grpSp>
      <p:grpSp>
        <p:nvGrpSpPr>
          <p:cNvPr id="1382" name="Google Shape;1382;p44"/>
          <p:cNvGrpSpPr/>
          <p:nvPr/>
        </p:nvGrpSpPr>
        <p:grpSpPr>
          <a:xfrm>
            <a:off x="188640" y="249047"/>
            <a:ext cx="493918" cy="313969"/>
            <a:chOff x="385959" y="1159483"/>
            <a:chExt cx="493918" cy="313969"/>
          </a:xfrm>
        </p:grpSpPr>
        <p:sp>
          <p:nvSpPr>
            <p:cNvPr id="1383" name="Google Shape;1383;p44"/>
            <p:cNvSpPr/>
            <p:nvPr/>
          </p:nvSpPr>
          <p:spPr>
            <a:xfrm>
              <a:off x="673125" y="1159483"/>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indent="-147638" algn="ctr">
                <a:buClr>
                  <a:schemeClr val="lt1"/>
                </a:buClr>
                <a:buSzPts val="1050"/>
              </a:pPr>
              <a:endParaRPr sz="1050">
                <a:solidFill>
                  <a:srgbClr val="FFFFFF"/>
                </a:solidFill>
                <a:latin typeface="Malgun Gothic"/>
                <a:ea typeface="Malgun Gothic"/>
                <a:cs typeface="Malgun Gothic"/>
                <a:sym typeface="Malgun Gothic"/>
              </a:endParaRPr>
            </a:p>
          </p:txBody>
        </p:sp>
        <p:sp>
          <p:nvSpPr>
            <p:cNvPr id="1384" name="Google Shape;1384;p44"/>
            <p:cNvSpPr/>
            <p:nvPr/>
          </p:nvSpPr>
          <p:spPr>
            <a:xfrm>
              <a:off x="385959" y="1159483"/>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indent="-147638" algn="ctr">
                <a:buClr>
                  <a:schemeClr val="lt1"/>
                </a:buClr>
                <a:buSzPts val="1050"/>
              </a:pPr>
              <a:endParaRPr sz="1050">
                <a:solidFill>
                  <a:srgbClr val="FFFFFF"/>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605775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45"/>
          <p:cNvSpPr txBox="1">
            <a:spLocks noGrp="1"/>
          </p:cNvSpPr>
          <p:nvPr>
            <p:ph type="title"/>
          </p:nvPr>
        </p:nvSpPr>
        <p:spPr>
          <a:xfrm>
            <a:off x="-462644" y="416801"/>
            <a:ext cx="7835100" cy="786900"/>
          </a:xfrm>
          <a:prstGeom prst="rect">
            <a:avLst/>
          </a:prstGeom>
          <a:noFill/>
          <a:ln>
            <a:noFill/>
          </a:ln>
        </p:spPr>
        <p:txBody>
          <a:bodyPr spcFirstLastPara="1" vert="horz" wrap="square" lIns="91425" tIns="45700" rIns="91425" bIns="45700" rtlCol="0" anchor="t" anchorCtr="0">
            <a:noAutofit/>
          </a:bodyPr>
          <a:lstStyle/>
          <a:p>
            <a:pPr>
              <a:buClr>
                <a:schemeClr val="dk2"/>
              </a:buClr>
            </a:pPr>
            <a:r>
              <a:rPr lang="en-US">
                <a:solidFill>
                  <a:schemeClr val="dk2"/>
                </a:solidFill>
              </a:rPr>
              <a:t/>
            </a:r>
            <a:br>
              <a:rPr lang="en-US">
                <a:solidFill>
                  <a:schemeClr val="dk2"/>
                </a:solidFill>
              </a:rPr>
            </a:br>
            <a:r>
              <a:rPr lang="en-US" sz="3200">
                <a:solidFill>
                  <a:schemeClr val="dk2"/>
                </a:solidFill>
              </a:rPr>
              <a:t>항상성</a:t>
            </a:r>
            <a:r>
              <a:rPr lang="en-US" sz="3200"/>
              <a:t>이</a:t>
            </a:r>
            <a:br>
              <a:rPr lang="en-US" sz="3200"/>
            </a:br>
            <a:r>
              <a:rPr lang="en-US" sz="3200">
                <a:latin typeface="Malgun Gothic"/>
                <a:ea typeface="Malgun Gothic"/>
                <a:cs typeface="Malgun Gothic"/>
                <a:sym typeface="Malgun Gothic"/>
              </a:rPr>
              <a:t>(Self-Healing)</a:t>
            </a:r>
            <a:r>
              <a:rPr lang="en-US" sz="3200"/>
              <a:t/>
            </a:r>
            <a:br>
              <a:rPr lang="en-US" sz="3200"/>
            </a:br>
            <a:r>
              <a:rPr lang="en-US" sz="3200"/>
              <a:t>자동으로</a:t>
            </a:r>
            <a:br>
              <a:rPr lang="en-US" sz="3200"/>
            </a:br>
            <a:r>
              <a:rPr lang="en-US" sz="3200"/>
              <a:t>유지되면</a:t>
            </a:r>
            <a:br>
              <a:rPr lang="en-US" sz="3200"/>
            </a:br>
            <a:r>
              <a:rPr lang="en-US" sz="3200"/>
              <a:t>어떨까?</a:t>
            </a:r>
            <a:endParaRPr sz="3200"/>
          </a:p>
        </p:txBody>
      </p:sp>
      <p:grpSp>
        <p:nvGrpSpPr>
          <p:cNvPr id="1390" name="Google Shape;1390;p45"/>
          <p:cNvGrpSpPr/>
          <p:nvPr/>
        </p:nvGrpSpPr>
        <p:grpSpPr>
          <a:xfrm>
            <a:off x="2951073" y="499219"/>
            <a:ext cx="4222553" cy="4145143"/>
            <a:chOff x="3652343" y="1083481"/>
            <a:chExt cx="3949264" cy="3876864"/>
          </a:xfrm>
        </p:grpSpPr>
        <p:pic>
          <p:nvPicPr>
            <p:cNvPr id="1391" name="Google Shape;1391;p45"/>
            <p:cNvPicPr preferRelativeResize="0"/>
            <p:nvPr/>
          </p:nvPicPr>
          <p:blipFill rotWithShape="1">
            <a:blip r:embed="rId3">
              <a:alphaModFix/>
            </a:blip>
            <a:srcRect l="14296" t="605" r="17495" b="3240"/>
            <a:stretch/>
          </p:blipFill>
          <p:spPr>
            <a:xfrm>
              <a:off x="3652343" y="1090826"/>
              <a:ext cx="3949264" cy="3869519"/>
            </a:xfrm>
            <a:prstGeom prst="rect">
              <a:avLst/>
            </a:prstGeom>
            <a:noFill/>
            <a:ln>
              <a:noFill/>
            </a:ln>
          </p:spPr>
        </p:pic>
        <p:sp>
          <p:nvSpPr>
            <p:cNvPr id="1392" name="Google Shape;1392;p45"/>
            <p:cNvSpPr/>
            <p:nvPr/>
          </p:nvSpPr>
          <p:spPr>
            <a:xfrm>
              <a:off x="3793067" y="1083482"/>
              <a:ext cx="984600" cy="970200"/>
            </a:xfrm>
            <a:prstGeom prst="ellipse">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a:latin typeface="Calibri"/>
                <a:ea typeface="Calibri"/>
                <a:cs typeface="Calibri"/>
                <a:sym typeface="Calibri"/>
              </a:endParaRPr>
            </a:p>
          </p:txBody>
        </p:sp>
        <p:sp>
          <p:nvSpPr>
            <p:cNvPr id="1393" name="Google Shape;1393;p45"/>
            <p:cNvSpPr/>
            <p:nvPr/>
          </p:nvSpPr>
          <p:spPr>
            <a:xfrm>
              <a:off x="6457733" y="1083481"/>
              <a:ext cx="984600" cy="970200"/>
            </a:xfrm>
            <a:prstGeom prst="ellipse">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a:latin typeface="Calibri"/>
                <a:ea typeface="Calibri"/>
                <a:cs typeface="Calibri"/>
                <a:sym typeface="Calibri"/>
              </a:endParaRPr>
            </a:p>
          </p:txBody>
        </p:sp>
      </p:grpSp>
      <p:grpSp>
        <p:nvGrpSpPr>
          <p:cNvPr id="1394" name="Google Shape;1394;p45"/>
          <p:cNvGrpSpPr/>
          <p:nvPr/>
        </p:nvGrpSpPr>
        <p:grpSpPr>
          <a:xfrm>
            <a:off x="1271202" y="3495334"/>
            <a:ext cx="500211" cy="321773"/>
            <a:chOff x="4232586" y="4224792"/>
            <a:chExt cx="500211" cy="321773"/>
          </a:xfrm>
        </p:grpSpPr>
        <p:sp>
          <p:nvSpPr>
            <p:cNvPr id="1395" name="Google Shape;1395;p45"/>
            <p:cNvSpPr/>
            <p:nvPr/>
          </p:nvSpPr>
          <p:spPr>
            <a:xfrm rot="10800000">
              <a:off x="4232586" y="4224792"/>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indent="-147637" algn="ctr">
                <a:buClr>
                  <a:schemeClr val="lt1"/>
                </a:buClr>
                <a:buSzPts val="1050"/>
              </a:pPr>
              <a:endParaRPr sz="1050">
                <a:solidFill>
                  <a:srgbClr val="FFFFFF"/>
                </a:solidFill>
                <a:latin typeface="Malgun Gothic"/>
                <a:ea typeface="Malgun Gothic"/>
                <a:cs typeface="Malgun Gothic"/>
                <a:sym typeface="Malgun Gothic"/>
              </a:endParaRPr>
            </a:p>
          </p:txBody>
        </p:sp>
        <p:sp>
          <p:nvSpPr>
            <p:cNvPr id="1396" name="Google Shape;1396;p45"/>
            <p:cNvSpPr/>
            <p:nvPr/>
          </p:nvSpPr>
          <p:spPr>
            <a:xfrm rot="10800000">
              <a:off x="4528485" y="4235669"/>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indent="-147637" algn="ctr">
                <a:buClr>
                  <a:schemeClr val="lt1"/>
                </a:buClr>
                <a:buSzPts val="1050"/>
              </a:pPr>
              <a:endParaRPr sz="1050">
                <a:solidFill>
                  <a:srgbClr val="FFFFFF"/>
                </a:solidFill>
                <a:latin typeface="Malgun Gothic"/>
                <a:ea typeface="Malgun Gothic"/>
                <a:cs typeface="Malgun Gothic"/>
                <a:sym typeface="Malgun Gothic"/>
              </a:endParaRPr>
            </a:p>
          </p:txBody>
        </p:sp>
      </p:grpSp>
      <p:grpSp>
        <p:nvGrpSpPr>
          <p:cNvPr id="1397" name="Google Shape;1397;p45"/>
          <p:cNvGrpSpPr/>
          <p:nvPr/>
        </p:nvGrpSpPr>
        <p:grpSpPr>
          <a:xfrm>
            <a:off x="-573393" y="545202"/>
            <a:ext cx="491477" cy="310896"/>
            <a:chOff x="385959" y="1159483"/>
            <a:chExt cx="491477" cy="310896"/>
          </a:xfrm>
        </p:grpSpPr>
        <p:sp>
          <p:nvSpPr>
            <p:cNvPr id="1398" name="Google Shape;1398;p45"/>
            <p:cNvSpPr/>
            <p:nvPr/>
          </p:nvSpPr>
          <p:spPr>
            <a:xfrm>
              <a:off x="673125" y="1159483"/>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indent="-147637" algn="ctr">
                <a:buClr>
                  <a:schemeClr val="lt1"/>
                </a:buClr>
                <a:buSzPts val="1050"/>
              </a:pPr>
              <a:endParaRPr sz="1050">
                <a:solidFill>
                  <a:srgbClr val="FFFFFF"/>
                </a:solidFill>
                <a:latin typeface="Malgun Gothic"/>
                <a:ea typeface="Malgun Gothic"/>
                <a:cs typeface="Malgun Gothic"/>
                <a:sym typeface="Malgun Gothic"/>
              </a:endParaRPr>
            </a:p>
          </p:txBody>
        </p:sp>
        <p:sp>
          <p:nvSpPr>
            <p:cNvPr id="1399" name="Google Shape;1399;p45"/>
            <p:cNvSpPr/>
            <p:nvPr/>
          </p:nvSpPr>
          <p:spPr>
            <a:xfrm>
              <a:off x="385959" y="1159483"/>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indent="-147637" algn="ctr">
                <a:buClr>
                  <a:schemeClr val="lt1"/>
                </a:buClr>
                <a:buSzPts val="1050"/>
              </a:pPr>
              <a:endParaRPr sz="1050">
                <a:solidFill>
                  <a:srgbClr val="FFFFFF"/>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539252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6"/>
          <p:cNvSpPr txBox="1">
            <a:spLocks noGrp="1"/>
          </p:cNvSpPr>
          <p:nvPr>
            <p:ph type="title"/>
          </p:nvPr>
        </p:nvSpPr>
        <p:spPr>
          <a:xfrm>
            <a:off x="-462644" y="416802"/>
            <a:ext cx="7834994" cy="786797"/>
          </a:xfrm>
          <a:prstGeom prst="rect">
            <a:avLst/>
          </a:prstGeom>
          <a:noFill/>
          <a:ln>
            <a:noFill/>
          </a:ln>
        </p:spPr>
        <p:txBody>
          <a:bodyPr spcFirstLastPara="1" vert="horz" wrap="square" lIns="91425" tIns="45700" rIns="91425" bIns="45700" rtlCol="0" anchor="t" anchorCtr="0">
            <a:noAutofit/>
          </a:bodyPr>
          <a:lstStyle/>
          <a:p>
            <a:r>
              <a:rPr lang="en-US" b="1"/>
              <a:t>Kubernetes</a:t>
            </a:r>
            <a:endParaRPr b="1"/>
          </a:p>
        </p:txBody>
      </p:sp>
      <p:pic>
        <p:nvPicPr>
          <p:cNvPr id="1405" name="Google Shape;1405;p46"/>
          <p:cNvPicPr preferRelativeResize="0"/>
          <p:nvPr/>
        </p:nvPicPr>
        <p:blipFill rotWithShape="1">
          <a:blip r:embed="rId3">
            <a:alphaModFix/>
          </a:blip>
          <a:srcRect t="7882" b="3666"/>
          <a:stretch/>
        </p:blipFill>
        <p:spPr>
          <a:xfrm>
            <a:off x="980729" y="1407039"/>
            <a:ext cx="5516431" cy="3252944"/>
          </a:xfrm>
          <a:prstGeom prst="rect">
            <a:avLst/>
          </a:prstGeom>
          <a:noFill/>
          <a:ln>
            <a:noFill/>
          </a:ln>
        </p:spPr>
      </p:pic>
      <p:sp>
        <p:nvSpPr>
          <p:cNvPr id="1406" name="Google Shape;1406;p46"/>
          <p:cNvSpPr txBox="1"/>
          <p:nvPr/>
        </p:nvSpPr>
        <p:spPr>
          <a:xfrm>
            <a:off x="-243408" y="3507855"/>
            <a:ext cx="869689" cy="307777"/>
          </a:xfrm>
          <a:prstGeom prst="rect">
            <a:avLst/>
          </a:prstGeom>
          <a:solidFill>
            <a:schemeClr val="accent2"/>
          </a:solidFill>
          <a:ln>
            <a:noFill/>
          </a:ln>
        </p:spPr>
        <p:txBody>
          <a:bodyPr spcFirstLastPara="1" wrap="square" lIns="91425" tIns="45700" rIns="91425" bIns="45700" anchor="ctr" anchorCtr="0">
            <a:noAutofit/>
          </a:bodyPr>
          <a:lstStyle/>
          <a:p>
            <a:pPr algn="ctr">
              <a:buClr>
                <a:srgbClr val="FFFFFF"/>
              </a:buClr>
              <a:buSzPts val="1400"/>
            </a:pPr>
            <a:r>
              <a:rPr lang="en-US">
                <a:solidFill>
                  <a:srgbClr val="FFFFFF"/>
                </a:solidFill>
                <a:latin typeface="Calibri"/>
                <a:ea typeface="Calibri"/>
                <a:cs typeface="Calibri"/>
                <a:sym typeface="Calibri"/>
              </a:rPr>
              <a:t>Master</a:t>
            </a:r>
            <a:endParaRPr>
              <a:solidFill>
                <a:srgbClr val="FFFFFF"/>
              </a:solidFill>
              <a:latin typeface="Calibri"/>
              <a:ea typeface="Calibri"/>
              <a:cs typeface="Calibri"/>
              <a:sym typeface="Calibri"/>
            </a:endParaRPr>
          </a:p>
        </p:txBody>
      </p:sp>
      <p:sp>
        <p:nvSpPr>
          <p:cNvPr id="1407" name="Google Shape;1407;p46"/>
          <p:cNvSpPr txBox="1"/>
          <p:nvPr/>
        </p:nvSpPr>
        <p:spPr>
          <a:xfrm>
            <a:off x="4884947" y="801413"/>
            <a:ext cx="920930" cy="307777"/>
          </a:xfrm>
          <a:prstGeom prst="rect">
            <a:avLst/>
          </a:prstGeom>
          <a:solidFill>
            <a:schemeClr val="accent2"/>
          </a:solidFill>
          <a:ln>
            <a:noFill/>
          </a:ln>
        </p:spPr>
        <p:txBody>
          <a:bodyPr spcFirstLastPara="1" wrap="square" lIns="91425" tIns="45700" rIns="91425" bIns="45700" anchor="ctr" anchorCtr="0">
            <a:noAutofit/>
          </a:bodyPr>
          <a:lstStyle/>
          <a:p>
            <a:pPr algn="ctr">
              <a:buClr>
                <a:srgbClr val="FFFFFF"/>
              </a:buClr>
              <a:buSzPts val="1400"/>
            </a:pPr>
            <a:r>
              <a:rPr lang="en-US">
                <a:solidFill>
                  <a:srgbClr val="FFFFFF"/>
                </a:solidFill>
                <a:latin typeface="Calibri"/>
                <a:ea typeface="Calibri"/>
                <a:cs typeface="Calibri"/>
                <a:sym typeface="Calibri"/>
              </a:rPr>
              <a:t> Workers</a:t>
            </a:r>
            <a:endParaRPr>
              <a:solidFill>
                <a:srgbClr val="FFFFFF"/>
              </a:solidFill>
              <a:latin typeface="Calibri"/>
              <a:ea typeface="Calibri"/>
              <a:cs typeface="Calibri"/>
              <a:sym typeface="Calibri"/>
            </a:endParaRPr>
          </a:p>
        </p:txBody>
      </p:sp>
      <p:grpSp>
        <p:nvGrpSpPr>
          <p:cNvPr id="1408" name="Google Shape;1408;p46"/>
          <p:cNvGrpSpPr/>
          <p:nvPr/>
        </p:nvGrpSpPr>
        <p:grpSpPr>
          <a:xfrm>
            <a:off x="626282" y="1109190"/>
            <a:ext cx="4848431" cy="2552553"/>
            <a:chOff x="1769281" y="1109189"/>
            <a:chExt cx="4848431" cy="2552553"/>
          </a:xfrm>
        </p:grpSpPr>
        <p:cxnSp>
          <p:nvCxnSpPr>
            <p:cNvPr id="1409" name="Google Shape;1409;p46"/>
            <p:cNvCxnSpPr>
              <a:stCxn id="1406" idx="3"/>
            </p:cNvCxnSpPr>
            <p:nvPr/>
          </p:nvCxnSpPr>
          <p:spPr>
            <a:xfrm rot="10800000" flipH="1">
              <a:off x="1769281" y="3080042"/>
              <a:ext cx="642600" cy="5817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0" name="Google Shape;1410;p46"/>
            <p:cNvCxnSpPr>
              <a:stCxn id="1407" idx="2"/>
            </p:cNvCxnSpPr>
            <p:nvPr/>
          </p:nvCxnSpPr>
          <p:spPr>
            <a:xfrm flipH="1">
              <a:off x="3348012" y="1109189"/>
              <a:ext cx="3140400" cy="17505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1" name="Google Shape;1411;p46"/>
            <p:cNvCxnSpPr>
              <a:stCxn id="1407" idx="2"/>
            </p:cNvCxnSpPr>
            <p:nvPr/>
          </p:nvCxnSpPr>
          <p:spPr>
            <a:xfrm flipH="1">
              <a:off x="4212012" y="1109189"/>
              <a:ext cx="22764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2" name="Google Shape;1412;p46"/>
            <p:cNvCxnSpPr>
              <a:stCxn id="1407" idx="2"/>
            </p:cNvCxnSpPr>
            <p:nvPr/>
          </p:nvCxnSpPr>
          <p:spPr>
            <a:xfrm flipH="1">
              <a:off x="4891812" y="1109189"/>
              <a:ext cx="15966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3" name="Google Shape;1413;p46"/>
            <p:cNvCxnSpPr>
              <a:stCxn id="1407" idx="2"/>
            </p:cNvCxnSpPr>
            <p:nvPr/>
          </p:nvCxnSpPr>
          <p:spPr>
            <a:xfrm flipH="1">
              <a:off x="5831412" y="1109189"/>
              <a:ext cx="6570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4" name="Google Shape;1414;p46"/>
            <p:cNvCxnSpPr>
              <a:stCxn id="1407" idx="2"/>
            </p:cNvCxnSpPr>
            <p:nvPr/>
          </p:nvCxnSpPr>
          <p:spPr>
            <a:xfrm>
              <a:off x="6488412" y="1109189"/>
              <a:ext cx="129300" cy="1822500"/>
            </a:xfrm>
            <a:prstGeom prst="straightConnector1">
              <a:avLst/>
            </a:prstGeom>
            <a:noFill/>
            <a:ln w="19050" cap="flat" cmpd="sng">
              <a:solidFill>
                <a:schemeClr val="accent2"/>
              </a:solidFill>
              <a:prstDash val="solid"/>
              <a:miter lim="800000"/>
              <a:headEnd type="oval" w="med" len="med"/>
              <a:tailEnd type="triangle" w="med" len="med"/>
            </a:ln>
          </p:spPr>
        </p:cxnSp>
      </p:grpSp>
    </p:spTree>
    <p:extLst>
      <p:ext uri="{BB962C8B-B14F-4D97-AF65-F5344CB8AC3E}">
        <p14:creationId xmlns:p14="http://schemas.microsoft.com/office/powerpoint/2010/main" val="2904512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33"/>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SzPts val="3300"/>
            </a:pPr>
            <a:r>
              <a:rPr lang="en-US">
                <a:solidFill>
                  <a:schemeClr val="dk1"/>
                </a:solidFill>
              </a:rPr>
              <a:t>Outer &amp; Inner Architecture</a:t>
            </a:r>
            <a:br>
              <a:rPr lang="en-US">
                <a:solidFill>
                  <a:schemeClr val="dk1"/>
                </a:solidFill>
              </a:rPr>
            </a:br>
            <a:endParaRPr>
              <a:solidFill>
                <a:schemeClr val="dk1"/>
              </a:solidFill>
            </a:endParaRPr>
          </a:p>
        </p:txBody>
      </p:sp>
      <p:pic>
        <p:nvPicPr>
          <p:cNvPr id="1420" name="Google Shape;1420;p133"/>
          <p:cNvPicPr preferRelativeResize="0"/>
          <p:nvPr/>
        </p:nvPicPr>
        <p:blipFill rotWithShape="1">
          <a:blip r:embed="rId3">
            <a:alphaModFix/>
          </a:blip>
          <a:srcRect b="2660"/>
          <a:stretch/>
        </p:blipFill>
        <p:spPr>
          <a:xfrm>
            <a:off x="-171400" y="751804"/>
            <a:ext cx="7200800" cy="3610745"/>
          </a:xfrm>
          <a:prstGeom prst="rect">
            <a:avLst/>
          </a:prstGeom>
          <a:noFill/>
          <a:ln>
            <a:noFill/>
          </a:ln>
        </p:spPr>
      </p:pic>
      <p:sp>
        <p:nvSpPr>
          <p:cNvPr id="1421" name="Google Shape;1421;p133"/>
          <p:cNvSpPr/>
          <p:nvPr/>
        </p:nvSpPr>
        <p:spPr>
          <a:xfrm>
            <a:off x="2807572" y="843559"/>
            <a:ext cx="261389" cy="261389"/>
          </a:xfrm>
          <a:prstGeom prst="ellipse">
            <a:avLst/>
          </a:prstGeom>
          <a:solidFill>
            <a:schemeClr val="accent2"/>
          </a:solidFill>
          <a:ln>
            <a:noFill/>
          </a:ln>
        </p:spPr>
        <p:txBody>
          <a:bodyPr spcFirstLastPara="1" wrap="square" lIns="91425" tIns="45700" rIns="91425" bIns="45700" anchor="ctr" anchorCtr="0">
            <a:noAutofit/>
          </a:bodyPr>
          <a:lstStyle/>
          <a:p>
            <a:pPr algn="ctr"/>
            <a:r>
              <a:rPr lang="en-US" sz="1200" b="1">
                <a:solidFill>
                  <a:schemeClr val="lt1"/>
                </a:solidFill>
              </a:rPr>
              <a:t>1</a:t>
            </a:r>
            <a:endParaRPr sz="1200" b="1">
              <a:solidFill>
                <a:schemeClr val="lt1"/>
              </a:solidFill>
            </a:endParaRPr>
          </a:p>
        </p:txBody>
      </p:sp>
      <p:sp>
        <p:nvSpPr>
          <p:cNvPr id="1422" name="Google Shape;1422;p133"/>
          <p:cNvSpPr/>
          <p:nvPr/>
        </p:nvSpPr>
        <p:spPr>
          <a:xfrm>
            <a:off x="6453337" y="2715767"/>
            <a:ext cx="261389" cy="261389"/>
          </a:xfrm>
          <a:prstGeom prst="ellipse">
            <a:avLst/>
          </a:prstGeom>
          <a:solidFill>
            <a:schemeClr val="accent2"/>
          </a:solidFill>
          <a:ln>
            <a:noFill/>
          </a:ln>
        </p:spPr>
        <p:txBody>
          <a:bodyPr spcFirstLastPara="1" wrap="square" lIns="91425" tIns="45700" rIns="91425" bIns="45700" anchor="ctr" anchorCtr="0">
            <a:noAutofit/>
          </a:bodyPr>
          <a:lstStyle/>
          <a:p>
            <a:pPr algn="ctr"/>
            <a:r>
              <a:rPr lang="en-US" sz="1200" b="1">
                <a:solidFill>
                  <a:schemeClr val="lt1"/>
                </a:solidFill>
              </a:rPr>
              <a:t>2</a:t>
            </a:r>
            <a:endParaRPr sz="1200" b="1">
              <a:solidFill>
                <a:schemeClr val="lt1"/>
              </a:solidFill>
            </a:endParaRPr>
          </a:p>
        </p:txBody>
      </p:sp>
      <p:sp>
        <p:nvSpPr>
          <p:cNvPr id="1423" name="Google Shape;1423;p133"/>
          <p:cNvSpPr/>
          <p:nvPr/>
        </p:nvSpPr>
        <p:spPr>
          <a:xfrm>
            <a:off x="6453337" y="3507855"/>
            <a:ext cx="261389" cy="261389"/>
          </a:xfrm>
          <a:prstGeom prst="ellipse">
            <a:avLst/>
          </a:prstGeom>
          <a:solidFill>
            <a:schemeClr val="accent2"/>
          </a:solidFill>
          <a:ln>
            <a:noFill/>
          </a:ln>
        </p:spPr>
        <p:txBody>
          <a:bodyPr spcFirstLastPara="1" wrap="square" lIns="91425" tIns="45700" rIns="91425" bIns="45700" anchor="ctr" anchorCtr="0">
            <a:noAutofit/>
          </a:bodyPr>
          <a:lstStyle/>
          <a:p>
            <a:pPr algn="ctr"/>
            <a:r>
              <a:rPr lang="en-US" sz="1200" b="1">
                <a:solidFill>
                  <a:schemeClr val="lt1"/>
                </a:solidFill>
              </a:rPr>
              <a:t>3</a:t>
            </a:r>
            <a:endParaRPr sz="1200" b="1">
              <a:solidFill>
                <a:schemeClr val="lt1"/>
              </a:solidFill>
            </a:endParaRPr>
          </a:p>
        </p:txBody>
      </p:sp>
      <p:sp>
        <p:nvSpPr>
          <p:cNvPr id="1424" name="Google Shape;1424;p133"/>
          <p:cNvSpPr/>
          <p:nvPr/>
        </p:nvSpPr>
        <p:spPr>
          <a:xfrm>
            <a:off x="4607772" y="4189604"/>
            <a:ext cx="261389" cy="261389"/>
          </a:xfrm>
          <a:prstGeom prst="ellipse">
            <a:avLst/>
          </a:prstGeom>
          <a:solidFill>
            <a:schemeClr val="accent2"/>
          </a:solidFill>
          <a:ln>
            <a:noFill/>
          </a:ln>
        </p:spPr>
        <p:txBody>
          <a:bodyPr spcFirstLastPara="1" wrap="square" lIns="91425" tIns="45700" rIns="91425" bIns="45700" anchor="ctr" anchorCtr="0">
            <a:noAutofit/>
          </a:bodyPr>
          <a:lstStyle/>
          <a:p>
            <a:pPr algn="ctr"/>
            <a:r>
              <a:rPr lang="en-US" sz="1200" b="1">
                <a:solidFill>
                  <a:schemeClr val="lt1"/>
                </a:solidFill>
              </a:rPr>
              <a:t>4</a:t>
            </a:r>
            <a:endParaRPr sz="1200" b="1">
              <a:solidFill>
                <a:schemeClr val="lt1"/>
              </a:solidFill>
            </a:endParaRPr>
          </a:p>
        </p:txBody>
      </p:sp>
      <p:sp>
        <p:nvSpPr>
          <p:cNvPr id="1425" name="Google Shape;1425;p133"/>
          <p:cNvSpPr txBox="1"/>
          <p:nvPr/>
        </p:nvSpPr>
        <p:spPr>
          <a:xfrm>
            <a:off x="-99392" y="4496802"/>
            <a:ext cx="7128792" cy="523220"/>
          </a:xfrm>
          <a:prstGeom prst="rect">
            <a:avLst/>
          </a:prstGeom>
          <a:noFill/>
          <a:ln>
            <a:noFill/>
          </a:ln>
        </p:spPr>
        <p:txBody>
          <a:bodyPr spcFirstLastPara="1" wrap="square" lIns="91425" tIns="45700" rIns="91425" bIns="45700" anchor="t" anchorCtr="0">
            <a:spAutoFit/>
          </a:bodyPr>
          <a:lstStyle/>
          <a:p>
            <a:pPr marL="171450" indent="-171450">
              <a:buClr>
                <a:srgbClr val="000000"/>
              </a:buClr>
              <a:buSzPts val="700"/>
              <a:buFont typeface="Arial"/>
              <a:buAutoNum type="arabicPeriod"/>
            </a:pPr>
            <a:r>
              <a:rPr lang="en-US" sz="700">
                <a:latin typeface="Malgun Gothic"/>
                <a:ea typeface="Malgun Gothic"/>
                <a:cs typeface="Malgun Gothic"/>
                <a:sym typeface="Malgun Gothic"/>
              </a:rPr>
              <a:t>API Gateway : API를 사용하여 통신하는 모든 서비스들의 인증 및 제어, 트래픽 모니터링 등 수행</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Managed Container System : 서비스들의 중앙 관리 및 인증, 라우팅등의 기능 수행</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Backing Services : 스토리지(Block, Object), Cache, Message Queue 등의 기능 영역</a:t>
            </a:r>
            <a:endParaRPr sz="700">
              <a:latin typeface="Malgun Gothic"/>
              <a:ea typeface="Malgun Gothic"/>
              <a:cs typeface="Malgun Gothic"/>
              <a:sym typeface="Malgun Gothic"/>
            </a:endParaRPr>
          </a:p>
          <a:p>
            <a:pPr marL="171450" indent="-171450">
              <a:buClr>
                <a:srgbClr val="000000"/>
              </a:buClr>
              <a:buSzPts val="700"/>
              <a:buFont typeface="Arial"/>
              <a:buAutoNum type="arabicPeriod"/>
            </a:pPr>
            <a:r>
              <a:rPr lang="en-US" sz="700">
                <a:latin typeface="Malgun Gothic"/>
                <a:ea typeface="Malgun Gothic"/>
                <a:cs typeface="Malgun Gothic"/>
                <a:sym typeface="Malgun Gothic"/>
              </a:rPr>
              <a:t>Observability Services : 서비스들의 이벤트 모니터링 및 알림, 로그 취합, 진단 등 수행</a:t>
            </a:r>
            <a:endParaRPr/>
          </a:p>
        </p:txBody>
      </p:sp>
    </p:spTree>
    <p:extLst>
      <p:ext uri="{BB962C8B-B14F-4D97-AF65-F5344CB8AC3E}">
        <p14:creationId xmlns:p14="http://schemas.microsoft.com/office/powerpoint/2010/main" val="11074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34"/>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pPr>
              <a:buSzPts val="3300"/>
            </a:pPr>
            <a:r>
              <a:rPr lang="en-US" sz="2400"/>
              <a:t>Container Orchestration – Self Healing Mechanism</a:t>
            </a:r>
            <a:endParaRPr sz="4800">
              <a:solidFill>
                <a:srgbClr val="27AE60"/>
              </a:solidFill>
            </a:endParaRPr>
          </a:p>
        </p:txBody>
      </p:sp>
      <p:pic>
        <p:nvPicPr>
          <p:cNvPr id="1431" name="Google Shape;1431;p134"/>
          <p:cNvPicPr preferRelativeResize="0"/>
          <p:nvPr/>
        </p:nvPicPr>
        <p:blipFill rotWithShape="1">
          <a:blip r:embed="rId3">
            <a:alphaModFix/>
          </a:blip>
          <a:srcRect l="5048" t="50554" r="848" b="1463"/>
          <a:stretch/>
        </p:blipFill>
        <p:spPr>
          <a:xfrm>
            <a:off x="-15922" y="1045611"/>
            <a:ext cx="6634655" cy="3978146"/>
          </a:xfrm>
          <a:prstGeom prst="rect">
            <a:avLst/>
          </a:prstGeom>
          <a:noFill/>
          <a:ln>
            <a:noFill/>
          </a:ln>
        </p:spPr>
      </p:pic>
      <p:sp>
        <p:nvSpPr>
          <p:cNvPr id="1432" name="Google Shape;1432;p134"/>
          <p:cNvSpPr/>
          <p:nvPr/>
        </p:nvSpPr>
        <p:spPr>
          <a:xfrm>
            <a:off x="239266" y="1398773"/>
            <a:ext cx="903172" cy="306422"/>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algn="ctr"/>
            <a:r>
              <a:rPr lang="en-US" sz="1200">
                <a:solidFill>
                  <a:schemeClr val="lt1"/>
                </a:solidFill>
              </a:rPr>
              <a:t>desired=5</a:t>
            </a:r>
            <a:endParaRPr/>
          </a:p>
        </p:txBody>
      </p:sp>
      <p:sp>
        <p:nvSpPr>
          <p:cNvPr id="1433" name="Google Shape;1433;p134"/>
          <p:cNvSpPr/>
          <p:nvPr/>
        </p:nvSpPr>
        <p:spPr>
          <a:xfrm>
            <a:off x="1928877" y="1398773"/>
            <a:ext cx="902774" cy="306422"/>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algn="ctr"/>
            <a:r>
              <a:rPr lang="en-US" sz="1200">
                <a:solidFill>
                  <a:schemeClr val="lt1"/>
                </a:solidFill>
              </a:rPr>
              <a:t>desired=5</a:t>
            </a:r>
            <a:endParaRPr sz="1200">
              <a:solidFill>
                <a:schemeClr val="lt1"/>
              </a:solidFill>
            </a:endParaRPr>
          </a:p>
        </p:txBody>
      </p:sp>
      <p:sp>
        <p:nvSpPr>
          <p:cNvPr id="1434" name="Google Shape;1434;p134"/>
          <p:cNvSpPr/>
          <p:nvPr/>
        </p:nvSpPr>
        <p:spPr>
          <a:xfrm>
            <a:off x="3651918" y="1451549"/>
            <a:ext cx="902774" cy="306422"/>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algn="ctr"/>
            <a:r>
              <a:rPr lang="en-US" sz="1200">
                <a:solidFill>
                  <a:schemeClr val="lt1"/>
                </a:solidFill>
              </a:rPr>
              <a:t>desired=4</a:t>
            </a:r>
            <a:endParaRPr sz="1200">
              <a:solidFill>
                <a:schemeClr val="lt1"/>
              </a:solidFill>
            </a:endParaRPr>
          </a:p>
        </p:txBody>
      </p:sp>
      <p:grpSp>
        <p:nvGrpSpPr>
          <p:cNvPr id="1435" name="Google Shape;1435;p134"/>
          <p:cNvGrpSpPr/>
          <p:nvPr/>
        </p:nvGrpSpPr>
        <p:grpSpPr>
          <a:xfrm>
            <a:off x="1934158" y="2713886"/>
            <a:ext cx="400132" cy="776867"/>
            <a:chOff x="3510526" y="2633457"/>
            <a:chExt cx="356840" cy="706243"/>
          </a:xfrm>
        </p:grpSpPr>
        <p:cxnSp>
          <p:nvCxnSpPr>
            <p:cNvPr id="1436" name="Google Shape;1436;p134"/>
            <p:cNvCxnSpPr/>
            <p:nvPr/>
          </p:nvCxnSpPr>
          <p:spPr>
            <a:xfrm>
              <a:off x="3510526" y="2633457"/>
              <a:ext cx="356839" cy="706243"/>
            </a:xfrm>
            <a:prstGeom prst="straightConnector1">
              <a:avLst/>
            </a:prstGeom>
            <a:noFill/>
            <a:ln w="57150" cap="flat" cmpd="sng">
              <a:solidFill>
                <a:srgbClr val="FF0000"/>
              </a:solidFill>
              <a:prstDash val="solid"/>
              <a:round/>
              <a:headEnd type="none" w="sm" len="sm"/>
              <a:tailEnd type="none" w="sm" len="sm"/>
            </a:ln>
          </p:spPr>
        </p:cxnSp>
        <p:cxnSp>
          <p:nvCxnSpPr>
            <p:cNvPr id="1437" name="Google Shape;1437;p134"/>
            <p:cNvCxnSpPr/>
            <p:nvPr/>
          </p:nvCxnSpPr>
          <p:spPr>
            <a:xfrm flipH="1">
              <a:off x="3510527" y="2633457"/>
              <a:ext cx="356839" cy="706243"/>
            </a:xfrm>
            <a:prstGeom prst="straightConnector1">
              <a:avLst/>
            </a:prstGeom>
            <a:noFill/>
            <a:ln w="57150" cap="flat" cmpd="sng">
              <a:solidFill>
                <a:srgbClr val="FF0000"/>
              </a:solidFill>
              <a:prstDash val="solid"/>
              <a:round/>
              <a:headEnd type="none" w="sm" len="sm"/>
              <a:tailEnd type="none" w="sm" len="sm"/>
            </a:ln>
          </p:spPr>
        </p:cxnSp>
      </p:grpSp>
      <p:sp>
        <p:nvSpPr>
          <p:cNvPr id="1438" name="Google Shape;1438;p134"/>
          <p:cNvSpPr/>
          <p:nvPr/>
        </p:nvSpPr>
        <p:spPr>
          <a:xfrm>
            <a:off x="239267" y="1363164"/>
            <a:ext cx="903171" cy="510733"/>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algn="ctr"/>
            <a:r>
              <a:rPr lang="en-US" sz="1200">
                <a:solidFill>
                  <a:srgbClr val="A5A5A5"/>
                </a:solidFill>
              </a:rPr>
              <a:t>desired=5</a:t>
            </a:r>
            <a:endParaRPr/>
          </a:p>
          <a:p>
            <a:pPr algn="ctr"/>
            <a:r>
              <a:rPr lang="en-US" sz="1200">
                <a:solidFill>
                  <a:srgbClr val="A5A5A5"/>
                </a:solidFill>
              </a:rPr>
              <a:t>actual=</a:t>
            </a:r>
            <a:r>
              <a:rPr lang="en-US" sz="1200" b="1">
                <a:solidFill>
                  <a:schemeClr val="lt1"/>
                </a:solidFill>
              </a:rPr>
              <a:t>4</a:t>
            </a:r>
            <a:endParaRPr sz="1200" b="1">
              <a:solidFill>
                <a:schemeClr val="lt1"/>
              </a:solidFill>
            </a:endParaRPr>
          </a:p>
        </p:txBody>
      </p:sp>
      <p:sp>
        <p:nvSpPr>
          <p:cNvPr id="1439" name="Google Shape;1439;p134"/>
          <p:cNvSpPr/>
          <p:nvPr/>
        </p:nvSpPr>
        <p:spPr>
          <a:xfrm>
            <a:off x="1934685" y="1363164"/>
            <a:ext cx="902774" cy="510733"/>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algn="ctr"/>
            <a:r>
              <a:rPr lang="en-US" sz="1200">
                <a:solidFill>
                  <a:srgbClr val="A5A5A5"/>
                </a:solidFill>
              </a:rPr>
              <a:t>desired=5</a:t>
            </a:r>
            <a:endParaRPr/>
          </a:p>
          <a:p>
            <a:pPr algn="ctr"/>
            <a:r>
              <a:rPr lang="en-US" sz="1200">
                <a:solidFill>
                  <a:srgbClr val="A5A5A5"/>
                </a:solidFill>
              </a:rPr>
              <a:t>actual=</a:t>
            </a:r>
            <a:r>
              <a:rPr lang="en-US" sz="1200" b="1">
                <a:solidFill>
                  <a:schemeClr val="lt1"/>
                </a:solidFill>
              </a:rPr>
              <a:t>4</a:t>
            </a:r>
            <a:endParaRPr sz="1200" b="1">
              <a:solidFill>
                <a:schemeClr val="lt1"/>
              </a:solidFill>
            </a:endParaRPr>
          </a:p>
        </p:txBody>
      </p:sp>
      <p:sp>
        <p:nvSpPr>
          <p:cNvPr id="1440" name="Google Shape;1440;p134"/>
          <p:cNvSpPr/>
          <p:nvPr/>
        </p:nvSpPr>
        <p:spPr>
          <a:xfrm>
            <a:off x="3651918" y="1385594"/>
            <a:ext cx="902774" cy="510733"/>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algn="ctr"/>
            <a:r>
              <a:rPr lang="en-US" sz="1200">
                <a:solidFill>
                  <a:srgbClr val="A5A5A5"/>
                </a:solidFill>
              </a:rPr>
              <a:t>desired=</a:t>
            </a:r>
            <a:r>
              <a:rPr lang="en-US" sz="1200" b="1">
                <a:solidFill>
                  <a:srgbClr val="A5A5A5"/>
                </a:solidFill>
              </a:rPr>
              <a:t>4</a:t>
            </a:r>
            <a:endParaRPr/>
          </a:p>
          <a:p>
            <a:pPr algn="ctr"/>
            <a:r>
              <a:rPr lang="en-US" sz="1200">
                <a:solidFill>
                  <a:srgbClr val="A5A5A5"/>
                </a:solidFill>
              </a:rPr>
              <a:t>actual=</a:t>
            </a:r>
            <a:r>
              <a:rPr lang="en-US" sz="1200" b="1">
                <a:solidFill>
                  <a:schemeClr val="lt1"/>
                </a:solidFill>
              </a:rPr>
              <a:t>3</a:t>
            </a:r>
            <a:endParaRPr sz="1200" b="1">
              <a:solidFill>
                <a:schemeClr val="lt1"/>
              </a:solidFill>
            </a:endParaRPr>
          </a:p>
        </p:txBody>
      </p:sp>
      <p:sp>
        <p:nvSpPr>
          <p:cNvPr id="1441" name="Google Shape;1441;p134"/>
          <p:cNvSpPr/>
          <p:nvPr/>
        </p:nvSpPr>
        <p:spPr>
          <a:xfrm>
            <a:off x="3717032" y="2640286"/>
            <a:ext cx="536216" cy="850466"/>
          </a:xfrm>
          <a:prstGeom prst="rect">
            <a:avLst/>
          </a:prstGeom>
          <a:no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endParaRPr>
          </a:p>
        </p:txBody>
      </p:sp>
      <p:pic>
        <p:nvPicPr>
          <p:cNvPr id="1442" name="Google Shape;1442;p134"/>
          <p:cNvPicPr preferRelativeResize="0"/>
          <p:nvPr/>
        </p:nvPicPr>
        <p:blipFill rotWithShape="1">
          <a:blip r:embed="rId3">
            <a:alphaModFix/>
          </a:blip>
          <a:srcRect l="32957" t="70870" r="61046" b="20756"/>
          <a:stretch/>
        </p:blipFill>
        <p:spPr>
          <a:xfrm>
            <a:off x="3769116" y="2713885"/>
            <a:ext cx="432048" cy="720080"/>
          </a:xfrm>
          <a:prstGeom prst="rect">
            <a:avLst/>
          </a:prstGeom>
          <a:noFill/>
          <a:ln>
            <a:noFill/>
          </a:ln>
        </p:spPr>
      </p:pic>
      <p:sp>
        <p:nvSpPr>
          <p:cNvPr id="1443" name="Google Shape;1443;p134"/>
          <p:cNvSpPr/>
          <p:nvPr/>
        </p:nvSpPr>
        <p:spPr>
          <a:xfrm>
            <a:off x="230863" y="1363164"/>
            <a:ext cx="902774" cy="510733"/>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algn="ctr"/>
            <a:r>
              <a:rPr lang="en-US" sz="1200">
                <a:solidFill>
                  <a:srgbClr val="A5A5A5"/>
                </a:solidFill>
              </a:rPr>
              <a:t>desired=5</a:t>
            </a:r>
            <a:endParaRPr/>
          </a:p>
          <a:p>
            <a:pPr algn="ctr"/>
            <a:r>
              <a:rPr lang="en-US" sz="1200">
                <a:solidFill>
                  <a:srgbClr val="A5A5A5"/>
                </a:solidFill>
              </a:rPr>
              <a:t>actual=</a:t>
            </a:r>
            <a:r>
              <a:rPr lang="en-US" sz="1200" b="1">
                <a:solidFill>
                  <a:schemeClr val="lt1"/>
                </a:solidFill>
              </a:rPr>
              <a:t>5</a:t>
            </a:r>
            <a:endParaRPr sz="1200" b="1">
              <a:solidFill>
                <a:schemeClr val="lt1"/>
              </a:solidFill>
            </a:endParaRPr>
          </a:p>
        </p:txBody>
      </p:sp>
      <p:sp>
        <p:nvSpPr>
          <p:cNvPr id="1444" name="Google Shape;1444;p134"/>
          <p:cNvSpPr/>
          <p:nvPr/>
        </p:nvSpPr>
        <p:spPr>
          <a:xfrm>
            <a:off x="1940493" y="1363164"/>
            <a:ext cx="902774" cy="510733"/>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algn="ctr"/>
            <a:r>
              <a:rPr lang="en-US" sz="1200">
                <a:solidFill>
                  <a:srgbClr val="A5A5A5"/>
                </a:solidFill>
              </a:rPr>
              <a:t>desired=5</a:t>
            </a:r>
            <a:endParaRPr/>
          </a:p>
          <a:p>
            <a:pPr algn="ctr"/>
            <a:r>
              <a:rPr lang="en-US" sz="1200">
                <a:solidFill>
                  <a:srgbClr val="A5A5A5"/>
                </a:solidFill>
              </a:rPr>
              <a:t>actual=</a:t>
            </a:r>
            <a:r>
              <a:rPr lang="en-US" sz="1200" b="1">
                <a:solidFill>
                  <a:schemeClr val="lt1"/>
                </a:solidFill>
              </a:rPr>
              <a:t>5</a:t>
            </a:r>
            <a:endParaRPr sz="1200" b="1">
              <a:solidFill>
                <a:schemeClr val="lt1"/>
              </a:solidFill>
            </a:endParaRPr>
          </a:p>
        </p:txBody>
      </p:sp>
      <p:sp>
        <p:nvSpPr>
          <p:cNvPr id="1445" name="Google Shape;1445;p134"/>
          <p:cNvSpPr/>
          <p:nvPr/>
        </p:nvSpPr>
        <p:spPr>
          <a:xfrm>
            <a:off x="3651918" y="1385594"/>
            <a:ext cx="902774" cy="510733"/>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algn="ctr"/>
            <a:r>
              <a:rPr lang="en-US" sz="1200">
                <a:solidFill>
                  <a:srgbClr val="A5A5A5"/>
                </a:solidFill>
              </a:rPr>
              <a:t>desired=4</a:t>
            </a:r>
            <a:endParaRPr/>
          </a:p>
          <a:p>
            <a:pPr algn="ctr"/>
            <a:r>
              <a:rPr lang="en-US" sz="1200">
                <a:solidFill>
                  <a:srgbClr val="A5A5A5"/>
                </a:solidFill>
              </a:rPr>
              <a:t>actual=</a:t>
            </a:r>
            <a:r>
              <a:rPr lang="en-US" sz="1200" b="1">
                <a:solidFill>
                  <a:schemeClr val="lt1"/>
                </a:solidFill>
              </a:rPr>
              <a:t>4</a:t>
            </a:r>
            <a:endParaRPr sz="1200" b="1">
              <a:solidFill>
                <a:schemeClr val="lt1"/>
              </a:solidFill>
            </a:endParaRPr>
          </a:p>
        </p:txBody>
      </p:sp>
    </p:spTree>
    <p:extLst>
      <p:ext uri="{BB962C8B-B14F-4D97-AF65-F5344CB8AC3E}">
        <p14:creationId xmlns:p14="http://schemas.microsoft.com/office/powerpoint/2010/main" val="35424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fade">
                                      <p:cBhvr>
                                        <p:cTn id="7" dur="500"/>
                                        <p:tgtEl>
                                          <p:spTgt spid="1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
                                        </p:tgtEl>
                                        <p:attrNameLst>
                                          <p:attrName>style.visibility</p:attrName>
                                        </p:attrNameLst>
                                      </p:cBhvr>
                                      <p:to>
                                        <p:strVal val="visible"/>
                                      </p:to>
                                    </p:set>
                                    <p:animEffect transition="in" filter="fade">
                                      <p:cBhvr>
                                        <p:cTn id="12" dur="500"/>
                                        <p:tgtEl>
                                          <p:spTgt spid="1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4"/>
                                        </p:tgtEl>
                                        <p:attrNameLst>
                                          <p:attrName>style.visibility</p:attrName>
                                        </p:attrNameLst>
                                      </p:cBhvr>
                                      <p:to>
                                        <p:strVal val="visible"/>
                                      </p:to>
                                    </p:set>
                                    <p:animEffect transition="in" filter="fade">
                                      <p:cBhvr>
                                        <p:cTn id="17" dur="500"/>
                                        <p:tgtEl>
                                          <p:spTgt spid="14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5"/>
                                        </p:tgtEl>
                                        <p:attrNameLst>
                                          <p:attrName>style.visibility</p:attrName>
                                        </p:attrNameLst>
                                      </p:cBhvr>
                                      <p:to>
                                        <p:strVal val="visible"/>
                                      </p:to>
                                    </p:set>
                                    <p:animEffect transition="in" filter="fade">
                                      <p:cBhvr>
                                        <p:cTn id="22" dur="500"/>
                                        <p:tgtEl>
                                          <p:spTgt spid="14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8"/>
                                        </p:tgtEl>
                                        <p:attrNameLst>
                                          <p:attrName>style.visibility</p:attrName>
                                        </p:attrNameLst>
                                      </p:cBhvr>
                                      <p:to>
                                        <p:strVal val="visible"/>
                                      </p:to>
                                    </p:set>
                                    <p:animEffect transition="in" filter="fade">
                                      <p:cBhvr>
                                        <p:cTn id="27" dur="500"/>
                                        <p:tgtEl>
                                          <p:spTgt spid="14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9"/>
                                        </p:tgtEl>
                                        <p:attrNameLst>
                                          <p:attrName>style.visibility</p:attrName>
                                        </p:attrNameLst>
                                      </p:cBhvr>
                                      <p:to>
                                        <p:strVal val="visible"/>
                                      </p:to>
                                    </p:set>
                                    <p:animEffect transition="in" filter="fade">
                                      <p:cBhvr>
                                        <p:cTn id="32" dur="500"/>
                                        <p:tgtEl>
                                          <p:spTgt spid="14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0"/>
                                        </p:tgtEl>
                                        <p:attrNameLst>
                                          <p:attrName>style.visibility</p:attrName>
                                        </p:attrNameLst>
                                      </p:cBhvr>
                                      <p:to>
                                        <p:strVal val="visible"/>
                                      </p:to>
                                    </p:set>
                                    <p:animEffect transition="in" filter="fade">
                                      <p:cBhvr>
                                        <p:cTn id="37" dur="500"/>
                                        <p:tgtEl>
                                          <p:spTgt spid="14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1"/>
                                        </p:tgtEl>
                                        <p:attrNameLst>
                                          <p:attrName>style.visibility</p:attrName>
                                        </p:attrNameLst>
                                      </p:cBhvr>
                                      <p:to>
                                        <p:strVal val="visible"/>
                                      </p:to>
                                    </p:set>
                                    <p:animEffect transition="in" filter="fade">
                                      <p:cBhvr>
                                        <p:cTn id="42" dur="500"/>
                                        <p:tgtEl>
                                          <p:spTgt spid="14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2"/>
                                        </p:tgtEl>
                                        <p:attrNameLst>
                                          <p:attrName>style.visibility</p:attrName>
                                        </p:attrNameLst>
                                      </p:cBhvr>
                                      <p:to>
                                        <p:strVal val="visible"/>
                                      </p:to>
                                    </p:set>
                                    <p:animEffect transition="in" filter="fade">
                                      <p:cBhvr>
                                        <p:cTn id="47" dur="500"/>
                                        <p:tgtEl>
                                          <p:spTgt spid="14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3"/>
                                        </p:tgtEl>
                                        <p:attrNameLst>
                                          <p:attrName>style.visibility</p:attrName>
                                        </p:attrNameLst>
                                      </p:cBhvr>
                                      <p:to>
                                        <p:strVal val="visible"/>
                                      </p:to>
                                    </p:set>
                                    <p:animEffect transition="in" filter="fade">
                                      <p:cBhvr>
                                        <p:cTn id="52" dur="500"/>
                                        <p:tgtEl>
                                          <p:spTgt spid="14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44"/>
                                        </p:tgtEl>
                                        <p:attrNameLst>
                                          <p:attrName>style.visibility</p:attrName>
                                        </p:attrNameLst>
                                      </p:cBhvr>
                                      <p:to>
                                        <p:strVal val="visible"/>
                                      </p:to>
                                    </p:set>
                                    <p:animEffect transition="in" filter="fade">
                                      <p:cBhvr>
                                        <p:cTn id="57" dur="500"/>
                                        <p:tgtEl>
                                          <p:spTgt spid="14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45"/>
                                        </p:tgtEl>
                                        <p:attrNameLst>
                                          <p:attrName>style.visibility</p:attrName>
                                        </p:attrNameLst>
                                      </p:cBhvr>
                                      <p:to>
                                        <p:strVal val="visible"/>
                                      </p:to>
                                    </p:set>
                                    <p:animEffect transition="in" filter="fade">
                                      <p:cBhvr>
                                        <p:cTn id="62" dur="500"/>
                                        <p:tgtEl>
                                          <p:spTgt spid="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35"/>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pPr>
              <a:buSzPts val="3300"/>
            </a:pPr>
            <a:r>
              <a:rPr lang="en-US" sz="2400"/>
              <a:t>Container Orchestration – Scale out</a:t>
            </a:r>
            <a:endParaRPr sz="4800">
              <a:solidFill>
                <a:srgbClr val="27AE60"/>
              </a:solidFill>
            </a:endParaRPr>
          </a:p>
        </p:txBody>
      </p:sp>
      <p:pic>
        <p:nvPicPr>
          <p:cNvPr id="1451" name="Google Shape;1451;p135"/>
          <p:cNvPicPr preferRelativeResize="0"/>
          <p:nvPr/>
        </p:nvPicPr>
        <p:blipFill rotWithShape="1">
          <a:blip r:embed="rId3">
            <a:alphaModFix/>
          </a:blip>
          <a:srcRect l="5048" t="50554" r="848" b="1463"/>
          <a:stretch/>
        </p:blipFill>
        <p:spPr>
          <a:xfrm>
            <a:off x="34706" y="1076205"/>
            <a:ext cx="6583631" cy="3947552"/>
          </a:xfrm>
          <a:prstGeom prst="rect">
            <a:avLst/>
          </a:prstGeom>
          <a:noFill/>
          <a:ln>
            <a:noFill/>
          </a:ln>
        </p:spPr>
      </p:pic>
      <p:sp>
        <p:nvSpPr>
          <p:cNvPr id="1452" name="Google Shape;1452;p135"/>
          <p:cNvSpPr/>
          <p:nvPr/>
        </p:nvSpPr>
        <p:spPr>
          <a:xfrm>
            <a:off x="258398" y="1385594"/>
            <a:ext cx="902774" cy="510733"/>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algn="ctr"/>
            <a:r>
              <a:rPr lang="en-US" sz="1200">
                <a:solidFill>
                  <a:schemeClr val="lt1"/>
                </a:solidFill>
              </a:rPr>
              <a:t>desired=5</a:t>
            </a:r>
            <a:endParaRPr/>
          </a:p>
          <a:p>
            <a:pPr algn="ctr"/>
            <a:r>
              <a:rPr lang="en-US" sz="1200">
                <a:solidFill>
                  <a:schemeClr val="lt1"/>
                </a:solidFill>
              </a:rPr>
              <a:t>actual=</a:t>
            </a:r>
            <a:r>
              <a:rPr lang="en-US" sz="1200" b="1">
                <a:solidFill>
                  <a:schemeClr val="lt1"/>
                </a:solidFill>
              </a:rPr>
              <a:t>5</a:t>
            </a:r>
            <a:endParaRPr sz="1200" b="1">
              <a:solidFill>
                <a:schemeClr val="lt1"/>
              </a:solidFill>
            </a:endParaRPr>
          </a:p>
        </p:txBody>
      </p:sp>
      <p:pic>
        <p:nvPicPr>
          <p:cNvPr id="1453" name="Google Shape;1453;p135"/>
          <p:cNvPicPr preferRelativeResize="0"/>
          <p:nvPr/>
        </p:nvPicPr>
        <p:blipFill rotWithShape="1">
          <a:blip r:embed="rId3">
            <a:alphaModFix/>
          </a:blip>
          <a:srcRect l="52030" t="73135" r="41841" b="22521"/>
          <a:stretch/>
        </p:blipFill>
        <p:spPr>
          <a:xfrm>
            <a:off x="2420889" y="2926672"/>
            <a:ext cx="438191" cy="365158"/>
          </a:xfrm>
          <a:prstGeom prst="rect">
            <a:avLst/>
          </a:prstGeom>
          <a:noFill/>
          <a:ln>
            <a:noFill/>
          </a:ln>
        </p:spPr>
      </p:pic>
      <p:sp>
        <p:nvSpPr>
          <p:cNvPr id="1454" name="Google Shape;1454;p135"/>
          <p:cNvSpPr/>
          <p:nvPr/>
        </p:nvSpPr>
        <p:spPr>
          <a:xfrm>
            <a:off x="258398" y="1385594"/>
            <a:ext cx="902774" cy="510733"/>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algn="ctr"/>
            <a:r>
              <a:rPr lang="en-US" sz="1200">
                <a:solidFill>
                  <a:srgbClr val="A5A5A5"/>
                </a:solidFill>
              </a:rPr>
              <a:t>desired=</a:t>
            </a:r>
            <a:r>
              <a:rPr lang="en-US" sz="1200" b="1">
                <a:solidFill>
                  <a:schemeClr val="lt1"/>
                </a:solidFill>
              </a:rPr>
              <a:t>6</a:t>
            </a:r>
            <a:endParaRPr/>
          </a:p>
          <a:p>
            <a:pPr algn="ctr"/>
            <a:r>
              <a:rPr lang="en-US" sz="1200">
                <a:solidFill>
                  <a:srgbClr val="A5A5A5"/>
                </a:solidFill>
              </a:rPr>
              <a:t>actual=</a:t>
            </a:r>
            <a:r>
              <a:rPr lang="en-US" sz="1200" b="1">
                <a:solidFill>
                  <a:srgbClr val="A5A5A5"/>
                </a:solidFill>
              </a:rPr>
              <a:t>5</a:t>
            </a:r>
            <a:endParaRPr sz="1200" b="1">
              <a:solidFill>
                <a:srgbClr val="A5A5A5"/>
              </a:solidFill>
            </a:endParaRPr>
          </a:p>
        </p:txBody>
      </p:sp>
      <p:sp>
        <p:nvSpPr>
          <p:cNvPr id="1455" name="Google Shape;1455;p135"/>
          <p:cNvSpPr/>
          <p:nvPr/>
        </p:nvSpPr>
        <p:spPr>
          <a:xfrm>
            <a:off x="270783" y="1385594"/>
            <a:ext cx="902774" cy="510733"/>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algn="ctr"/>
            <a:r>
              <a:rPr lang="en-US" sz="1200">
                <a:solidFill>
                  <a:srgbClr val="A5A5A5"/>
                </a:solidFill>
              </a:rPr>
              <a:t>desired=6</a:t>
            </a:r>
            <a:endParaRPr/>
          </a:p>
          <a:p>
            <a:pPr algn="ctr"/>
            <a:r>
              <a:rPr lang="en-US" sz="1200">
                <a:solidFill>
                  <a:srgbClr val="A5A5A5"/>
                </a:solidFill>
              </a:rPr>
              <a:t>actual=</a:t>
            </a:r>
            <a:r>
              <a:rPr lang="en-US" sz="1200" b="1">
                <a:solidFill>
                  <a:schemeClr val="lt1"/>
                </a:solidFill>
              </a:rPr>
              <a:t>6</a:t>
            </a:r>
            <a:endParaRPr sz="1200" b="1">
              <a:solidFill>
                <a:schemeClr val="lt1"/>
              </a:solidFill>
            </a:endParaRPr>
          </a:p>
        </p:txBody>
      </p:sp>
      <p:cxnSp>
        <p:nvCxnSpPr>
          <p:cNvPr id="1456" name="Google Shape;1456;p135"/>
          <p:cNvCxnSpPr/>
          <p:nvPr/>
        </p:nvCxnSpPr>
        <p:spPr>
          <a:xfrm>
            <a:off x="476672"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7" name="Google Shape;1457;p135"/>
          <p:cNvCxnSpPr/>
          <p:nvPr/>
        </p:nvCxnSpPr>
        <p:spPr>
          <a:xfrm>
            <a:off x="764704"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8" name="Google Shape;1458;p135"/>
          <p:cNvCxnSpPr/>
          <p:nvPr/>
        </p:nvCxnSpPr>
        <p:spPr>
          <a:xfrm>
            <a:off x="1052736"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9" name="Google Shape;1459;p135"/>
          <p:cNvCxnSpPr>
            <a:endCxn id="1455" idx="3"/>
          </p:cNvCxnSpPr>
          <p:nvPr/>
        </p:nvCxnSpPr>
        <p:spPr>
          <a:xfrm rot="10800000">
            <a:off x="1173557" y="1640962"/>
            <a:ext cx="4644000" cy="498599"/>
          </a:xfrm>
          <a:prstGeom prst="bentConnector3">
            <a:avLst>
              <a:gd name="adj1" fmla="val 50000"/>
            </a:avLst>
          </a:prstGeom>
          <a:noFill/>
          <a:ln w="9525" cap="flat" cmpd="sng">
            <a:solidFill>
              <a:srgbClr val="E54635"/>
            </a:solidFill>
            <a:prstDash val="solid"/>
            <a:round/>
            <a:headEnd type="none" w="sm" len="sm"/>
            <a:tailEnd type="triangle" w="med" len="med"/>
          </a:ln>
        </p:spPr>
      </p:cxnSp>
      <p:sp>
        <p:nvSpPr>
          <p:cNvPr id="1460" name="Google Shape;1460;p135"/>
          <p:cNvSpPr/>
          <p:nvPr/>
        </p:nvSpPr>
        <p:spPr>
          <a:xfrm>
            <a:off x="5121189" y="1068272"/>
            <a:ext cx="1478409" cy="685788"/>
          </a:xfrm>
          <a:prstGeom prst="star7">
            <a:avLst>
              <a:gd name="adj" fmla="val 34601"/>
              <a:gd name="hf" fmla="val 102572"/>
              <a:gd name="vf" fmla="val 105210"/>
            </a:avLst>
          </a:prstGeom>
          <a:solidFill>
            <a:srgbClr val="FF0000"/>
          </a:solidFill>
          <a:ln w="25400" cap="flat" cmpd="sng">
            <a:solidFill>
              <a:srgbClr val="256E9F"/>
            </a:solidFill>
            <a:prstDash val="solid"/>
            <a:round/>
            <a:headEnd type="none" w="sm" len="sm"/>
            <a:tailEnd type="none" w="sm" len="sm"/>
          </a:ln>
        </p:spPr>
        <p:txBody>
          <a:bodyPr spcFirstLastPara="1" wrap="square" lIns="91425" tIns="45700" rIns="91425" bIns="45700" anchor="ctr" anchorCtr="0">
            <a:noAutofit/>
          </a:bodyPr>
          <a:lstStyle/>
          <a:p>
            <a:pPr algn="ctr"/>
            <a:r>
              <a:rPr lang="en-US" sz="1100" b="1">
                <a:solidFill>
                  <a:schemeClr val="lt1"/>
                </a:solidFill>
              </a:rPr>
              <a:t>Need to Scale out</a:t>
            </a:r>
            <a:endParaRPr sz="1100" b="1">
              <a:solidFill>
                <a:schemeClr val="lt1"/>
              </a:solidFill>
            </a:endParaRPr>
          </a:p>
        </p:txBody>
      </p:sp>
    </p:spTree>
    <p:extLst>
      <p:ext uri="{BB962C8B-B14F-4D97-AF65-F5344CB8AC3E}">
        <p14:creationId xmlns:p14="http://schemas.microsoft.com/office/powerpoint/2010/main" val="12170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6"/>
                                        </p:tgtEl>
                                        <p:attrNameLst>
                                          <p:attrName>style.visibility</p:attrName>
                                        </p:attrNameLst>
                                      </p:cBhvr>
                                      <p:to>
                                        <p:strVal val="visible"/>
                                      </p:to>
                                    </p:set>
                                    <p:animEffect transition="in" filter="fade">
                                      <p:cBhvr>
                                        <p:cTn id="7" dur="500"/>
                                        <p:tgtEl>
                                          <p:spTgt spid="1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7"/>
                                        </p:tgtEl>
                                        <p:attrNameLst>
                                          <p:attrName>style.visibility</p:attrName>
                                        </p:attrNameLst>
                                      </p:cBhvr>
                                      <p:to>
                                        <p:strVal val="visible"/>
                                      </p:to>
                                    </p:set>
                                    <p:animEffect transition="in" filter="fade">
                                      <p:cBhvr>
                                        <p:cTn id="12" dur="500"/>
                                        <p:tgtEl>
                                          <p:spTgt spid="14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500"/>
                                        <p:tgtEl>
                                          <p:spTgt spid="14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0"/>
                                        </p:tgtEl>
                                        <p:attrNameLst>
                                          <p:attrName>style.visibility</p:attrName>
                                        </p:attrNameLst>
                                      </p:cBhvr>
                                      <p:to>
                                        <p:strVal val="visible"/>
                                      </p:to>
                                    </p:set>
                                    <p:animEffect transition="in" filter="fade">
                                      <p:cBhvr>
                                        <p:cTn id="22" dur="500"/>
                                        <p:tgtEl>
                                          <p:spTgt spid="14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9"/>
                                        </p:tgtEl>
                                        <p:attrNameLst>
                                          <p:attrName>style.visibility</p:attrName>
                                        </p:attrNameLst>
                                      </p:cBhvr>
                                      <p:to>
                                        <p:strVal val="visible"/>
                                      </p:to>
                                    </p:set>
                                    <p:animEffect transition="in" filter="fade">
                                      <p:cBhvr>
                                        <p:cTn id="27" dur="500"/>
                                        <p:tgtEl>
                                          <p:spTgt spid="14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4"/>
                                        </p:tgtEl>
                                        <p:attrNameLst>
                                          <p:attrName>style.visibility</p:attrName>
                                        </p:attrNameLst>
                                      </p:cBhvr>
                                      <p:to>
                                        <p:strVal val="visible"/>
                                      </p:to>
                                    </p:set>
                                    <p:animEffect transition="in" filter="fade">
                                      <p:cBhvr>
                                        <p:cTn id="32" dur="500"/>
                                        <p:tgtEl>
                                          <p:spTgt spid="14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3"/>
                                        </p:tgtEl>
                                        <p:attrNameLst>
                                          <p:attrName>style.visibility</p:attrName>
                                        </p:attrNameLst>
                                      </p:cBhvr>
                                      <p:to>
                                        <p:strVal val="visible"/>
                                      </p:to>
                                    </p:set>
                                    <p:animEffect transition="in" filter="fade">
                                      <p:cBhvr>
                                        <p:cTn id="37" dur="500"/>
                                        <p:tgtEl>
                                          <p:spTgt spid="1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55"/>
                                        </p:tgtEl>
                                        <p:attrNameLst>
                                          <p:attrName>style.visibility</p:attrName>
                                        </p:attrNameLst>
                                      </p:cBhvr>
                                      <p:to>
                                        <p:strVal val="visible"/>
                                      </p:to>
                                    </p:set>
                                    <p:animEffect transition="in" filter="fade">
                                      <p:cBhvr>
                                        <p:cTn id="42" dur="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1465" name="Google Shape;1465;p136"/>
          <p:cNvPicPr preferRelativeResize="0"/>
          <p:nvPr/>
        </p:nvPicPr>
        <p:blipFill rotWithShape="1">
          <a:blip r:embed="rId3">
            <a:alphaModFix/>
          </a:blip>
          <a:srcRect l="5048" t="70106" r="26916" b="1463"/>
          <a:stretch/>
        </p:blipFill>
        <p:spPr>
          <a:xfrm>
            <a:off x="-387424" y="1668263"/>
            <a:ext cx="7180265" cy="3528392"/>
          </a:xfrm>
          <a:prstGeom prst="rect">
            <a:avLst/>
          </a:prstGeom>
          <a:noFill/>
          <a:ln>
            <a:noFill/>
          </a:ln>
        </p:spPr>
      </p:pic>
      <p:sp>
        <p:nvSpPr>
          <p:cNvPr id="1466" name="Google Shape;1466;p136"/>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Autofit/>
          </a:bodyPr>
          <a:lstStyle/>
          <a:p>
            <a:pPr>
              <a:buSzPts val="3300"/>
            </a:pPr>
            <a:r>
              <a:rPr lang="en-US" sz="2800"/>
              <a:t>Container Orchestrator – Zero Down Time Deploy</a:t>
            </a:r>
            <a:endParaRPr sz="2800"/>
          </a:p>
        </p:txBody>
      </p:sp>
      <p:pic>
        <p:nvPicPr>
          <p:cNvPr id="1467" name="Google Shape;1467;p136"/>
          <p:cNvPicPr preferRelativeResize="0"/>
          <p:nvPr/>
        </p:nvPicPr>
        <p:blipFill rotWithShape="1">
          <a:blip r:embed="rId3">
            <a:alphaModFix/>
          </a:blip>
          <a:srcRect l="58665" t="70012" r="28934" b="21066"/>
          <a:stretch/>
        </p:blipFill>
        <p:spPr>
          <a:xfrm>
            <a:off x="4555618" y="1654834"/>
            <a:ext cx="1308566" cy="1107247"/>
          </a:xfrm>
          <a:prstGeom prst="rect">
            <a:avLst/>
          </a:prstGeom>
          <a:noFill/>
          <a:ln>
            <a:noFill/>
          </a:ln>
        </p:spPr>
      </p:pic>
      <p:pic>
        <p:nvPicPr>
          <p:cNvPr id="1468" name="Google Shape;1468;p136"/>
          <p:cNvPicPr preferRelativeResize="0"/>
          <p:nvPr/>
        </p:nvPicPr>
        <p:blipFill rotWithShape="1">
          <a:blip r:embed="rId3">
            <a:alphaModFix/>
          </a:blip>
          <a:srcRect l="13455" t="71191" r="80118" b="20317"/>
          <a:stretch/>
        </p:blipFill>
        <p:spPr>
          <a:xfrm>
            <a:off x="1138982" y="1807234"/>
            <a:ext cx="699460" cy="1086871"/>
          </a:xfrm>
          <a:prstGeom prst="rect">
            <a:avLst/>
          </a:prstGeom>
          <a:noFill/>
          <a:ln>
            <a:noFill/>
          </a:ln>
        </p:spPr>
      </p:pic>
      <p:pic>
        <p:nvPicPr>
          <p:cNvPr id="1469" name="Google Shape;1469;p136"/>
          <p:cNvPicPr preferRelativeResize="0"/>
          <p:nvPr/>
        </p:nvPicPr>
        <p:blipFill rotWithShape="1">
          <a:blip r:embed="rId3">
            <a:alphaModFix/>
          </a:blip>
          <a:srcRect l="13986" t="71247" r="80118" b="20317"/>
          <a:stretch/>
        </p:blipFill>
        <p:spPr>
          <a:xfrm>
            <a:off x="1867913" y="1820665"/>
            <a:ext cx="641747" cy="1079737"/>
          </a:xfrm>
          <a:prstGeom prst="rect">
            <a:avLst/>
          </a:prstGeom>
          <a:noFill/>
          <a:ln>
            <a:noFill/>
          </a:ln>
        </p:spPr>
      </p:pic>
      <p:pic>
        <p:nvPicPr>
          <p:cNvPr id="1470" name="Google Shape;1470;p136"/>
          <p:cNvPicPr preferRelativeResize="0"/>
          <p:nvPr/>
        </p:nvPicPr>
        <p:blipFill rotWithShape="1">
          <a:blip r:embed="rId3">
            <a:alphaModFix/>
          </a:blip>
          <a:srcRect l="13779" t="70932" r="80118" b="20317"/>
          <a:stretch/>
        </p:blipFill>
        <p:spPr>
          <a:xfrm>
            <a:off x="2538517" y="1774108"/>
            <a:ext cx="664192" cy="1119996"/>
          </a:xfrm>
          <a:prstGeom prst="rect">
            <a:avLst/>
          </a:prstGeom>
          <a:noFill/>
          <a:ln>
            <a:noFill/>
          </a:ln>
        </p:spPr>
      </p:pic>
      <p:pic>
        <p:nvPicPr>
          <p:cNvPr id="1471" name="Google Shape;1471;p136"/>
          <p:cNvPicPr preferRelativeResize="0"/>
          <p:nvPr/>
        </p:nvPicPr>
        <p:blipFill rotWithShape="1">
          <a:blip r:embed="rId3">
            <a:alphaModFix/>
          </a:blip>
          <a:srcRect l="58665" t="70012" r="28934" b="21066"/>
          <a:stretch/>
        </p:blipFill>
        <p:spPr>
          <a:xfrm>
            <a:off x="3195137" y="1668264"/>
            <a:ext cx="1308566" cy="1107247"/>
          </a:xfrm>
          <a:prstGeom prst="rect">
            <a:avLst/>
          </a:prstGeom>
          <a:noFill/>
          <a:ln>
            <a:noFill/>
          </a:ln>
        </p:spPr>
      </p:pic>
      <p:pic>
        <p:nvPicPr>
          <p:cNvPr id="1472" name="Google Shape;1472;p136"/>
          <p:cNvPicPr preferRelativeResize="0"/>
          <p:nvPr/>
        </p:nvPicPr>
        <p:blipFill rotWithShape="1">
          <a:blip r:embed="rId3">
            <a:alphaModFix/>
          </a:blip>
          <a:srcRect l="39702" t="70903" r="54838" b="20972"/>
          <a:stretch/>
        </p:blipFill>
        <p:spPr>
          <a:xfrm>
            <a:off x="3905121" y="1774109"/>
            <a:ext cx="576137" cy="1008379"/>
          </a:xfrm>
          <a:prstGeom prst="rect">
            <a:avLst/>
          </a:prstGeom>
          <a:noFill/>
          <a:ln>
            <a:noFill/>
          </a:ln>
        </p:spPr>
      </p:pic>
      <p:pic>
        <p:nvPicPr>
          <p:cNvPr id="1473" name="Google Shape;1473;p136"/>
          <p:cNvPicPr preferRelativeResize="0"/>
          <p:nvPr/>
        </p:nvPicPr>
        <p:blipFill rotWithShape="1">
          <a:blip r:embed="rId3">
            <a:alphaModFix/>
          </a:blip>
          <a:srcRect l="39103" t="70743" r="54838" b="20972"/>
          <a:stretch/>
        </p:blipFill>
        <p:spPr>
          <a:xfrm>
            <a:off x="3213796" y="1747248"/>
            <a:ext cx="639410" cy="1028262"/>
          </a:xfrm>
          <a:prstGeom prst="rect">
            <a:avLst/>
          </a:prstGeom>
          <a:noFill/>
          <a:ln>
            <a:noFill/>
          </a:ln>
        </p:spPr>
      </p:pic>
      <p:pic>
        <p:nvPicPr>
          <p:cNvPr id="1474" name="Google Shape;1474;p136"/>
          <p:cNvPicPr preferRelativeResize="0"/>
          <p:nvPr/>
        </p:nvPicPr>
        <p:blipFill rotWithShape="1">
          <a:blip r:embed="rId3">
            <a:alphaModFix/>
          </a:blip>
          <a:srcRect l="39507" t="70968" r="54838" b="20972"/>
          <a:stretch/>
        </p:blipFill>
        <p:spPr>
          <a:xfrm>
            <a:off x="4575912" y="1774108"/>
            <a:ext cx="596671" cy="1000265"/>
          </a:xfrm>
          <a:prstGeom prst="rect">
            <a:avLst/>
          </a:prstGeom>
          <a:noFill/>
          <a:ln>
            <a:noFill/>
          </a:ln>
        </p:spPr>
      </p:pic>
      <p:pic>
        <p:nvPicPr>
          <p:cNvPr id="1475" name="Google Shape;1475;p136"/>
          <p:cNvPicPr preferRelativeResize="0"/>
          <p:nvPr/>
        </p:nvPicPr>
        <p:blipFill rotWithShape="1">
          <a:blip r:embed="rId3">
            <a:alphaModFix/>
          </a:blip>
          <a:srcRect l="39190" t="71343" r="54838" b="20971"/>
          <a:stretch/>
        </p:blipFill>
        <p:spPr>
          <a:xfrm>
            <a:off x="5235584" y="1820664"/>
            <a:ext cx="630235" cy="953708"/>
          </a:xfrm>
          <a:prstGeom prst="rect">
            <a:avLst/>
          </a:prstGeom>
          <a:noFill/>
          <a:ln>
            <a:noFill/>
          </a:ln>
        </p:spPr>
      </p:pic>
      <p:pic>
        <p:nvPicPr>
          <p:cNvPr id="1476" name="Google Shape;1476;p136"/>
          <p:cNvPicPr preferRelativeResize="0"/>
          <p:nvPr/>
        </p:nvPicPr>
        <p:blipFill rotWithShape="1">
          <a:blip r:embed="rId3">
            <a:alphaModFix/>
          </a:blip>
          <a:srcRect l="39507" t="71170" r="54838" b="20972"/>
          <a:stretch/>
        </p:blipFill>
        <p:spPr>
          <a:xfrm>
            <a:off x="5969925" y="1807234"/>
            <a:ext cx="596671" cy="975253"/>
          </a:xfrm>
          <a:prstGeom prst="rect">
            <a:avLst/>
          </a:prstGeom>
          <a:noFill/>
          <a:ln>
            <a:noFill/>
          </a:ln>
        </p:spPr>
      </p:pic>
      <p:sp>
        <p:nvSpPr>
          <p:cNvPr id="1477" name="Google Shape;1477;p136"/>
          <p:cNvSpPr/>
          <p:nvPr/>
        </p:nvSpPr>
        <p:spPr>
          <a:xfrm>
            <a:off x="442532" y="955161"/>
            <a:ext cx="5127509" cy="373831"/>
          </a:xfrm>
          <a:prstGeom prst="rect">
            <a:avLst/>
          </a:prstGeom>
          <a:solidFill>
            <a:srgbClr val="FFC000"/>
          </a:solidFill>
          <a:ln>
            <a:noFill/>
          </a:ln>
        </p:spPr>
        <p:txBody>
          <a:bodyPr spcFirstLastPara="1" wrap="square" lIns="91425" tIns="45700" rIns="91425" bIns="45700" anchor="ctr" anchorCtr="0">
            <a:noAutofit/>
          </a:bodyPr>
          <a:lstStyle/>
          <a:p>
            <a:pPr algn="ctr"/>
            <a:r>
              <a:rPr lang="en-US"/>
              <a:t>Router</a:t>
            </a:r>
            <a:endParaRPr/>
          </a:p>
        </p:txBody>
      </p:sp>
      <p:pic>
        <p:nvPicPr>
          <p:cNvPr id="1478" name="Google Shape;1478;p136"/>
          <p:cNvPicPr preferRelativeResize="0"/>
          <p:nvPr/>
        </p:nvPicPr>
        <p:blipFill rotWithShape="1">
          <a:blip r:embed="rId3">
            <a:alphaModFix/>
          </a:blip>
          <a:srcRect l="13059" t="70740" r="80118" b="20317"/>
          <a:stretch/>
        </p:blipFill>
        <p:spPr>
          <a:xfrm>
            <a:off x="-222812" y="1747249"/>
            <a:ext cx="742625" cy="1144739"/>
          </a:xfrm>
          <a:prstGeom prst="rect">
            <a:avLst/>
          </a:prstGeom>
          <a:noFill/>
          <a:ln>
            <a:noFill/>
          </a:ln>
        </p:spPr>
      </p:pic>
      <p:pic>
        <p:nvPicPr>
          <p:cNvPr id="1479" name="Google Shape;1479;p136"/>
          <p:cNvPicPr preferRelativeResize="0"/>
          <p:nvPr/>
        </p:nvPicPr>
        <p:blipFill rotWithShape="1">
          <a:blip r:embed="rId3">
            <a:alphaModFix/>
          </a:blip>
          <a:srcRect l="13266" t="70723" r="80118" b="20317"/>
          <a:stretch/>
        </p:blipFill>
        <p:spPr>
          <a:xfrm>
            <a:off x="474176" y="1760678"/>
            <a:ext cx="720125" cy="1146856"/>
          </a:xfrm>
          <a:prstGeom prst="rect">
            <a:avLst/>
          </a:prstGeom>
          <a:noFill/>
          <a:ln>
            <a:noFill/>
          </a:ln>
        </p:spPr>
      </p:pic>
      <p:cxnSp>
        <p:nvCxnSpPr>
          <p:cNvPr id="1480" name="Google Shape;1480;p136"/>
          <p:cNvCxnSpPr>
            <a:stCxn id="1477" idx="2"/>
            <a:endCxn id="1478" idx="0"/>
          </p:cNvCxnSpPr>
          <p:nvPr/>
        </p:nvCxnSpPr>
        <p:spPr>
          <a:xfrm rot="5400000">
            <a:off x="1368285" y="109191"/>
            <a:ext cx="418200" cy="2857800"/>
          </a:xfrm>
          <a:prstGeom prst="curvedConnector3">
            <a:avLst>
              <a:gd name="adj1" fmla="val 50000"/>
            </a:avLst>
          </a:prstGeom>
          <a:noFill/>
          <a:ln w="38100" cap="flat" cmpd="sng">
            <a:solidFill>
              <a:srgbClr val="F09289"/>
            </a:solidFill>
            <a:prstDash val="solid"/>
            <a:round/>
            <a:headEnd type="none" w="sm" len="sm"/>
            <a:tailEnd type="triangle" w="med" len="med"/>
          </a:ln>
        </p:spPr>
      </p:cxnSp>
      <p:cxnSp>
        <p:nvCxnSpPr>
          <p:cNvPr id="1481" name="Google Shape;1481;p136"/>
          <p:cNvCxnSpPr>
            <a:stCxn id="1477" idx="2"/>
            <a:endCxn id="1479" idx="0"/>
          </p:cNvCxnSpPr>
          <p:nvPr/>
        </p:nvCxnSpPr>
        <p:spPr>
          <a:xfrm rot="5400000">
            <a:off x="1704435" y="458841"/>
            <a:ext cx="431700" cy="2172000"/>
          </a:xfrm>
          <a:prstGeom prst="curvedConnector3">
            <a:avLst>
              <a:gd name="adj1" fmla="val 49998"/>
            </a:avLst>
          </a:prstGeom>
          <a:noFill/>
          <a:ln w="38100" cap="flat" cmpd="sng">
            <a:solidFill>
              <a:srgbClr val="F09289"/>
            </a:solidFill>
            <a:prstDash val="solid"/>
            <a:round/>
            <a:headEnd type="none" w="sm" len="sm"/>
            <a:tailEnd type="triangle" w="med" len="med"/>
          </a:ln>
        </p:spPr>
      </p:cxnSp>
      <p:cxnSp>
        <p:nvCxnSpPr>
          <p:cNvPr id="1482" name="Google Shape;1482;p136"/>
          <p:cNvCxnSpPr>
            <a:stCxn id="1477" idx="2"/>
            <a:endCxn id="1468" idx="0"/>
          </p:cNvCxnSpPr>
          <p:nvPr/>
        </p:nvCxnSpPr>
        <p:spPr>
          <a:xfrm rot="5400000">
            <a:off x="2008335" y="809241"/>
            <a:ext cx="478200" cy="1517700"/>
          </a:xfrm>
          <a:prstGeom prst="curvedConnector3">
            <a:avLst>
              <a:gd name="adj1" fmla="val 50004"/>
            </a:avLst>
          </a:prstGeom>
          <a:noFill/>
          <a:ln w="38100" cap="flat" cmpd="sng">
            <a:solidFill>
              <a:srgbClr val="F09289"/>
            </a:solidFill>
            <a:prstDash val="solid"/>
            <a:round/>
            <a:headEnd type="none" w="sm" len="sm"/>
            <a:tailEnd type="triangle" w="med" len="med"/>
          </a:ln>
        </p:spPr>
      </p:cxnSp>
      <p:cxnSp>
        <p:nvCxnSpPr>
          <p:cNvPr id="1483" name="Google Shape;1483;p136"/>
          <p:cNvCxnSpPr>
            <a:stCxn id="1477" idx="2"/>
            <a:endCxn id="1469" idx="0"/>
          </p:cNvCxnSpPr>
          <p:nvPr/>
        </p:nvCxnSpPr>
        <p:spPr>
          <a:xfrm rot="5400000">
            <a:off x="2351685" y="1166091"/>
            <a:ext cx="491700" cy="817500"/>
          </a:xfrm>
          <a:prstGeom prst="curvedConnector3">
            <a:avLst>
              <a:gd name="adj1" fmla="val 49997"/>
            </a:avLst>
          </a:prstGeom>
          <a:noFill/>
          <a:ln w="38100" cap="flat" cmpd="sng">
            <a:solidFill>
              <a:srgbClr val="F09289"/>
            </a:solidFill>
            <a:prstDash val="solid"/>
            <a:round/>
            <a:headEnd type="none" w="sm" len="sm"/>
            <a:tailEnd type="triangle" w="med" len="med"/>
          </a:ln>
        </p:spPr>
      </p:cxnSp>
      <p:cxnSp>
        <p:nvCxnSpPr>
          <p:cNvPr id="1484" name="Google Shape;1484;p136"/>
          <p:cNvCxnSpPr>
            <a:stCxn id="1477" idx="2"/>
            <a:endCxn id="1470" idx="0"/>
          </p:cNvCxnSpPr>
          <p:nvPr/>
        </p:nvCxnSpPr>
        <p:spPr>
          <a:xfrm rot="5400000">
            <a:off x="2715885" y="1483791"/>
            <a:ext cx="445200" cy="135600"/>
          </a:xfrm>
          <a:prstGeom prst="curvedConnector3">
            <a:avLst>
              <a:gd name="adj1" fmla="val 49991"/>
            </a:avLst>
          </a:prstGeom>
          <a:noFill/>
          <a:ln w="38100" cap="flat" cmpd="sng">
            <a:solidFill>
              <a:srgbClr val="F09289"/>
            </a:solidFill>
            <a:prstDash val="solid"/>
            <a:round/>
            <a:headEnd type="none" w="sm" len="sm"/>
            <a:tailEnd type="triangle" w="med" len="med"/>
          </a:ln>
        </p:spPr>
      </p:cxnSp>
      <p:cxnSp>
        <p:nvCxnSpPr>
          <p:cNvPr id="1485" name="Google Shape;1485;p136"/>
          <p:cNvCxnSpPr>
            <a:stCxn id="1477" idx="2"/>
            <a:endCxn id="1473" idx="0"/>
          </p:cNvCxnSpPr>
          <p:nvPr/>
        </p:nvCxnSpPr>
        <p:spPr>
          <a:xfrm rot="-5400000" flipH="1">
            <a:off x="3060735" y="1274541"/>
            <a:ext cx="418200" cy="527100"/>
          </a:xfrm>
          <a:prstGeom prst="curvedConnector3">
            <a:avLst>
              <a:gd name="adj1" fmla="val 50007"/>
            </a:avLst>
          </a:prstGeom>
          <a:noFill/>
          <a:ln w="38100" cap="flat" cmpd="sng">
            <a:solidFill>
              <a:schemeClr val="accent1"/>
            </a:solidFill>
            <a:prstDash val="solid"/>
            <a:round/>
            <a:headEnd type="none" w="sm" len="sm"/>
            <a:tailEnd type="triangle" w="med" len="med"/>
          </a:ln>
        </p:spPr>
      </p:cxnSp>
      <p:cxnSp>
        <p:nvCxnSpPr>
          <p:cNvPr id="1486" name="Google Shape;1486;p136"/>
          <p:cNvCxnSpPr>
            <a:stCxn id="1477" idx="2"/>
            <a:endCxn id="1472" idx="0"/>
          </p:cNvCxnSpPr>
          <p:nvPr/>
        </p:nvCxnSpPr>
        <p:spPr>
          <a:xfrm rot="-5400000" flipH="1">
            <a:off x="3377085" y="958191"/>
            <a:ext cx="445200" cy="1186800"/>
          </a:xfrm>
          <a:prstGeom prst="curvedConnector3">
            <a:avLst>
              <a:gd name="adj1" fmla="val 49990"/>
            </a:avLst>
          </a:prstGeom>
          <a:noFill/>
          <a:ln w="38100" cap="flat" cmpd="sng">
            <a:solidFill>
              <a:schemeClr val="accent1"/>
            </a:solidFill>
            <a:prstDash val="solid"/>
            <a:round/>
            <a:headEnd type="none" w="sm" len="sm"/>
            <a:tailEnd type="triangle" w="med" len="med"/>
          </a:ln>
        </p:spPr>
      </p:cxnSp>
      <p:cxnSp>
        <p:nvCxnSpPr>
          <p:cNvPr id="1487" name="Google Shape;1487;p136"/>
          <p:cNvCxnSpPr>
            <a:stCxn id="1477" idx="2"/>
            <a:endCxn id="1474" idx="0"/>
          </p:cNvCxnSpPr>
          <p:nvPr/>
        </p:nvCxnSpPr>
        <p:spPr>
          <a:xfrm rot="-5400000" flipH="1">
            <a:off x="3717735" y="617541"/>
            <a:ext cx="445200" cy="1868100"/>
          </a:xfrm>
          <a:prstGeom prst="curvedConnector3">
            <a:avLst>
              <a:gd name="adj1" fmla="val 49990"/>
            </a:avLst>
          </a:prstGeom>
          <a:noFill/>
          <a:ln w="38100" cap="flat" cmpd="sng">
            <a:solidFill>
              <a:schemeClr val="accent1"/>
            </a:solidFill>
            <a:prstDash val="solid"/>
            <a:round/>
            <a:headEnd type="none" w="sm" len="sm"/>
            <a:tailEnd type="triangle" w="med" len="med"/>
          </a:ln>
        </p:spPr>
      </p:cxnSp>
      <p:cxnSp>
        <p:nvCxnSpPr>
          <p:cNvPr id="1488" name="Google Shape;1488;p136"/>
          <p:cNvCxnSpPr>
            <a:stCxn id="1477" idx="2"/>
            <a:endCxn id="1475" idx="0"/>
          </p:cNvCxnSpPr>
          <p:nvPr/>
        </p:nvCxnSpPr>
        <p:spPr>
          <a:xfrm rot="-5400000" flipH="1">
            <a:off x="4032585" y="302691"/>
            <a:ext cx="491700" cy="2544300"/>
          </a:xfrm>
          <a:prstGeom prst="curvedConnector3">
            <a:avLst>
              <a:gd name="adj1" fmla="val 49997"/>
            </a:avLst>
          </a:prstGeom>
          <a:noFill/>
          <a:ln w="38100" cap="flat" cmpd="sng">
            <a:solidFill>
              <a:schemeClr val="accent1"/>
            </a:solidFill>
            <a:prstDash val="solid"/>
            <a:round/>
            <a:headEnd type="none" w="sm" len="sm"/>
            <a:tailEnd type="triangle" w="med" len="med"/>
          </a:ln>
        </p:spPr>
      </p:cxnSp>
      <p:cxnSp>
        <p:nvCxnSpPr>
          <p:cNvPr id="1489" name="Google Shape;1489;p136"/>
          <p:cNvCxnSpPr>
            <a:stCxn id="1477" idx="2"/>
            <a:endCxn id="1476" idx="0"/>
          </p:cNvCxnSpPr>
          <p:nvPr/>
        </p:nvCxnSpPr>
        <p:spPr>
          <a:xfrm rot="-5400000" flipH="1">
            <a:off x="4398135" y="-62859"/>
            <a:ext cx="478200" cy="3261900"/>
          </a:xfrm>
          <a:prstGeom prst="curvedConnector3">
            <a:avLst>
              <a:gd name="adj1" fmla="val 50004"/>
            </a:avLst>
          </a:prstGeom>
          <a:noFill/>
          <a:ln w="38100" cap="flat" cmpd="sng">
            <a:solidFill>
              <a:schemeClr val="accent1"/>
            </a:solidFill>
            <a:prstDash val="solid"/>
            <a:round/>
            <a:headEnd type="none" w="sm" len="sm"/>
            <a:tailEnd type="triangle" w="med" len="med"/>
          </a:ln>
        </p:spPr>
      </p:cxnSp>
      <p:sp>
        <p:nvSpPr>
          <p:cNvPr id="1490" name="Google Shape;1490;p136"/>
          <p:cNvSpPr txBox="1"/>
          <p:nvPr/>
        </p:nvSpPr>
        <p:spPr>
          <a:xfrm>
            <a:off x="-94447" y="2449924"/>
            <a:ext cx="532518" cy="307777"/>
          </a:xfrm>
          <a:prstGeom prst="rect">
            <a:avLst/>
          </a:prstGeom>
          <a:noFill/>
          <a:ln>
            <a:noFill/>
          </a:ln>
        </p:spPr>
        <p:txBody>
          <a:bodyPr spcFirstLastPara="1" wrap="square" lIns="91425" tIns="45700" rIns="91425" bIns="45700" anchor="t" anchorCtr="0">
            <a:spAutoFit/>
          </a:bodyPr>
          <a:lstStyle/>
          <a:p>
            <a:r>
              <a:rPr lang="en-US"/>
              <a:t>ver1</a:t>
            </a:r>
            <a:endParaRPr/>
          </a:p>
        </p:txBody>
      </p:sp>
      <p:pic>
        <p:nvPicPr>
          <p:cNvPr id="1491" name="Google Shape;1491;p136"/>
          <p:cNvPicPr preferRelativeResize="0"/>
          <p:nvPr/>
        </p:nvPicPr>
        <p:blipFill rotWithShape="1">
          <a:blip r:embed="rId3">
            <a:alphaModFix/>
          </a:blip>
          <a:srcRect l="65083" t="70374" r="29450" b="20616"/>
          <a:stretch/>
        </p:blipFill>
        <p:spPr>
          <a:xfrm>
            <a:off x="-148437" y="1716501"/>
            <a:ext cx="603233" cy="1168974"/>
          </a:xfrm>
          <a:prstGeom prst="rect">
            <a:avLst/>
          </a:prstGeom>
          <a:noFill/>
          <a:ln>
            <a:noFill/>
          </a:ln>
        </p:spPr>
      </p:pic>
      <p:sp>
        <p:nvSpPr>
          <p:cNvPr id="1492" name="Google Shape;1492;p136"/>
          <p:cNvSpPr txBox="1"/>
          <p:nvPr/>
        </p:nvSpPr>
        <p:spPr>
          <a:xfrm>
            <a:off x="569304" y="2462771"/>
            <a:ext cx="532518" cy="307777"/>
          </a:xfrm>
          <a:prstGeom prst="rect">
            <a:avLst/>
          </a:prstGeom>
          <a:noFill/>
          <a:ln>
            <a:noFill/>
          </a:ln>
        </p:spPr>
        <p:txBody>
          <a:bodyPr spcFirstLastPara="1" wrap="square" lIns="91425" tIns="45700" rIns="91425" bIns="45700" anchor="t" anchorCtr="0">
            <a:spAutoFit/>
          </a:bodyPr>
          <a:lstStyle/>
          <a:p>
            <a:r>
              <a:rPr lang="en-US"/>
              <a:t>ver1</a:t>
            </a:r>
            <a:endParaRPr/>
          </a:p>
        </p:txBody>
      </p:sp>
      <p:sp>
        <p:nvSpPr>
          <p:cNvPr id="1493" name="Google Shape;1493;p136"/>
          <p:cNvSpPr txBox="1"/>
          <p:nvPr/>
        </p:nvSpPr>
        <p:spPr>
          <a:xfrm>
            <a:off x="1193843" y="2451869"/>
            <a:ext cx="532518" cy="307777"/>
          </a:xfrm>
          <a:prstGeom prst="rect">
            <a:avLst/>
          </a:prstGeom>
          <a:noFill/>
          <a:ln>
            <a:noFill/>
          </a:ln>
        </p:spPr>
        <p:txBody>
          <a:bodyPr spcFirstLastPara="1" wrap="square" lIns="91425" tIns="45700" rIns="91425" bIns="45700" anchor="t" anchorCtr="0">
            <a:spAutoFit/>
          </a:bodyPr>
          <a:lstStyle/>
          <a:p>
            <a:r>
              <a:rPr lang="en-US"/>
              <a:t>ver1</a:t>
            </a:r>
            <a:endParaRPr/>
          </a:p>
        </p:txBody>
      </p:sp>
      <p:sp>
        <p:nvSpPr>
          <p:cNvPr id="1494" name="Google Shape;1494;p136"/>
          <p:cNvSpPr txBox="1"/>
          <p:nvPr/>
        </p:nvSpPr>
        <p:spPr>
          <a:xfrm>
            <a:off x="1865207" y="2462771"/>
            <a:ext cx="532518" cy="307777"/>
          </a:xfrm>
          <a:prstGeom prst="rect">
            <a:avLst/>
          </a:prstGeom>
          <a:noFill/>
          <a:ln>
            <a:noFill/>
          </a:ln>
        </p:spPr>
        <p:txBody>
          <a:bodyPr spcFirstLastPara="1" wrap="square" lIns="91425" tIns="45700" rIns="91425" bIns="45700" anchor="t" anchorCtr="0">
            <a:spAutoFit/>
          </a:bodyPr>
          <a:lstStyle/>
          <a:p>
            <a:r>
              <a:rPr lang="en-US"/>
              <a:t>ver1</a:t>
            </a:r>
            <a:endParaRPr/>
          </a:p>
        </p:txBody>
      </p:sp>
      <p:sp>
        <p:nvSpPr>
          <p:cNvPr id="1495" name="Google Shape;1495;p136"/>
          <p:cNvSpPr txBox="1"/>
          <p:nvPr/>
        </p:nvSpPr>
        <p:spPr>
          <a:xfrm>
            <a:off x="2568194" y="2451868"/>
            <a:ext cx="532518" cy="307777"/>
          </a:xfrm>
          <a:prstGeom prst="rect">
            <a:avLst/>
          </a:prstGeom>
          <a:noFill/>
          <a:ln>
            <a:noFill/>
          </a:ln>
        </p:spPr>
        <p:txBody>
          <a:bodyPr spcFirstLastPara="1" wrap="square" lIns="91425" tIns="45700" rIns="91425" bIns="45700" anchor="t" anchorCtr="0">
            <a:spAutoFit/>
          </a:bodyPr>
          <a:lstStyle/>
          <a:p>
            <a:r>
              <a:rPr lang="en-US"/>
              <a:t>ver1</a:t>
            </a:r>
            <a:endParaRPr/>
          </a:p>
        </p:txBody>
      </p:sp>
      <p:sp>
        <p:nvSpPr>
          <p:cNvPr id="1496" name="Google Shape;1496;p136"/>
          <p:cNvSpPr txBox="1"/>
          <p:nvPr/>
        </p:nvSpPr>
        <p:spPr>
          <a:xfrm>
            <a:off x="3298879" y="2418430"/>
            <a:ext cx="532518" cy="307777"/>
          </a:xfrm>
          <a:prstGeom prst="rect">
            <a:avLst/>
          </a:prstGeom>
          <a:noFill/>
          <a:ln>
            <a:noFill/>
          </a:ln>
        </p:spPr>
        <p:txBody>
          <a:bodyPr spcFirstLastPara="1" wrap="square" lIns="91425" tIns="45700" rIns="91425" bIns="45700" anchor="t" anchorCtr="0">
            <a:spAutoFit/>
          </a:bodyPr>
          <a:lstStyle/>
          <a:p>
            <a:r>
              <a:rPr lang="en-US"/>
              <a:t>ver2</a:t>
            </a:r>
            <a:endParaRPr/>
          </a:p>
        </p:txBody>
      </p:sp>
      <p:sp>
        <p:nvSpPr>
          <p:cNvPr id="1497" name="Google Shape;1497;p136"/>
          <p:cNvSpPr txBox="1"/>
          <p:nvPr/>
        </p:nvSpPr>
        <p:spPr>
          <a:xfrm>
            <a:off x="3912195" y="2421728"/>
            <a:ext cx="532518" cy="307777"/>
          </a:xfrm>
          <a:prstGeom prst="rect">
            <a:avLst/>
          </a:prstGeom>
          <a:noFill/>
          <a:ln>
            <a:noFill/>
          </a:ln>
        </p:spPr>
        <p:txBody>
          <a:bodyPr spcFirstLastPara="1" wrap="square" lIns="91425" tIns="45700" rIns="91425" bIns="45700" anchor="t" anchorCtr="0">
            <a:spAutoFit/>
          </a:bodyPr>
          <a:lstStyle/>
          <a:p>
            <a:r>
              <a:rPr lang="en-US"/>
              <a:t>ver2</a:t>
            </a:r>
            <a:endParaRPr/>
          </a:p>
        </p:txBody>
      </p:sp>
      <p:sp>
        <p:nvSpPr>
          <p:cNvPr id="1498" name="Google Shape;1498;p136"/>
          <p:cNvSpPr txBox="1"/>
          <p:nvPr/>
        </p:nvSpPr>
        <p:spPr>
          <a:xfrm>
            <a:off x="4597325" y="2410875"/>
            <a:ext cx="532518" cy="307777"/>
          </a:xfrm>
          <a:prstGeom prst="rect">
            <a:avLst/>
          </a:prstGeom>
          <a:noFill/>
          <a:ln>
            <a:noFill/>
          </a:ln>
        </p:spPr>
        <p:txBody>
          <a:bodyPr spcFirstLastPara="1" wrap="square" lIns="91425" tIns="45700" rIns="91425" bIns="45700" anchor="t" anchorCtr="0">
            <a:spAutoFit/>
          </a:bodyPr>
          <a:lstStyle/>
          <a:p>
            <a:r>
              <a:rPr lang="en-US"/>
              <a:t>ver2</a:t>
            </a:r>
            <a:endParaRPr/>
          </a:p>
        </p:txBody>
      </p:sp>
      <p:sp>
        <p:nvSpPr>
          <p:cNvPr id="1499" name="Google Shape;1499;p136"/>
          <p:cNvSpPr txBox="1"/>
          <p:nvPr/>
        </p:nvSpPr>
        <p:spPr>
          <a:xfrm>
            <a:off x="5297618" y="2410875"/>
            <a:ext cx="532518" cy="307777"/>
          </a:xfrm>
          <a:prstGeom prst="rect">
            <a:avLst/>
          </a:prstGeom>
          <a:noFill/>
          <a:ln>
            <a:noFill/>
          </a:ln>
        </p:spPr>
        <p:txBody>
          <a:bodyPr spcFirstLastPara="1" wrap="square" lIns="91425" tIns="45700" rIns="91425" bIns="45700" anchor="t" anchorCtr="0">
            <a:spAutoFit/>
          </a:bodyPr>
          <a:lstStyle/>
          <a:p>
            <a:r>
              <a:rPr lang="en-US"/>
              <a:t>ver2</a:t>
            </a:r>
            <a:endParaRPr/>
          </a:p>
        </p:txBody>
      </p:sp>
      <p:sp>
        <p:nvSpPr>
          <p:cNvPr id="1500" name="Google Shape;1500;p136"/>
          <p:cNvSpPr txBox="1"/>
          <p:nvPr/>
        </p:nvSpPr>
        <p:spPr>
          <a:xfrm>
            <a:off x="5997305" y="2410874"/>
            <a:ext cx="532518" cy="307777"/>
          </a:xfrm>
          <a:prstGeom prst="rect">
            <a:avLst/>
          </a:prstGeom>
          <a:noFill/>
          <a:ln>
            <a:noFill/>
          </a:ln>
        </p:spPr>
        <p:txBody>
          <a:bodyPr spcFirstLastPara="1" wrap="square" lIns="91425" tIns="45700" rIns="91425" bIns="45700" anchor="t" anchorCtr="0">
            <a:spAutoFit/>
          </a:bodyPr>
          <a:lstStyle/>
          <a:p>
            <a:r>
              <a:rPr lang="en-US"/>
              <a:t>ver2</a:t>
            </a:r>
            <a:endParaRPr/>
          </a:p>
        </p:txBody>
      </p:sp>
      <p:pic>
        <p:nvPicPr>
          <p:cNvPr id="1501" name="Google Shape;1501;p136"/>
          <p:cNvPicPr preferRelativeResize="0"/>
          <p:nvPr/>
        </p:nvPicPr>
        <p:blipFill rotWithShape="1">
          <a:blip r:embed="rId3">
            <a:alphaModFix/>
          </a:blip>
          <a:srcRect l="65083" t="70374" r="29450" b="20616"/>
          <a:stretch/>
        </p:blipFill>
        <p:spPr>
          <a:xfrm>
            <a:off x="502525" y="1730103"/>
            <a:ext cx="603233" cy="1168974"/>
          </a:xfrm>
          <a:prstGeom prst="rect">
            <a:avLst/>
          </a:prstGeom>
          <a:noFill/>
          <a:ln>
            <a:noFill/>
          </a:ln>
        </p:spPr>
      </p:pic>
      <p:pic>
        <p:nvPicPr>
          <p:cNvPr id="1502" name="Google Shape;1502;p136"/>
          <p:cNvPicPr preferRelativeResize="0"/>
          <p:nvPr/>
        </p:nvPicPr>
        <p:blipFill rotWithShape="1">
          <a:blip r:embed="rId3">
            <a:alphaModFix/>
          </a:blip>
          <a:srcRect l="65083" t="70374" r="29450" b="20616"/>
          <a:stretch/>
        </p:blipFill>
        <p:spPr>
          <a:xfrm>
            <a:off x="1165719" y="1738376"/>
            <a:ext cx="603233" cy="1168974"/>
          </a:xfrm>
          <a:prstGeom prst="rect">
            <a:avLst/>
          </a:prstGeom>
          <a:noFill/>
          <a:ln>
            <a:noFill/>
          </a:ln>
        </p:spPr>
      </p:pic>
      <p:pic>
        <p:nvPicPr>
          <p:cNvPr id="1503" name="Google Shape;1503;p136"/>
          <p:cNvPicPr preferRelativeResize="0"/>
          <p:nvPr/>
        </p:nvPicPr>
        <p:blipFill rotWithShape="1">
          <a:blip r:embed="rId3">
            <a:alphaModFix/>
          </a:blip>
          <a:srcRect l="65083" t="70374" r="29450" b="20616"/>
          <a:stretch/>
        </p:blipFill>
        <p:spPr>
          <a:xfrm>
            <a:off x="1860463" y="1723557"/>
            <a:ext cx="603233" cy="1168974"/>
          </a:xfrm>
          <a:prstGeom prst="rect">
            <a:avLst/>
          </a:prstGeom>
          <a:noFill/>
          <a:ln>
            <a:noFill/>
          </a:ln>
        </p:spPr>
      </p:pic>
      <p:pic>
        <p:nvPicPr>
          <p:cNvPr id="1504" name="Google Shape;1504;p136"/>
          <p:cNvPicPr preferRelativeResize="0"/>
          <p:nvPr/>
        </p:nvPicPr>
        <p:blipFill rotWithShape="1">
          <a:blip r:embed="rId3">
            <a:alphaModFix/>
          </a:blip>
          <a:srcRect l="65083" t="70374" r="29450" b="20616"/>
          <a:stretch/>
        </p:blipFill>
        <p:spPr>
          <a:xfrm>
            <a:off x="2512677" y="1716501"/>
            <a:ext cx="603233" cy="1168974"/>
          </a:xfrm>
          <a:prstGeom prst="rect">
            <a:avLst/>
          </a:prstGeom>
          <a:noFill/>
          <a:ln>
            <a:noFill/>
          </a:ln>
        </p:spPr>
      </p:pic>
      <p:sp>
        <p:nvSpPr>
          <p:cNvPr id="1505" name="Google Shape;1505;p136"/>
          <p:cNvSpPr/>
          <p:nvPr/>
        </p:nvSpPr>
        <p:spPr>
          <a:xfrm>
            <a:off x="3950089" y="1555450"/>
            <a:ext cx="1478409" cy="685788"/>
          </a:xfrm>
          <a:prstGeom prst="star7">
            <a:avLst>
              <a:gd name="adj" fmla="val 34601"/>
              <a:gd name="hf" fmla="val 102572"/>
              <a:gd name="vf" fmla="val 105210"/>
            </a:avLst>
          </a:prstGeom>
          <a:solidFill>
            <a:schemeClr val="accent6"/>
          </a:solidFill>
          <a:ln w="25400" cap="flat" cmpd="sng">
            <a:solidFill>
              <a:srgbClr val="256E9F"/>
            </a:solidFill>
            <a:prstDash val="solid"/>
            <a:round/>
            <a:headEnd type="none" w="sm" len="sm"/>
            <a:tailEnd type="none" w="sm" len="sm"/>
          </a:ln>
        </p:spPr>
        <p:txBody>
          <a:bodyPr spcFirstLastPara="1" wrap="square" lIns="91425" tIns="45700" rIns="91425" bIns="45700" anchor="ctr" anchorCtr="0">
            <a:noAutofit/>
          </a:bodyPr>
          <a:lstStyle/>
          <a:p>
            <a:pPr algn="ctr"/>
            <a:r>
              <a:rPr lang="en-US" sz="1100">
                <a:solidFill>
                  <a:schemeClr val="lt1"/>
                </a:solidFill>
              </a:rPr>
              <a:t>Version 2</a:t>
            </a:r>
            <a:endParaRPr/>
          </a:p>
          <a:p>
            <a:pPr algn="ctr"/>
            <a:r>
              <a:rPr lang="en-US" sz="1100">
                <a:solidFill>
                  <a:schemeClr val="lt1"/>
                </a:solidFill>
              </a:rPr>
              <a:t>Is good?</a:t>
            </a:r>
            <a:endParaRPr sz="1100">
              <a:solidFill>
                <a:schemeClr val="lt1"/>
              </a:solidFill>
            </a:endParaRPr>
          </a:p>
        </p:txBody>
      </p:sp>
    </p:spTree>
    <p:extLst>
      <p:ext uri="{BB962C8B-B14F-4D97-AF65-F5344CB8AC3E}">
        <p14:creationId xmlns:p14="http://schemas.microsoft.com/office/powerpoint/2010/main" val="214702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3"/>
                                        </p:tgtEl>
                                        <p:attrNameLst>
                                          <p:attrName>style.visibility</p:attrName>
                                        </p:attrNameLst>
                                      </p:cBhvr>
                                      <p:to>
                                        <p:strVal val="visible"/>
                                      </p:to>
                                    </p:set>
                                    <p:animEffect transition="in" filter="fade">
                                      <p:cBhvr>
                                        <p:cTn id="7" dur="500"/>
                                        <p:tgtEl>
                                          <p:spTgt spid="1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500"/>
                                        <p:tgtEl>
                                          <p:spTgt spid="14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4"/>
                                        </p:tgtEl>
                                        <p:attrNameLst>
                                          <p:attrName>style.visibility</p:attrName>
                                        </p:attrNameLst>
                                      </p:cBhvr>
                                      <p:to>
                                        <p:strVal val="visible"/>
                                      </p:to>
                                    </p:set>
                                    <p:animEffect transition="in" filter="fade">
                                      <p:cBhvr>
                                        <p:cTn id="17" dur="500"/>
                                        <p:tgtEl>
                                          <p:spTgt spid="14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5"/>
                                        </p:tgtEl>
                                        <p:attrNameLst>
                                          <p:attrName>style.visibility</p:attrName>
                                        </p:attrNameLst>
                                      </p:cBhvr>
                                      <p:to>
                                        <p:strVal val="visible"/>
                                      </p:to>
                                    </p:set>
                                    <p:animEffect transition="in" filter="fade">
                                      <p:cBhvr>
                                        <p:cTn id="22" dur="500"/>
                                        <p:tgtEl>
                                          <p:spTgt spid="14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76"/>
                                        </p:tgtEl>
                                        <p:attrNameLst>
                                          <p:attrName>style.visibility</p:attrName>
                                        </p:attrNameLst>
                                      </p:cBhvr>
                                      <p:to>
                                        <p:strVal val="visible"/>
                                      </p:to>
                                    </p:set>
                                    <p:animEffect transition="in" filter="fade">
                                      <p:cBhvr>
                                        <p:cTn id="27" dur="500"/>
                                        <p:tgtEl>
                                          <p:spTgt spid="14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5"/>
                                        </p:tgtEl>
                                        <p:attrNameLst>
                                          <p:attrName>style.visibility</p:attrName>
                                        </p:attrNameLst>
                                      </p:cBhvr>
                                      <p:to>
                                        <p:strVal val="visible"/>
                                      </p:to>
                                    </p:set>
                                    <p:animEffect transition="in" filter="fade">
                                      <p:cBhvr>
                                        <p:cTn id="32" dur="500"/>
                                        <p:tgtEl>
                                          <p:spTgt spid="14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480"/>
                                        </p:tgtEl>
                                      </p:cBhvr>
                                    </p:animEffect>
                                    <p:set>
                                      <p:cBhvr>
                                        <p:cTn id="37" dur="1" fill="hold">
                                          <p:stCondLst>
                                            <p:cond delay="500"/>
                                          </p:stCondLst>
                                        </p:cTn>
                                        <p:tgtEl>
                                          <p:spTgt spid="148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6"/>
                                        </p:tgtEl>
                                        <p:attrNameLst>
                                          <p:attrName>style.visibility</p:attrName>
                                        </p:attrNameLst>
                                      </p:cBhvr>
                                      <p:to>
                                        <p:strVal val="visible"/>
                                      </p:to>
                                    </p:set>
                                    <p:animEffect transition="in" filter="fade">
                                      <p:cBhvr>
                                        <p:cTn id="42" dur="500"/>
                                        <p:tgtEl>
                                          <p:spTgt spid="148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81"/>
                                        </p:tgtEl>
                                      </p:cBhvr>
                                    </p:animEffect>
                                    <p:set>
                                      <p:cBhvr>
                                        <p:cTn id="47" dur="1" fill="hold">
                                          <p:stCondLst>
                                            <p:cond delay="500"/>
                                          </p:stCondLst>
                                        </p:cTn>
                                        <p:tgtEl>
                                          <p:spTgt spid="148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7"/>
                                        </p:tgtEl>
                                        <p:attrNameLst>
                                          <p:attrName>style.visibility</p:attrName>
                                        </p:attrNameLst>
                                      </p:cBhvr>
                                      <p:to>
                                        <p:strVal val="visible"/>
                                      </p:to>
                                    </p:set>
                                    <p:animEffect transition="in" filter="fade">
                                      <p:cBhvr>
                                        <p:cTn id="52" dur="500"/>
                                        <p:tgtEl>
                                          <p:spTgt spid="148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482"/>
                                        </p:tgtEl>
                                      </p:cBhvr>
                                    </p:animEffect>
                                    <p:set>
                                      <p:cBhvr>
                                        <p:cTn id="57" dur="1" fill="hold">
                                          <p:stCondLst>
                                            <p:cond delay="500"/>
                                          </p:stCondLst>
                                        </p:cTn>
                                        <p:tgtEl>
                                          <p:spTgt spid="14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88"/>
                                        </p:tgtEl>
                                        <p:attrNameLst>
                                          <p:attrName>style.visibility</p:attrName>
                                        </p:attrNameLst>
                                      </p:cBhvr>
                                      <p:to>
                                        <p:strVal val="visible"/>
                                      </p:to>
                                    </p:set>
                                    <p:animEffect transition="in" filter="fade">
                                      <p:cBhvr>
                                        <p:cTn id="62" dur="500"/>
                                        <p:tgtEl>
                                          <p:spTgt spid="148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83"/>
                                        </p:tgtEl>
                                      </p:cBhvr>
                                    </p:animEffect>
                                    <p:set>
                                      <p:cBhvr>
                                        <p:cTn id="67" dur="1" fill="hold">
                                          <p:stCondLst>
                                            <p:cond delay="500"/>
                                          </p:stCondLst>
                                        </p:cTn>
                                        <p:tgtEl>
                                          <p:spTgt spid="148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9"/>
                                        </p:tgtEl>
                                        <p:attrNameLst>
                                          <p:attrName>style.visibility</p:attrName>
                                        </p:attrNameLst>
                                      </p:cBhvr>
                                      <p:to>
                                        <p:strVal val="visible"/>
                                      </p:to>
                                    </p:set>
                                    <p:animEffect transition="in" filter="fade">
                                      <p:cBhvr>
                                        <p:cTn id="72" dur="500"/>
                                        <p:tgtEl>
                                          <p:spTgt spid="14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484"/>
                                        </p:tgtEl>
                                      </p:cBhvr>
                                    </p:animEffect>
                                    <p:set>
                                      <p:cBhvr>
                                        <p:cTn id="77" dur="1" fill="hold">
                                          <p:stCondLst>
                                            <p:cond delay="500"/>
                                          </p:stCondLst>
                                        </p:cTn>
                                        <p:tgtEl>
                                          <p:spTgt spid="148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05"/>
                                        </p:tgtEl>
                                        <p:attrNameLst>
                                          <p:attrName>style.visibility</p:attrName>
                                        </p:attrNameLst>
                                      </p:cBhvr>
                                      <p:to>
                                        <p:strVal val="visible"/>
                                      </p:to>
                                    </p:set>
                                    <p:animEffect transition="in" filter="fade">
                                      <p:cBhvr>
                                        <p:cTn id="82" dur="500"/>
                                        <p:tgtEl>
                                          <p:spTgt spid="150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91"/>
                                        </p:tgtEl>
                                        <p:attrNameLst>
                                          <p:attrName>style.visibility</p:attrName>
                                        </p:attrNameLst>
                                      </p:cBhvr>
                                      <p:to>
                                        <p:strVal val="visible"/>
                                      </p:to>
                                    </p:set>
                                    <p:animEffect transition="in" filter="fade">
                                      <p:cBhvr>
                                        <p:cTn id="87" dur="500"/>
                                        <p:tgtEl>
                                          <p:spTgt spid="149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01"/>
                                        </p:tgtEl>
                                        <p:attrNameLst>
                                          <p:attrName>style.visibility</p:attrName>
                                        </p:attrNameLst>
                                      </p:cBhvr>
                                      <p:to>
                                        <p:strVal val="visible"/>
                                      </p:to>
                                    </p:set>
                                    <p:animEffect transition="in" filter="fade">
                                      <p:cBhvr>
                                        <p:cTn id="92" dur="500"/>
                                        <p:tgtEl>
                                          <p:spTgt spid="150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502"/>
                                        </p:tgtEl>
                                        <p:attrNameLst>
                                          <p:attrName>style.visibility</p:attrName>
                                        </p:attrNameLst>
                                      </p:cBhvr>
                                      <p:to>
                                        <p:strVal val="visible"/>
                                      </p:to>
                                    </p:set>
                                    <p:animEffect transition="in" filter="fade">
                                      <p:cBhvr>
                                        <p:cTn id="97" dur="500"/>
                                        <p:tgtEl>
                                          <p:spTgt spid="150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503"/>
                                        </p:tgtEl>
                                        <p:attrNameLst>
                                          <p:attrName>style.visibility</p:attrName>
                                        </p:attrNameLst>
                                      </p:cBhvr>
                                      <p:to>
                                        <p:strVal val="visible"/>
                                      </p:to>
                                    </p:set>
                                    <p:animEffect transition="in" filter="fade">
                                      <p:cBhvr>
                                        <p:cTn id="102" dur="500"/>
                                        <p:tgtEl>
                                          <p:spTgt spid="150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04"/>
                                        </p:tgtEl>
                                        <p:attrNameLst>
                                          <p:attrName>style.visibility</p:attrName>
                                        </p:attrNameLst>
                                      </p:cBhvr>
                                      <p:to>
                                        <p:strVal val="visible"/>
                                      </p:to>
                                    </p:set>
                                    <p:animEffect transition="in" filter="fade">
                                      <p:cBhvr>
                                        <p:cTn id="107" dur="500"/>
                                        <p:tgtEl>
                                          <p:spTgt spid="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grpSp>
        <p:nvGrpSpPr>
          <p:cNvPr id="1510" name="Google Shape;1510;p47"/>
          <p:cNvGrpSpPr/>
          <p:nvPr/>
        </p:nvGrpSpPr>
        <p:grpSpPr>
          <a:xfrm>
            <a:off x="-350837" y="1082220"/>
            <a:ext cx="2540726" cy="3539293"/>
            <a:chOff x="1025567" y="1139140"/>
            <a:chExt cx="2648057" cy="3688806"/>
          </a:xfrm>
        </p:grpSpPr>
        <p:sp>
          <p:nvSpPr>
            <p:cNvPr id="1511" name="Google Shape;1511;p47"/>
            <p:cNvSpPr/>
            <p:nvPr/>
          </p:nvSpPr>
          <p:spPr>
            <a:xfrm>
              <a:off x="1025568" y="1887881"/>
              <a:ext cx="2648056" cy="1696916"/>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Malgun Gothic"/>
                <a:ea typeface="Malgun Gothic"/>
                <a:cs typeface="Malgun Gothic"/>
                <a:sym typeface="Malgun Gothic"/>
              </a:endParaRPr>
            </a:p>
          </p:txBody>
        </p:sp>
        <p:sp>
          <p:nvSpPr>
            <p:cNvPr id="1512" name="Google Shape;1512;p47"/>
            <p:cNvSpPr/>
            <p:nvPr/>
          </p:nvSpPr>
          <p:spPr>
            <a:xfrm>
              <a:off x="1025567" y="113914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프론트엔드</a:t>
              </a:r>
              <a:endParaRPr sz="1000">
                <a:latin typeface="Malgun Gothic"/>
                <a:ea typeface="Malgun Gothic"/>
                <a:cs typeface="Malgun Gothic"/>
                <a:sym typeface="Malgun Gothic"/>
              </a:endParaRPr>
            </a:p>
          </p:txBody>
        </p:sp>
        <p:sp>
          <p:nvSpPr>
            <p:cNvPr id="1513" name="Google Shape;1513;p47"/>
            <p:cNvSpPr/>
            <p:nvPr/>
          </p:nvSpPr>
          <p:spPr>
            <a:xfrm>
              <a:off x="1025568" y="3769434"/>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데이터베이스</a:t>
              </a:r>
              <a:endParaRPr/>
            </a:p>
          </p:txBody>
        </p:sp>
        <p:sp>
          <p:nvSpPr>
            <p:cNvPr id="1514" name="Google Shape;1514;p47"/>
            <p:cNvSpPr/>
            <p:nvPr/>
          </p:nvSpPr>
          <p:spPr>
            <a:xfrm>
              <a:off x="1188856" y="2002181"/>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상품</a:t>
              </a:r>
              <a:endParaRPr/>
            </a:p>
          </p:txBody>
        </p:sp>
        <p:sp>
          <p:nvSpPr>
            <p:cNvPr id="1515" name="Google Shape;1515;p47"/>
            <p:cNvSpPr/>
            <p:nvPr/>
          </p:nvSpPr>
          <p:spPr>
            <a:xfrm>
              <a:off x="2086612" y="1999827"/>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주문</a:t>
              </a:r>
              <a:endParaRPr/>
            </a:p>
          </p:txBody>
        </p:sp>
        <p:sp>
          <p:nvSpPr>
            <p:cNvPr id="1516" name="Google Shape;1516;p47"/>
            <p:cNvSpPr/>
            <p:nvPr/>
          </p:nvSpPr>
          <p:spPr>
            <a:xfrm>
              <a:off x="3013259" y="2002181"/>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배송</a:t>
              </a:r>
              <a:endParaRPr/>
            </a:p>
          </p:txBody>
        </p:sp>
        <p:sp>
          <p:nvSpPr>
            <p:cNvPr id="1517" name="Google Shape;1517;p47"/>
            <p:cNvSpPr txBox="1"/>
            <p:nvPr/>
          </p:nvSpPr>
          <p:spPr>
            <a:xfrm>
              <a:off x="2005911" y="4563304"/>
              <a:ext cx="753829" cy="264642"/>
            </a:xfrm>
            <a:prstGeom prst="rect">
              <a:avLst/>
            </a:prstGeom>
            <a:solidFill>
              <a:srgbClr val="CFDAE4"/>
            </a:solid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모놀리식</a:t>
              </a:r>
              <a:endParaRPr/>
            </a:p>
          </p:txBody>
        </p:sp>
      </p:grpSp>
      <p:sp>
        <p:nvSpPr>
          <p:cNvPr id="1518" name="Google Shape;1518;p47"/>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적용 아키텍처</a:t>
            </a:r>
            <a:endParaRPr/>
          </a:p>
        </p:txBody>
      </p:sp>
      <p:sp>
        <p:nvSpPr>
          <p:cNvPr id="1519" name="Google Shape;1519;p47"/>
          <p:cNvSpPr/>
          <p:nvPr/>
        </p:nvSpPr>
        <p:spPr>
          <a:xfrm>
            <a:off x="3624932" y="1865443"/>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520" name="Google Shape;1520;p47"/>
          <p:cNvSpPr/>
          <p:nvPr/>
        </p:nvSpPr>
        <p:spPr>
          <a:xfrm>
            <a:off x="3612370" y="661274"/>
            <a:ext cx="3613328" cy="565823"/>
          </a:xfrm>
          <a:prstGeom prst="rect">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프론트엔드</a:t>
            </a:r>
            <a:endParaRPr sz="1200">
              <a:latin typeface="Malgun Gothic"/>
              <a:ea typeface="Malgun Gothic"/>
              <a:cs typeface="Malgun Gothic"/>
              <a:sym typeface="Malgun Gothic"/>
            </a:endParaRPr>
          </a:p>
        </p:txBody>
      </p:sp>
      <p:sp>
        <p:nvSpPr>
          <p:cNvPr id="1521" name="Google Shape;1521;p47"/>
          <p:cNvSpPr/>
          <p:nvPr/>
        </p:nvSpPr>
        <p:spPr>
          <a:xfrm>
            <a:off x="3682085"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522" name="Google Shape;1522;p47"/>
          <p:cNvSpPr/>
          <p:nvPr/>
        </p:nvSpPr>
        <p:spPr>
          <a:xfrm>
            <a:off x="3739234" y="1979741"/>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상</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품</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Tomcat)</a:t>
            </a:r>
            <a:endParaRPr sz="900">
              <a:latin typeface="Malgun Gothic"/>
              <a:ea typeface="Malgun Gothic"/>
              <a:cs typeface="Malgun Gothic"/>
              <a:sym typeface="Malgun Gothic"/>
            </a:endParaRPr>
          </a:p>
        </p:txBody>
      </p:sp>
      <p:sp>
        <p:nvSpPr>
          <p:cNvPr id="1523" name="Google Shape;1523;p47"/>
          <p:cNvSpPr/>
          <p:nvPr/>
        </p:nvSpPr>
        <p:spPr>
          <a:xfrm>
            <a:off x="4559743" y="1865443"/>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524" name="Google Shape;1524;p47"/>
          <p:cNvSpPr/>
          <p:nvPr/>
        </p:nvSpPr>
        <p:spPr>
          <a:xfrm>
            <a:off x="4616895"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525" name="Google Shape;1525;p47"/>
          <p:cNvSpPr/>
          <p:nvPr/>
        </p:nvSpPr>
        <p:spPr>
          <a:xfrm>
            <a:off x="4674044" y="1979741"/>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주</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문</a:t>
            </a:r>
            <a:br>
              <a:rPr lang="en-US" sz="1200">
                <a:latin typeface="Malgun Gothic"/>
                <a:ea typeface="Malgun Gothic"/>
                <a:cs typeface="Malgun Gothic"/>
                <a:sym typeface="Malgun Gothic"/>
              </a:rPr>
            </a:b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Spring)</a:t>
            </a:r>
            <a:endParaRPr sz="900">
              <a:latin typeface="Malgun Gothic"/>
              <a:ea typeface="Malgun Gothic"/>
              <a:cs typeface="Malgun Gothic"/>
              <a:sym typeface="Malgun Gothic"/>
            </a:endParaRPr>
          </a:p>
        </p:txBody>
      </p:sp>
      <p:sp>
        <p:nvSpPr>
          <p:cNvPr id="1526" name="Google Shape;1526;p47"/>
          <p:cNvSpPr/>
          <p:nvPr/>
        </p:nvSpPr>
        <p:spPr>
          <a:xfrm>
            <a:off x="5519675" y="1865443"/>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527" name="Google Shape;1527;p47"/>
          <p:cNvSpPr/>
          <p:nvPr/>
        </p:nvSpPr>
        <p:spPr>
          <a:xfrm>
            <a:off x="5576828"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528" name="Google Shape;1528;p47"/>
          <p:cNvSpPr/>
          <p:nvPr/>
        </p:nvSpPr>
        <p:spPr>
          <a:xfrm>
            <a:off x="5633977" y="1979741"/>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배</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송</a:t>
            </a:r>
            <a:endParaRPr sz="1200">
              <a:latin typeface="Malgun Gothic"/>
              <a:ea typeface="Malgun Gothic"/>
              <a:cs typeface="Malgun Gothic"/>
              <a:sym typeface="Malgun Gothic"/>
            </a:endParaRPr>
          </a:p>
          <a:p>
            <a:pPr algn="ctr">
              <a:buClr>
                <a:schemeClr val="lt1"/>
              </a:buClr>
              <a:buSzPts val="1200"/>
            </a:pP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(.NET)</a:t>
            </a:r>
            <a:endParaRPr sz="900">
              <a:latin typeface="Malgun Gothic"/>
              <a:ea typeface="Malgun Gothic"/>
              <a:cs typeface="Malgun Gothic"/>
              <a:sym typeface="Malgun Gothic"/>
            </a:endParaRPr>
          </a:p>
        </p:txBody>
      </p:sp>
      <p:sp>
        <p:nvSpPr>
          <p:cNvPr id="1529" name="Google Shape;1529;p47"/>
          <p:cNvSpPr/>
          <p:nvPr/>
        </p:nvSpPr>
        <p:spPr>
          <a:xfrm>
            <a:off x="6495936" y="1865443"/>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530" name="Google Shape;1530;p47"/>
          <p:cNvSpPr/>
          <p:nvPr/>
        </p:nvSpPr>
        <p:spPr>
          <a:xfrm>
            <a:off x="6553088"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No</a:t>
            </a:r>
            <a:br>
              <a:rPr lang="en-US" sz="1200">
                <a:latin typeface="Malgun Gothic"/>
                <a:ea typeface="Malgun Gothic"/>
                <a:cs typeface="Malgun Gothic"/>
                <a:sym typeface="Malgun Gothic"/>
              </a:rPr>
            </a:br>
            <a:r>
              <a:rPr lang="en-US" sz="1200">
                <a:latin typeface="Malgun Gothic"/>
                <a:ea typeface="Malgun Gothic"/>
                <a:cs typeface="Malgun Gothic"/>
                <a:sym typeface="Malgun Gothic"/>
              </a:rPr>
              <a:t>SQL</a:t>
            </a:r>
            <a:endParaRPr sz="1200">
              <a:latin typeface="Malgun Gothic"/>
              <a:ea typeface="Malgun Gothic"/>
              <a:cs typeface="Malgun Gothic"/>
              <a:sym typeface="Malgun Gothic"/>
            </a:endParaRPr>
          </a:p>
        </p:txBody>
      </p:sp>
      <p:sp>
        <p:nvSpPr>
          <p:cNvPr id="1531" name="Google Shape;1531;p47"/>
          <p:cNvSpPr/>
          <p:nvPr/>
        </p:nvSpPr>
        <p:spPr>
          <a:xfrm>
            <a:off x="6610238" y="1979741"/>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마</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케</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팅</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(python)</a:t>
            </a:r>
            <a:endParaRPr sz="900">
              <a:latin typeface="Malgun Gothic"/>
              <a:ea typeface="Malgun Gothic"/>
              <a:cs typeface="Malgun Gothic"/>
              <a:sym typeface="Malgun Gothic"/>
            </a:endParaRPr>
          </a:p>
        </p:txBody>
      </p:sp>
      <p:sp>
        <p:nvSpPr>
          <p:cNvPr id="1532" name="Google Shape;1532;p47"/>
          <p:cNvSpPr/>
          <p:nvPr/>
        </p:nvSpPr>
        <p:spPr>
          <a:xfrm>
            <a:off x="3612371" y="1357764"/>
            <a:ext cx="3613327" cy="375954"/>
          </a:xfrm>
          <a:prstGeom prst="rect">
            <a:avLst/>
          </a:prstGeom>
          <a:solidFill>
            <a:srgbClr val="FFC000"/>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Gateway</a:t>
            </a:r>
            <a:endParaRPr sz="1200">
              <a:latin typeface="Malgun Gothic"/>
              <a:ea typeface="Malgun Gothic"/>
              <a:cs typeface="Malgun Gothic"/>
              <a:sym typeface="Malgun Gothic"/>
            </a:endParaRPr>
          </a:p>
        </p:txBody>
      </p:sp>
      <p:sp>
        <p:nvSpPr>
          <p:cNvPr id="1533" name="Google Shape;1533;p47"/>
          <p:cNvSpPr/>
          <p:nvPr/>
        </p:nvSpPr>
        <p:spPr>
          <a:xfrm>
            <a:off x="3612370" y="4492354"/>
            <a:ext cx="3613328" cy="311645"/>
          </a:xfrm>
          <a:prstGeom prst="rect">
            <a:avLst/>
          </a:prstGeom>
          <a:solidFill>
            <a:srgbClr val="FDEBCE"/>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Message Channel</a:t>
            </a:r>
            <a:endParaRPr sz="1200">
              <a:latin typeface="Malgun Gothic"/>
              <a:ea typeface="Malgun Gothic"/>
              <a:cs typeface="Malgun Gothic"/>
              <a:sym typeface="Malgun Gothic"/>
            </a:endParaRPr>
          </a:p>
        </p:txBody>
      </p:sp>
      <p:sp>
        <p:nvSpPr>
          <p:cNvPr id="1534" name="Google Shape;1534;p47"/>
          <p:cNvSpPr/>
          <p:nvPr/>
        </p:nvSpPr>
        <p:spPr>
          <a:xfrm rot="5400000">
            <a:off x="2203702" y="2372262"/>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grpSp>
        <p:nvGrpSpPr>
          <p:cNvPr id="1535" name="Google Shape;1535;p47"/>
          <p:cNvGrpSpPr/>
          <p:nvPr/>
        </p:nvGrpSpPr>
        <p:grpSpPr>
          <a:xfrm>
            <a:off x="3955674" y="4235968"/>
            <a:ext cx="130383" cy="255165"/>
            <a:chOff x="3666537" y="4764993"/>
            <a:chExt cx="130383" cy="255165"/>
          </a:xfrm>
        </p:grpSpPr>
        <p:cxnSp>
          <p:nvCxnSpPr>
            <p:cNvPr id="1536" name="Google Shape;1536;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37" name="Google Shape;1537;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38" name="Google Shape;1538;p47"/>
          <p:cNvGrpSpPr/>
          <p:nvPr/>
        </p:nvGrpSpPr>
        <p:grpSpPr>
          <a:xfrm>
            <a:off x="4870074" y="4235968"/>
            <a:ext cx="130383" cy="255165"/>
            <a:chOff x="3666537" y="4764993"/>
            <a:chExt cx="130383" cy="255165"/>
          </a:xfrm>
        </p:grpSpPr>
        <p:cxnSp>
          <p:nvCxnSpPr>
            <p:cNvPr id="1539" name="Google Shape;1539;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0" name="Google Shape;1540;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41" name="Google Shape;1541;p47"/>
          <p:cNvGrpSpPr/>
          <p:nvPr/>
        </p:nvGrpSpPr>
        <p:grpSpPr>
          <a:xfrm>
            <a:off x="5826037" y="4235968"/>
            <a:ext cx="130383" cy="255165"/>
            <a:chOff x="3666537" y="4764993"/>
            <a:chExt cx="130383" cy="255165"/>
          </a:xfrm>
        </p:grpSpPr>
        <p:cxnSp>
          <p:nvCxnSpPr>
            <p:cNvPr id="1542" name="Google Shape;1542;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3" name="Google Shape;1543;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44" name="Google Shape;1544;p47"/>
          <p:cNvGrpSpPr/>
          <p:nvPr/>
        </p:nvGrpSpPr>
        <p:grpSpPr>
          <a:xfrm>
            <a:off x="6815252" y="4235968"/>
            <a:ext cx="130383" cy="255165"/>
            <a:chOff x="3666537" y="4764993"/>
            <a:chExt cx="130383" cy="255165"/>
          </a:xfrm>
        </p:grpSpPr>
        <p:cxnSp>
          <p:nvCxnSpPr>
            <p:cNvPr id="1545" name="Google Shape;1545;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6" name="Google Shape;1546;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sp>
        <p:nvSpPr>
          <p:cNvPr id="1547" name="Google Shape;1547;p47"/>
          <p:cNvSpPr/>
          <p:nvPr/>
        </p:nvSpPr>
        <p:spPr>
          <a:xfrm>
            <a:off x="3612370" y="1357764"/>
            <a:ext cx="947372" cy="375954"/>
          </a:xfrm>
          <a:prstGeom prst="rect">
            <a:avLst/>
          </a:prstGeom>
          <a:solidFill>
            <a:srgbClr val="FFC000"/>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IAM</a:t>
            </a:r>
            <a:endParaRPr sz="1200">
              <a:latin typeface="Malgun Gothic"/>
              <a:ea typeface="Malgun Gothic"/>
              <a:cs typeface="Malgun Gothic"/>
              <a:sym typeface="Malgun Gothic"/>
            </a:endParaRPr>
          </a:p>
        </p:txBody>
      </p:sp>
    </p:spTree>
    <p:extLst>
      <p:ext uri="{BB962C8B-B14F-4D97-AF65-F5344CB8AC3E}">
        <p14:creationId xmlns:p14="http://schemas.microsoft.com/office/powerpoint/2010/main" val="217591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5"/>
                                        </p:tgtEl>
                                        <p:attrNameLst>
                                          <p:attrName>style.visibility</p:attrName>
                                        </p:attrNameLst>
                                      </p:cBhvr>
                                      <p:to>
                                        <p:strVal val="visible"/>
                                      </p:to>
                                    </p:set>
                                    <p:animEffect transition="in" filter="fade">
                                      <p:cBhvr>
                                        <p:cTn id="11" dur="500"/>
                                        <p:tgtEl>
                                          <p:spTgt spid="1535"/>
                                        </p:tgtEl>
                                      </p:cBhvr>
                                    </p:animEffect>
                                  </p:childTnLst>
                                </p:cTn>
                              </p:par>
                              <p:par>
                                <p:cTn id="12" presetID="10" presetClass="entr" presetSubtype="0" fill="hold" nodeType="withEffect">
                                  <p:stCondLst>
                                    <p:cond delay="0"/>
                                  </p:stCondLst>
                                  <p:childTnLst>
                                    <p:set>
                                      <p:cBhvr>
                                        <p:cTn id="13" dur="1" fill="hold">
                                          <p:stCondLst>
                                            <p:cond delay="0"/>
                                          </p:stCondLst>
                                        </p:cTn>
                                        <p:tgtEl>
                                          <p:spTgt spid="1538"/>
                                        </p:tgtEl>
                                        <p:attrNameLst>
                                          <p:attrName>style.visibility</p:attrName>
                                        </p:attrNameLst>
                                      </p:cBhvr>
                                      <p:to>
                                        <p:strVal val="visible"/>
                                      </p:to>
                                    </p:set>
                                    <p:animEffect transition="in" filter="fade">
                                      <p:cBhvr>
                                        <p:cTn id="14" dur="500"/>
                                        <p:tgtEl>
                                          <p:spTgt spid="1538"/>
                                        </p:tgtEl>
                                      </p:cBhvr>
                                    </p:animEffect>
                                  </p:childTnLst>
                                </p:cTn>
                              </p:par>
                              <p:par>
                                <p:cTn id="15" presetID="10" presetClass="entr" presetSubtype="0" fill="hold" nodeType="withEffect">
                                  <p:stCondLst>
                                    <p:cond delay="0"/>
                                  </p:stCondLst>
                                  <p:childTnLst>
                                    <p:set>
                                      <p:cBhvr>
                                        <p:cTn id="16" dur="1" fill="hold">
                                          <p:stCondLst>
                                            <p:cond delay="0"/>
                                          </p:stCondLst>
                                        </p:cTn>
                                        <p:tgtEl>
                                          <p:spTgt spid="1541"/>
                                        </p:tgtEl>
                                        <p:attrNameLst>
                                          <p:attrName>style.visibility</p:attrName>
                                        </p:attrNameLst>
                                      </p:cBhvr>
                                      <p:to>
                                        <p:strVal val="visible"/>
                                      </p:to>
                                    </p:set>
                                    <p:animEffect transition="in" filter="fade">
                                      <p:cBhvr>
                                        <p:cTn id="17" dur="500"/>
                                        <p:tgtEl>
                                          <p:spTgt spid="154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29"/>
                                        </p:tgtEl>
                                        <p:attrNameLst>
                                          <p:attrName>style.visibility</p:attrName>
                                        </p:attrNameLst>
                                      </p:cBhvr>
                                      <p:to>
                                        <p:strVal val="visible"/>
                                      </p:to>
                                    </p:set>
                                    <p:animEffect transition="in" filter="fade">
                                      <p:cBhvr>
                                        <p:cTn id="30" dur="500"/>
                                        <p:tgtEl>
                                          <p:spTgt spid="1529"/>
                                        </p:tgtEl>
                                      </p:cBhvr>
                                    </p:animEffect>
                                  </p:childTnLst>
                                </p:cTn>
                              </p:par>
                              <p:par>
                                <p:cTn id="31" presetID="10" presetClass="entr" presetSubtype="0" fill="hold" nodeType="withEffect">
                                  <p:stCondLst>
                                    <p:cond delay="0"/>
                                  </p:stCondLst>
                                  <p:childTnLst>
                                    <p:set>
                                      <p:cBhvr>
                                        <p:cTn id="32" dur="1" fill="hold">
                                          <p:stCondLst>
                                            <p:cond delay="0"/>
                                          </p:stCondLst>
                                        </p:cTn>
                                        <p:tgtEl>
                                          <p:spTgt spid="1530"/>
                                        </p:tgtEl>
                                        <p:attrNameLst>
                                          <p:attrName>style.visibility</p:attrName>
                                        </p:attrNameLst>
                                      </p:cBhvr>
                                      <p:to>
                                        <p:strVal val="visible"/>
                                      </p:to>
                                    </p:set>
                                    <p:animEffect transition="in" filter="fade">
                                      <p:cBhvr>
                                        <p:cTn id="33" dur="500"/>
                                        <p:tgtEl>
                                          <p:spTgt spid="1530"/>
                                        </p:tgtEl>
                                      </p:cBhvr>
                                    </p:animEffect>
                                  </p:childTnLst>
                                </p:cTn>
                              </p:par>
                              <p:par>
                                <p:cTn id="34" presetID="10" presetClass="entr" presetSubtype="0" fill="hold" nodeType="withEffect">
                                  <p:stCondLst>
                                    <p:cond delay="0"/>
                                  </p:stCondLst>
                                  <p:childTnLst>
                                    <p:set>
                                      <p:cBhvr>
                                        <p:cTn id="35" dur="1" fill="hold">
                                          <p:stCondLst>
                                            <p:cond delay="0"/>
                                          </p:stCondLst>
                                        </p:cTn>
                                        <p:tgtEl>
                                          <p:spTgt spid="1531"/>
                                        </p:tgtEl>
                                        <p:attrNameLst>
                                          <p:attrName>style.visibility</p:attrName>
                                        </p:attrNameLst>
                                      </p:cBhvr>
                                      <p:to>
                                        <p:strVal val="visible"/>
                                      </p:to>
                                    </p:set>
                                    <p:animEffect transition="in" filter="fade">
                                      <p:cBhvr>
                                        <p:cTn id="36" dur="500"/>
                                        <p:tgtEl>
                                          <p:spTgt spid="15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44"/>
                                        </p:tgtEl>
                                        <p:attrNameLst>
                                          <p:attrName>style.visibility</p:attrName>
                                        </p:attrNameLst>
                                      </p:cBhvr>
                                      <p:to>
                                        <p:strVal val="visible"/>
                                      </p:to>
                                    </p:set>
                                    <p:animEffect transition="in" filter="fade">
                                      <p:cBhvr>
                                        <p:cTn id="41" dur="500"/>
                                        <p:tgtEl>
                                          <p:spTgt spid="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48"/>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효과 – 장애 최소화</a:t>
            </a:r>
            <a:endParaRPr/>
          </a:p>
        </p:txBody>
      </p:sp>
      <p:grpSp>
        <p:nvGrpSpPr>
          <p:cNvPr id="1553" name="Google Shape;1553;p48"/>
          <p:cNvGrpSpPr/>
          <p:nvPr/>
        </p:nvGrpSpPr>
        <p:grpSpPr>
          <a:xfrm>
            <a:off x="-350837" y="1082219"/>
            <a:ext cx="2533434" cy="3534662"/>
            <a:chOff x="1076593" y="1208279"/>
            <a:chExt cx="2520730" cy="3516937"/>
          </a:xfrm>
        </p:grpSpPr>
        <p:sp>
          <p:nvSpPr>
            <p:cNvPr id="1554" name="Google Shape;1554;p48"/>
            <p:cNvSpPr/>
            <p:nvPr/>
          </p:nvSpPr>
          <p:spPr>
            <a:xfrm>
              <a:off x="1076593" y="1208279"/>
              <a:ext cx="2520730" cy="56494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프론트엔드</a:t>
              </a:r>
              <a:endParaRPr sz="1000">
                <a:latin typeface="Calibri"/>
                <a:ea typeface="Calibri"/>
                <a:cs typeface="Calibri"/>
                <a:sym typeface="Calibri"/>
              </a:endParaRPr>
            </a:p>
          </p:txBody>
        </p:sp>
        <p:sp>
          <p:nvSpPr>
            <p:cNvPr id="1555" name="Google Shape;1555;p48"/>
            <p:cNvSpPr/>
            <p:nvPr/>
          </p:nvSpPr>
          <p:spPr>
            <a:xfrm>
              <a:off x="1076594" y="3712100"/>
              <a:ext cx="2520729" cy="63608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algn="ctr">
                <a:buClr>
                  <a:srgbClr val="000000"/>
                </a:buClr>
                <a:buSzPts val="1000"/>
              </a:pPr>
              <a:r>
                <a:rPr lang="en-US" sz="1000">
                  <a:latin typeface="Calibri"/>
                  <a:ea typeface="Calibri"/>
                  <a:cs typeface="Calibri"/>
                  <a:sym typeface="Calibri"/>
                </a:rPr>
                <a:t>데이터베이스</a:t>
              </a:r>
              <a:endParaRPr/>
            </a:p>
          </p:txBody>
        </p:sp>
        <p:sp>
          <p:nvSpPr>
            <p:cNvPr id="1556" name="Google Shape;1556;p48"/>
            <p:cNvSpPr txBox="1"/>
            <p:nvPr/>
          </p:nvSpPr>
          <p:spPr>
            <a:xfrm>
              <a:off x="1092066" y="4478995"/>
              <a:ext cx="2489784" cy="246221"/>
            </a:xfrm>
            <a:prstGeom prst="rect">
              <a:avLst/>
            </a:prstGeom>
            <a:solidFill>
              <a:srgbClr val="CFDAE4"/>
            </a:solidFill>
            <a:ln>
              <a:noFill/>
            </a:ln>
          </p:spPr>
          <p:txBody>
            <a:bodyPr spcFirstLastPara="1" wrap="square" lIns="91425" tIns="45700" rIns="91425" bIns="45700" anchor="t" anchorCtr="0">
              <a:spAutoFit/>
            </a:bodyPr>
            <a:lstStyle/>
            <a:p>
              <a:pPr>
                <a:buClr>
                  <a:srgbClr val="000000"/>
                </a:buClr>
                <a:buSzPts val="1000"/>
              </a:pPr>
              <a:r>
                <a:rPr lang="en-US" sz="1000">
                  <a:latin typeface="Malgun Gothic"/>
                  <a:ea typeface="Malgun Gothic"/>
                  <a:cs typeface="Malgun Gothic"/>
                  <a:sym typeface="Malgun Gothic"/>
                </a:rPr>
                <a:t>장애가 전파되며, 수동 복구로 </a:t>
              </a:r>
              <a:r>
                <a:rPr lang="en-US" sz="1000">
                  <a:solidFill>
                    <a:srgbClr val="262626"/>
                  </a:solidFill>
                  <a:latin typeface="Malgun Gothic"/>
                  <a:ea typeface="Malgun Gothic"/>
                  <a:cs typeface="Malgun Gothic"/>
                  <a:sym typeface="Malgun Gothic"/>
                </a:rPr>
                <a:t>장애</a:t>
              </a:r>
              <a:r>
                <a:rPr lang="en-US" sz="1000">
                  <a:latin typeface="Malgun Gothic"/>
                  <a:ea typeface="Malgun Gothic"/>
                  <a:cs typeface="Malgun Gothic"/>
                  <a:sym typeface="Malgun Gothic"/>
                </a:rPr>
                <a:t> 지연</a:t>
              </a:r>
              <a:endParaRPr/>
            </a:p>
          </p:txBody>
        </p:sp>
        <p:grpSp>
          <p:nvGrpSpPr>
            <p:cNvPr id="1557" name="Google Shape;1557;p48"/>
            <p:cNvGrpSpPr/>
            <p:nvPr/>
          </p:nvGrpSpPr>
          <p:grpSpPr>
            <a:xfrm>
              <a:off x="1076593" y="1921018"/>
              <a:ext cx="2520730" cy="1615323"/>
              <a:chOff x="1098165" y="1921018"/>
              <a:chExt cx="2520730" cy="1615323"/>
            </a:xfrm>
          </p:grpSpPr>
          <p:sp>
            <p:nvSpPr>
              <p:cNvPr id="1558" name="Google Shape;1558;p48"/>
              <p:cNvSpPr/>
              <p:nvPr/>
            </p:nvSpPr>
            <p:spPr>
              <a:xfrm>
                <a:off x="1098165" y="1921018"/>
                <a:ext cx="2520730" cy="161532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sp>
            <p:nvSpPr>
              <p:cNvPr id="1559" name="Google Shape;1559;p48"/>
              <p:cNvSpPr/>
              <p:nvPr/>
            </p:nvSpPr>
            <p:spPr>
              <a:xfrm>
                <a:off x="1288037"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상품</a:t>
                </a:r>
                <a:endParaRPr/>
              </a:p>
            </p:txBody>
          </p:sp>
          <p:sp>
            <p:nvSpPr>
              <p:cNvPr id="1560" name="Google Shape;1560;p48"/>
              <p:cNvSpPr/>
              <p:nvPr/>
            </p:nvSpPr>
            <p:spPr>
              <a:xfrm>
                <a:off x="2072084"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주문</a:t>
                </a:r>
                <a:endParaRPr/>
              </a:p>
            </p:txBody>
          </p:sp>
          <p:sp>
            <p:nvSpPr>
              <p:cNvPr id="1561" name="Google Shape;1561;p48"/>
              <p:cNvSpPr/>
              <p:nvPr/>
            </p:nvSpPr>
            <p:spPr>
              <a:xfrm>
                <a:off x="2902765"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배송</a:t>
                </a:r>
                <a:endParaRPr/>
              </a:p>
            </p:txBody>
          </p:sp>
          <p:grpSp>
            <p:nvGrpSpPr>
              <p:cNvPr id="1562" name="Google Shape;1562;p48"/>
              <p:cNvGrpSpPr/>
              <p:nvPr/>
            </p:nvGrpSpPr>
            <p:grpSpPr>
              <a:xfrm>
                <a:off x="1209658" y="1979955"/>
                <a:ext cx="2297744" cy="1516383"/>
                <a:chOff x="3317839" y="2792257"/>
                <a:chExt cx="715200" cy="2123971"/>
              </a:xfrm>
            </p:grpSpPr>
            <p:cxnSp>
              <p:nvCxnSpPr>
                <p:cNvPr id="1563" name="Google Shape;1563;p48"/>
                <p:cNvCxnSpPr/>
                <p:nvPr/>
              </p:nvCxnSpPr>
              <p:spPr>
                <a:xfrm flipH="1">
                  <a:off x="3317839" y="2792257"/>
                  <a:ext cx="715200" cy="2107642"/>
                </a:xfrm>
                <a:prstGeom prst="straightConnector1">
                  <a:avLst/>
                </a:prstGeom>
                <a:noFill/>
                <a:ln w="38100" cap="rnd" cmpd="sng">
                  <a:solidFill>
                    <a:schemeClr val="accent2"/>
                  </a:solidFill>
                  <a:prstDash val="solid"/>
                  <a:round/>
                  <a:headEnd type="none" w="sm" len="sm"/>
                  <a:tailEnd type="none" w="sm" len="sm"/>
                </a:ln>
              </p:spPr>
            </p:cxnSp>
            <p:cxnSp>
              <p:nvCxnSpPr>
                <p:cNvPr id="1564" name="Google Shape;1564;p48"/>
                <p:cNvCxnSpPr/>
                <p:nvPr/>
              </p:nvCxnSpPr>
              <p:spPr>
                <a:xfrm>
                  <a:off x="3326304" y="2792257"/>
                  <a:ext cx="699522" cy="2123971"/>
                </a:xfrm>
                <a:prstGeom prst="straightConnector1">
                  <a:avLst/>
                </a:prstGeom>
                <a:noFill/>
                <a:ln w="38100" cap="rnd" cmpd="sng">
                  <a:solidFill>
                    <a:schemeClr val="accent2"/>
                  </a:solidFill>
                  <a:prstDash val="solid"/>
                  <a:round/>
                  <a:headEnd type="none" w="sm" len="sm"/>
                  <a:tailEnd type="none" w="sm" len="sm"/>
                </a:ln>
              </p:spPr>
            </p:cxnSp>
          </p:grpSp>
        </p:grpSp>
      </p:grpSp>
      <p:sp>
        <p:nvSpPr>
          <p:cNvPr id="1565" name="Google Shape;1565;p48"/>
          <p:cNvSpPr/>
          <p:nvPr/>
        </p:nvSpPr>
        <p:spPr>
          <a:xfrm>
            <a:off x="3867264" y="967154"/>
            <a:ext cx="3276481" cy="635514"/>
          </a:xfrm>
          <a:prstGeom prst="rect">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프론트엔드</a:t>
            </a:r>
            <a:endParaRPr/>
          </a:p>
        </p:txBody>
      </p:sp>
      <p:sp>
        <p:nvSpPr>
          <p:cNvPr id="1566" name="Google Shape;1566;p48"/>
          <p:cNvSpPr txBox="1"/>
          <p:nvPr/>
        </p:nvSpPr>
        <p:spPr>
          <a:xfrm>
            <a:off x="3867264" y="4477247"/>
            <a:ext cx="3276481" cy="261610"/>
          </a:xfrm>
          <a:prstGeom prst="rect">
            <a:avLst/>
          </a:prstGeom>
          <a:solidFill>
            <a:srgbClr val="FDEBCE"/>
          </a:solidFill>
          <a:ln>
            <a:noFill/>
          </a:ln>
        </p:spPr>
        <p:txBody>
          <a:bodyPr spcFirstLastPara="1" wrap="square" lIns="91425" tIns="45700" rIns="91425" bIns="45700" anchor="t" anchorCtr="0">
            <a:spAutoFit/>
          </a:bodyPr>
          <a:lstStyle/>
          <a:p>
            <a:pPr algn="ctr">
              <a:buClr>
                <a:srgbClr val="000000"/>
              </a:buClr>
              <a:buSzPts val="1100"/>
            </a:pPr>
            <a:r>
              <a:rPr lang="en-US" sz="1100">
                <a:latin typeface="Malgun Gothic"/>
                <a:ea typeface="Malgun Gothic"/>
                <a:cs typeface="Malgun Gothic"/>
                <a:sym typeface="Malgun Gothic"/>
              </a:rPr>
              <a:t>장애가 격리되며, 자동으로 복구됨(이전버전)</a:t>
            </a:r>
            <a:endParaRPr sz="1100">
              <a:latin typeface="Malgun Gothic"/>
              <a:ea typeface="Malgun Gothic"/>
              <a:cs typeface="Malgun Gothic"/>
              <a:sym typeface="Malgun Gothic"/>
            </a:endParaRPr>
          </a:p>
        </p:txBody>
      </p:sp>
      <p:grpSp>
        <p:nvGrpSpPr>
          <p:cNvPr id="1567" name="Google Shape;1567;p48"/>
          <p:cNvGrpSpPr/>
          <p:nvPr/>
        </p:nvGrpSpPr>
        <p:grpSpPr>
          <a:xfrm>
            <a:off x="3875068" y="1756575"/>
            <a:ext cx="3260873" cy="2580350"/>
            <a:chOff x="5525385" y="1918298"/>
            <a:chExt cx="2624505" cy="2409683"/>
          </a:xfrm>
        </p:grpSpPr>
        <p:sp>
          <p:nvSpPr>
            <p:cNvPr id="1568" name="Google Shape;1568;p48"/>
            <p:cNvSpPr/>
            <p:nvPr/>
          </p:nvSpPr>
          <p:spPr>
            <a:xfrm>
              <a:off x="5525385"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Calibri"/>
                <a:ea typeface="Calibri"/>
                <a:cs typeface="Calibri"/>
                <a:sym typeface="Calibri"/>
              </a:endParaRPr>
            </a:p>
          </p:txBody>
        </p:sp>
        <p:sp>
          <p:nvSpPr>
            <p:cNvPr id="1569" name="Google Shape;1569;p48"/>
            <p:cNvSpPr/>
            <p:nvPr/>
          </p:nvSpPr>
          <p:spPr>
            <a:xfrm>
              <a:off x="5582537"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데이터베이스</a:t>
              </a:r>
              <a:endParaRPr/>
            </a:p>
          </p:txBody>
        </p:sp>
        <p:sp>
          <p:nvSpPr>
            <p:cNvPr id="1570" name="Google Shape;1570;p48"/>
            <p:cNvSpPr/>
            <p:nvPr/>
          </p:nvSpPr>
          <p:spPr>
            <a:xfrm>
              <a:off x="5639686"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상품</a:t>
              </a:r>
              <a:endParaRPr/>
            </a:p>
          </p:txBody>
        </p:sp>
        <p:sp>
          <p:nvSpPr>
            <p:cNvPr id="1571" name="Google Shape;1571;p48"/>
            <p:cNvSpPr/>
            <p:nvPr/>
          </p:nvSpPr>
          <p:spPr>
            <a:xfrm>
              <a:off x="6460196"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Calibri"/>
                <a:ea typeface="Calibri"/>
                <a:cs typeface="Calibri"/>
                <a:sym typeface="Calibri"/>
              </a:endParaRPr>
            </a:p>
          </p:txBody>
        </p:sp>
        <p:sp>
          <p:nvSpPr>
            <p:cNvPr id="1572" name="Google Shape;1572;p48"/>
            <p:cNvSpPr/>
            <p:nvPr/>
          </p:nvSpPr>
          <p:spPr>
            <a:xfrm>
              <a:off x="6517347"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데이터베이스</a:t>
              </a:r>
              <a:endParaRPr/>
            </a:p>
          </p:txBody>
        </p:sp>
        <p:sp>
          <p:nvSpPr>
            <p:cNvPr id="1573" name="Google Shape;1573;p48"/>
            <p:cNvSpPr/>
            <p:nvPr/>
          </p:nvSpPr>
          <p:spPr>
            <a:xfrm>
              <a:off x="6574496"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주문</a:t>
              </a:r>
              <a:endParaRPr/>
            </a:p>
          </p:txBody>
        </p:sp>
        <p:sp>
          <p:nvSpPr>
            <p:cNvPr id="1574" name="Google Shape;1574;p48"/>
            <p:cNvSpPr/>
            <p:nvPr/>
          </p:nvSpPr>
          <p:spPr>
            <a:xfrm>
              <a:off x="7420128"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Calibri"/>
                <a:ea typeface="Calibri"/>
                <a:cs typeface="Calibri"/>
                <a:sym typeface="Calibri"/>
              </a:endParaRPr>
            </a:p>
          </p:txBody>
        </p:sp>
        <p:sp>
          <p:nvSpPr>
            <p:cNvPr id="1575" name="Google Shape;1575;p48"/>
            <p:cNvSpPr/>
            <p:nvPr/>
          </p:nvSpPr>
          <p:spPr>
            <a:xfrm>
              <a:off x="7477280"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데이터베이스</a:t>
              </a:r>
              <a:endParaRPr/>
            </a:p>
          </p:txBody>
        </p:sp>
        <p:sp>
          <p:nvSpPr>
            <p:cNvPr id="1576" name="Google Shape;1576;p48"/>
            <p:cNvSpPr/>
            <p:nvPr/>
          </p:nvSpPr>
          <p:spPr>
            <a:xfrm>
              <a:off x="7534429"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Calibri"/>
                  <a:ea typeface="Calibri"/>
                  <a:cs typeface="Calibri"/>
                  <a:sym typeface="Calibri"/>
                </a:rPr>
                <a:t>배송</a:t>
              </a:r>
              <a:endParaRPr/>
            </a:p>
          </p:txBody>
        </p:sp>
        <p:grpSp>
          <p:nvGrpSpPr>
            <p:cNvPr id="1577" name="Google Shape;1577;p48"/>
            <p:cNvGrpSpPr/>
            <p:nvPr/>
          </p:nvGrpSpPr>
          <p:grpSpPr>
            <a:xfrm>
              <a:off x="7529170" y="1956479"/>
              <a:ext cx="547320" cy="1601020"/>
              <a:chOff x="4604765" y="2781535"/>
              <a:chExt cx="729760" cy="2134693"/>
            </a:xfrm>
          </p:grpSpPr>
          <p:cxnSp>
            <p:nvCxnSpPr>
              <p:cNvPr id="1578" name="Google Shape;1578;p48"/>
              <p:cNvCxnSpPr/>
              <p:nvPr/>
            </p:nvCxnSpPr>
            <p:spPr>
              <a:xfrm flipH="1">
                <a:off x="4604765" y="2781535"/>
                <a:ext cx="668216" cy="2118364"/>
              </a:xfrm>
              <a:prstGeom prst="straightConnector1">
                <a:avLst/>
              </a:prstGeom>
              <a:noFill/>
              <a:ln w="38100" cap="rnd" cmpd="sng">
                <a:solidFill>
                  <a:schemeClr val="accent2"/>
                </a:solidFill>
                <a:prstDash val="solid"/>
                <a:round/>
                <a:headEnd type="none" w="sm" len="sm"/>
                <a:tailEnd type="none" w="sm" len="sm"/>
              </a:ln>
            </p:spPr>
          </p:cxnSp>
          <p:cxnSp>
            <p:nvCxnSpPr>
              <p:cNvPr id="1579" name="Google Shape;1579;p48"/>
              <p:cNvCxnSpPr/>
              <p:nvPr/>
            </p:nvCxnSpPr>
            <p:spPr>
              <a:xfrm>
                <a:off x="4625699" y="2793617"/>
                <a:ext cx="708826" cy="2122611"/>
              </a:xfrm>
              <a:prstGeom prst="straightConnector1">
                <a:avLst/>
              </a:prstGeom>
              <a:noFill/>
              <a:ln w="38100" cap="rnd" cmpd="sng">
                <a:solidFill>
                  <a:schemeClr val="accent2"/>
                </a:solidFill>
                <a:prstDash val="solid"/>
                <a:round/>
                <a:headEnd type="none" w="sm" len="sm"/>
                <a:tailEnd type="none" w="sm" len="sm"/>
              </a:ln>
            </p:spPr>
          </p:cxnSp>
        </p:grpSp>
      </p:grpSp>
      <p:sp>
        <p:nvSpPr>
          <p:cNvPr id="1580" name="Google Shape;1580;p48"/>
          <p:cNvSpPr/>
          <p:nvPr/>
        </p:nvSpPr>
        <p:spPr>
          <a:xfrm rot="5400000">
            <a:off x="2203702" y="2372262"/>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49960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101006"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107156" y="789554"/>
            <a:ext cx="6643688"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증권 </a:t>
            </a:r>
            <a:r>
              <a:rPr lang="en-US" altLang="ko-KR" sz="1050" dirty="0"/>
              <a:t>Core </a:t>
            </a:r>
            <a:r>
              <a:rPr lang="ko-KR" altLang="en-US" sz="1050" dirty="0"/>
              <a:t>업무서비스의</a:t>
            </a:r>
            <a:r>
              <a:rPr lang="en-US" altLang="ko-KR" sz="1050" dirty="0"/>
              <a:t> </a:t>
            </a:r>
            <a:r>
              <a:rPr lang="ko-KR" altLang="en-US" sz="1050" dirty="0"/>
              <a:t>부하경감과 다양한 플랫폼 비즈니스 서비스를 제공하기 위하여 비용</a:t>
            </a:r>
            <a:r>
              <a:rPr lang="en-US" altLang="ko-KR" sz="1050" dirty="0"/>
              <a:t>, </a:t>
            </a:r>
            <a:r>
              <a:rPr lang="ko-KR" altLang="en-US" sz="1050" dirty="0"/>
              <a:t>고성능</a:t>
            </a:r>
            <a:r>
              <a:rPr lang="en-US" altLang="ko-KR" sz="1050" dirty="0"/>
              <a:t>, </a:t>
            </a:r>
            <a:r>
              <a:rPr lang="ko-KR" altLang="en-US" sz="1050" dirty="0"/>
              <a:t>확장성을 고려한 </a:t>
            </a:r>
            <a:r>
              <a:rPr lang="en-US" altLang="ko-KR" sz="1050" dirty="0"/>
              <a:t>OSS </a:t>
            </a:r>
            <a:r>
              <a:rPr lang="ko-KR" altLang="en-US" sz="1050" dirty="0"/>
              <a:t>기반 </a:t>
            </a:r>
            <a:r>
              <a:rPr lang="en-US" altLang="ko-KR" sz="1050" dirty="0"/>
              <a:t>Biz Hub </a:t>
            </a:r>
            <a:r>
              <a:rPr lang="ko-KR" altLang="en-US" sz="1050" dirty="0"/>
              <a:t>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167638" y="318584"/>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en-US" altLang="ko-KR" sz="10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BizHub</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시스템 아키텍처</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5" name="Picture 2" descr="https://martinfowler.com/bliki/images/microservice-verdict/p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2" y="1422057"/>
            <a:ext cx="5472608" cy="308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36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9"/>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효과 – 기능 확장</a:t>
            </a:r>
            <a:endParaRPr/>
          </a:p>
        </p:txBody>
      </p:sp>
      <p:grpSp>
        <p:nvGrpSpPr>
          <p:cNvPr id="1586" name="Google Shape;1586;p49"/>
          <p:cNvGrpSpPr/>
          <p:nvPr/>
        </p:nvGrpSpPr>
        <p:grpSpPr>
          <a:xfrm>
            <a:off x="-351540" y="1085261"/>
            <a:ext cx="2567615" cy="3702840"/>
            <a:chOff x="978519" y="1160180"/>
            <a:chExt cx="2648056" cy="3818847"/>
          </a:xfrm>
        </p:grpSpPr>
        <p:sp>
          <p:nvSpPr>
            <p:cNvPr id="1587" name="Google Shape;1587;p49"/>
            <p:cNvSpPr/>
            <p:nvPr/>
          </p:nvSpPr>
          <p:spPr>
            <a:xfrm>
              <a:off x="978519" y="116018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프론트엔드</a:t>
              </a:r>
              <a:endParaRPr/>
            </a:p>
          </p:txBody>
        </p:sp>
        <p:grpSp>
          <p:nvGrpSpPr>
            <p:cNvPr id="1588" name="Google Shape;1588;p49"/>
            <p:cNvGrpSpPr/>
            <p:nvPr/>
          </p:nvGrpSpPr>
          <p:grpSpPr>
            <a:xfrm>
              <a:off x="978519" y="1897720"/>
              <a:ext cx="2648056" cy="1710504"/>
              <a:chOff x="978520" y="1897720"/>
              <a:chExt cx="2648056" cy="1710504"/>
            </a:xfrm>
          </p:grpSpPr>
          <p:sp>
            <p:nvSpPr>
              <p:cNvPr id="1589" name="Google Shape;1589;p49"/>
              <p:cNvSpPr/>
              <p:nvPr/>
            </p:nvSpPr>
            <p:spPr>
              <a:xfrm>
                <a:off x="978520" y="1897720"/>
                <a:ext cx="2648056" cy="1710504"/>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algn="ctr">
                  <a:buClr>
                    <a:srgbClr val="000000"/>
                  </a:buClr>
                  <a:buSzPts val="1000"/>
                </a:pPr>
                <a:r>
                  <a:rPr lang="en-US" sz="1000">
                    <a:latin typeface="Malgun Gothic"/>
                    <a:ea typeface="Malgun Gothic"/>
                    <a:cs typeface="Malgun Gothic"/>
                    <a:sym typeface="Malgun Gothic"/>
                  </a:rPr>
                  <a:t>Java/J2EE</a:t>
                </a:r>
                <a:endParaRPr sz="1000">
                  <a:latin typeface="Malgun Gothic"/>
                  <a:ea typeface="Malgun Gothic"/>
                  <a:cs typeface="Malgun Gothic"/>
                  <a:sym typeface="Malgun Gothic"/>
                </a:endParaRPr>
              </a:p>
            </p:txBody>
          </p:sp>
          <p:sp>
            <p:nvSpPr>
              <p:cNvPr id="1590" name="Google Shape;1590;p49"/>
              <p:cNvSpPr/>
              <p:nvPr/>
            </p:nvSpPr>
            <p:spPr>
              <a:xfrm>
                <a:off x="1092821"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상품</a:t>
                </a:r>
                <a:endParaRPr/>
              </a:p>
            </p:txBody>
          </p:sp>
          <p:sp>
            <p:nvSpPr>
              <p:cNvPr id="1591" name="Google Shape;1591;p49"/>
              <p:cNvSpPr/>
              <p:nvPr/>
            </p:nvSpPr>
            <p:spPr>
              <a:xfrm>
                <a:off x="1708283"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주문</a:t>
                </a:r>
                <a:endParaRPr/>
              </a:p>
            </p:txBody>
          </p:sp>
          <p:sp>
            <p:nvSpPr>
              <p:cNvPr id="1592" name="Google Shape;1592;p49"/>
              <p:cNvSpPr/>
              <p:nvPr/>
            </p:nvSpPr>
            <p:spPr>
              <a:xfrm>
                <a:off x="2323745"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배송</a:t>
                </a:r>
                <a:endParaRPr/>
              </a:p>
            </p:txBody>
          </p:sp>
          <p:sp>
            <p:nvSpPr>
              <p:cNvPr id="1593" name="Google Shape;1593;p49"/>
              <p:cNvSpPr/>
              <p:nvPr/>
            </p:nvSpPr>
            <p:spPr>
              <a:xfrm>
                <a:off x="2998323" y="1992038"/>
                <a:ext cx="501161" cy="1310853"/>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마</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케</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팅</a:t>
                </a:r>
                <a:endParaRPr sz="1000">
                  <a:latin typeface="Malgun Gothic"/>
                  <a:ea typeface="Malgun Gothic"/>
                  <a:cs typeface="Malgun Gothic"/>
                  <a:sym typeface="Malgun Gothic"/>
                </a:endParaRPr>
              </a:p>
            </p:txBody>
          </p:sp>
        </p:grpSp>
        <p:grpSp>
          <p:nvGrpSpPr>
            <p:cNvPr id="1594" name="Google Shape;1594;p49"/>
            <p:cNvGrpSpPr/>
            <p:nvPr/>
          </p:nvGrpSpPr>
          <p:grpSpPr>
            <a:xfrm>
              <a:off x="978520" y="3765207"/>
              <a:ext cx="2648055" cy="668216"/>
              <a:chOff x="978520" y="3765207"/>
              <a:chExt cx="2648055" cy="668216"/>
            </a:xfrm>
          </p:grpSpPr>
          <p:sp>
            <p:nvSpPr>
              <p:cNvPr id="1595" name="Google Shape;1595;p49"/>
              <p:cNvSpPr/>
              <p:nvPr/>
            </p:nvSpPr>
            <p:spPr>
              <a:xfrm>
                <a:off x="978520" y="3765207"/>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데이터베이스</a:t>
                </a:r>
                <a:endParaRPr/>
              </a:p>
            </p:txBody>
          </p:sp>
          <p:sp>
            <p:nvSpPr>
              <p:cNvPr id="1596" name="Google Shape;1596;p49"/>
              <p:cNvSpPr/>
              <p:nvPr/>
            </p:nvSpPr>
            <p:spPr>
              <a:xfrm>
                <a:off x="3035775" y="3993116"/>
                <a:ext cx="501161" cy="327164"/>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36000" tIns="45700" rIns="36000" bIns="45700" anchor="ctr" anchorCtr="0">
                <a:noAutofit/>
              </a:bodyPr>
              <a:lstStyle/>
              <a:p>
                <a:pPr algn="ctr">
                  <a:buClr>
                    <a:srgbClr val="000000"/>
                  </a:buClr>
                  <a:buSzPts val="1000"/>
                </a:pPr>
                <a:r>
                  <a:rPr lang="en-US" sz="1000">
                    <a:latin typeface="Malgun Gothic"/>
                    <a:ea typeface="Malgun Gothic"/>
                    <a:cs typeface="Malgun Gothic"/>
                    <a:sym typeface="Malgun Gothic"/>
                  </a:rPr>
                  <a:t>스키마 체인지</a:t>
                </a:r>
                <a:endParaRPr/>
              </a:p>
            </p:txBody>
          </p:sp>
        </p:grpSp>
        <p:sp>
          <p:nvSpPr>
            <p:cNvPr id="1597" name="Google Shape;1597;p49"/>
            <p:cNvSpPr txBox="1"/>
            <p:nvPr/>
          </p:nvSpPr>
          <p:spPr>
            <a:xfrm>
              <a:off x="1295700" y="4566424"/>
              <a:ext cx="2013693" cy="412603"/>
            </a:xfrm>
            <a:prstGeom prst="rect">
              <a:avLst/>
            </a:prstGeom>
            <a:solidFill>
              <a:srgbClr val="CFDAE4"/>
            </a:solidFill>
            <a:ln>
              <a:noFill/>
            </a:ln>
          </p:spPr>
          <p:txBody>
            <a:bodyPr spcFirstLastPara="1" wrap="square" lIns="91425" tIns="45700" rIns="91425" bIns="45700" anchor="t" anchorCtr="0">
              <a:spAutoFit/>
            </a:bodyPr>
            <a:lstStyle/>
            <a:p>
              <a:pPr algn="ctr">
                <a:buClr>
                  <a:srgbClr val="000000"/>
                </a:buClr>
                <a:buSzPts val="1000"/>
              </a:pPr>
              <a:r>
                <a:rPr lang="en-US" sz="1000">
                  <a:latin typeface="Malgun Gothic"/>
                  <a:ea typeface="Malgun Gothic"/>
                  <a:cs typeface="Malgun Gothic"/>
                  <a:sym typeface="Malgun Gothic"/>
                </a:rPr>
                <a:t>기존 코드의 수정 🡪 Big Impact</a:t>
              </a:r>
              <a:endParaRPr/>
            </a:p>
          </p:txBody>
        </p:sp>
      </p:grpSp>
      <p:sp>
        <p:nvSpPr>
          <p:cNvPr id="1598" name="Google Shape;1598;p49"/>
          <p:cNvSpPr/>
          <p:nvPr/>
        </p:nvSpPr>
        <p:spPr>
          <a:xfrm rot="5400000">
            <a:off x="2203702" y="2372262"/>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grpSp>
        <p:nvGrpSpPr>
          <p:cNvPr id="1599" name="Google Shape;1599;p49"/>
          <p:cNvGrpSpPr/>
          <p:nvPr/>
        </p:nvGrpSpPr>
        <p:grpSpPr>
          <a:xfrm>
            <a:off x="3653401" y="966354"/>
            <a:ext cx="3613328" cy="3699713"/>
            <a:chOff x="4996865" y="1059824"/>
            <a:chExt cx="3613328" cy="3699713"/>
          </a:xfrm>
        </p:grpSpPr>
        <p:sp>
          <p:nvSpPr>
            <p:cNvPr id="1600" name="Google Shape;1600;p49"/>
            <p:cNvSpPr/>
            <p:nvPr/>
          </p:nvSpPr>
          <p:spPr>
            <a:xfrm>
              <a:off x="5009427"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01" name="Google Shape;1601;p49"/>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프론트엔드</a:t>
              </a:r>
              <a:endParaRPr sz="1200">
                <a:latin typeface="Malgun Gothic"/>
                <a:ea typeface="Malgun Gothic"/>
                <a:cs typeface="Malgun Gothic"/>
                <a:sym typeface="Malgun Gothic"/>
              </a:endParaRPr>
            </a:p>
          </p:txBody>
        </p:sp>
        <p:sp>
          <p:nvSpPr>
            <p:cNvPr id="1602" name="Google Shape;1602;p49"/>
            <p:cNvSpPr/>
            <p:nvPr/>
          </p:nvSpPr>
          <p:spPr>
            <a:xfrm>
              <a:off x="5066579"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603" name="Google Shape;1603;p49"/>
            <p:cNvSpPr/>
            <p:nvPr/>
          </p:nvSpPr>
          <p:spPr>
            <a:xfrm>
              <a:off x="5123728"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상</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품</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Tomcat)</a:t>
              </a:r>
              <a:endParaRPr sz="900">
                <a:latin typeface="Malgun Gothic"/>
                <a:ea typeface="Malgun Gothic"/>
                <a:cs typeface="Malgun Gothic"/>
                <a:sym typeface="Malgun Gothic"/>
              </a:endParaRPr>
            </a:p>
          </p:txBody>
        </p:sp>
        <p:sp>
          <p:nvSpPr>
            <p:cNvPr id="1604" name="Google Shape;1604;p49"/>
            <p:cNvSpPr/>
            <p:nvPr/>
          </p:nvSpPr>
          <p:spPr>
            <a:xfrm>
              <a:off x="5944238"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05" name="Google Shape;1605;p49"/>
            <p:cNvSpPr/>
            <p:nvPr/>
          </p:nvSpPr>
          <p:spPr>
            <a:xfrm>
              <a:off x="6001389"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606" name="Google Shape;1606;p49"/>
            <p:cNvSpPr/>
            <p:nvPr/>
          </p:nvSpPr>
          <p:spPr>
            <a:xfrm>
              <a:off x="6058538"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주</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문</a:t>
              </a:r>
              <a:br>
                <a:rPr lang="en-US" sz="1200">
                  <a:latin typeface="Malgun Gothic"/>
                  <a:ea typeface="Malgun Gothic"/>
                  <a:cs typeface="Malgun Gothic"/>
                  <a:sym typeface="Malgun Gothic"/>
                </a:rPr>
              </a:b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Spring)</a:t>
              </a:r>
              <a:endParaRPr sz="900">
                <a:latin typeface="Malgun Gothic"/>
                <a:ea typeface="Malgun Gothic"/>
                <a:cs typeface="Malgun Gothic"/>
                <a:sym typeface="Malgun Gothic"/>
              </a:endParaRPr>
            </a:p>
          </p:txBody>
        </p:sp>
        <p:sp>
          <p:nvSpPr>
            <p:cNvPr id="1607" name="Google Shape;1607;p49"/>
            <p:cNvSpPr/>
            <p:nvPr/>
          </p:nvSpPr>
          <p:spPr>
            <a:xfrm>
              <a:off x="6904170"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08" name="Google Shape;1608;p49"/>
            <p:cNvSpPr/>
            <p:nvPr/>
          </p:nvSpPr>
          <p:spPr>
            <a:xfrm>
              <a:off x="696132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609" name="Google Shape;1609;p49"/>
            <p:cNvSpPr/>
            <p:nvPr/>
          </p:nvSpPr>
          <p:spPr>
            <a:xfrm>
              <a:off x="7018471"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배</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송</a:t>
              </a:r>
              <a:endParaRPr sz="1200">
                <a:latin typeface="Malgun Gothic"/>
                <a:ea typeface="Malgun Gothic"/>
                <a:cs typeface="Malgun Gothic"/>
                <a:sym typeface="Malgun Gothic"/>
              </a:endParaRPr>
            </a:p>
            <a:p>
              <a:pPr algn="ctr">
                <a:buClr>
                  <a:schemeClr val="lt1"/>
                </a:buClr>
                <a:buSzPts val="1200"/>
              </a:pP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(.NET)</a:t>
              </a:r>
              <a:endParaRPr sz="900">
                <a:latin typeface="Malgun Gothic"/>
                <a:ea typeface="Malgun Gothic"/>
                <a:cs typeface="Malgun Gothic"/>
                <a:sym typeface="Malgun Gothic"/>
              </a:endParaRPr>
            </a:p>
          </p:txBody>
        </p:sp>
        <p:sp>
          <p:nvSpPr>
            <p:cNvPr id="1610" name="Google Shape;1610;p49"/>
            <p:cNvSpPr/>
            <p:nvPr/>
          </p:nvSpPr>
          <p:spPr>
            <a:xfrm>
              <a:off x="7880431" y="1777486"/>
              <a:ext cx="729762" cy="240968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11" name="Google Shape;1611;p49"/>
            <p:cNvSpPr/>
            <p:nvPr/>
          </p:nvSpPr>
          <p:spPr>
            <a:xfrm>
              <a:off x="793758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No</a:t>
              </a:r>
              <a:br>
                <a:rPr lang="en-US" sz="1200">
                  <a:latin typeface="Malgun Gothic"/>
                  <a:ea typeface="Malgun Gothic"/>
                  <a:cs typeface="Malgun Gothic"/>
                  <a:sym typeface="Malgun Gothic"/>
                </a:rPr>
              </a:br>
              <a:r>
                <a:rPr lang="en-US" sz="1200">
                  <a:latin typeface="Malgun Gothic"/>
                  <a:ea typeface="Malgun Gothic"/>
                  <a:cs typeface="Malgun Gothic"/>
                  <a:sym typeface="Malgun Gothic"/>
                </a:rPr>
                <a:t>SQL</a:t>
              </a:r>
              <a:endParaRPr sz="1200">
                <a:latin typeface="Malgun Gothic"/>
                <a:ea typeface="Malgun Gothic"/>
                <a:cs typeface="Malgun Gothic"/>
                <a:sym typeface="Malgun Gothic"/>
              </a:endParaRPr>
            </a:p>
          </p:txBody>
        </p:sp>
        <p:sp>
          <p:nvSpPr>
            <p:cNvPr id="1612" name="Google Shape;1612;p49"/>
            <p:cNvSpPr/>
            <p:nvPr/>
          </p:nvSpPr>
          <p:spPr>
            <a:xfrm>
              <a:off x="7994732"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마</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케</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팅</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(python)</a:t>
              </a:r>
              <a:endParaRPr sz="900">
                <a:latin typeface="Malgun Gothic"/>
                <a:ea typeface="Malgun Gothic"/>
                <a:cs typeface="Malgun Gothic"/>
                <a:sym typeface="Malgun Gothic"/>
              </a:endParaRPr>
            </a:p>
          </p:txBody>
        </p:sp>
        <p:sp>
          <p:nvSpPr>
            <p:cNvPr id="1613" name="Google Shape;1613;p49"/>
            <p:cNvSpPr/>
            <p:nvPr/>
          </p:nvSpPr>
          <p:spPr>
            <a:xfrm>
              <a:off x="4996865" y="4313699"/>
              <a:ext cx="3613328" cy="445838"/>
            </a:xfrm>
            <a:prstGeom prst="rect">
              <a:avLst/>
            </a:prstGeom>
            <a:solidFill>
              <a:srgbClr val="FDEBCE"/>
            </a:solidFill>
            <a:ln>
              <a:noFill/>
            </a:ln>
          </p:spPr>
          <p:txBody>
            <a:bodyPr spcFirstLastPara="1" wrap="square" lIns="91425" tIns="45700" rIns="91425" bIns="45700" anchor="ctr" anchorCtr="0">
              <a:noAutofit/>
            </a:bodyPr>
            <a:lstStyle/>
            <a:p>
              <a:pPr algn="ctr">
                <a:buClr>
                  <a:srgbClr val="34495E"/>
                </a:buClr>
                <a:buSzPts val="1100"/>
              </a:pPr>
              <a:r>
                <a:rPr lang="en-US" sz="1100">
                  <a:solidFill>
                    <a:srgbClr val="34495E"/>
                  </a:solidFill>
                  <a:latin typeface="Malgun Gothic"/>
                  <a:ea typeface="Malgun Gothic"/>
                  <a:cs typeface="Malgun Gothic"/>
                  <a:sym typeface="Malgun Gothic"/>
                </a:rPr>
                <a:t>신규 마이크로서비스의 추가 🡪 Minimal Impact</a:t>
              </a:r>
              <a:endParaRPr/>
            </a:p>
            <a:p>
              <a:pPr algn="ctr">
                <a:buClr>
                  <a:srgbClr val="34495E"/>
                </a:buClr>
                <a:buSzPts val="1100"/>
              </a:pPr>
              <a:r>
                <a:rPr lang="en-US" sz="1100">
                  <a:solidFill>
                    <a:srgbClr val="34495E"/>
                  </a:solidFill>
                  <a:latin typeface="Malgun Gothic"/>
                  <a:ea typeface="Malgun Gothic"/>
                  <a:cs typeface="Malgun Gothic"/>
                  <a:sym typeface="Malgun Gothic"/>
                </a:rPr>
                <a:t>자율적 기술선택(플랫폼 &amp; 데이터레이아웃)</a:t>
              </a:r>
              <a:endParaRPr sz="1100">
                <a:solidFill>
                  <a:srgbClr val="34495E"/>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206832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50"/>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효과 – 기능 확장</a:t>
            </a:r>
            <a:endParaRPr/>
          </a:p>
        </p:txBody>
      </p:sp>
      <p:grpSp>
        <p:nvGrpSpPr>
          <p:cNvPr id="1619" name="Google Shape;1619;p50"/>
          <p:cNvGrpSpPr/>
          <p:nvPr/>
        </p:nvGrpSpPr>
        <p:grpSpPr>
          <a:xfrm>
            <a:off x="-351540" y="1085261"/>
            <a:ext cx="2567615" cy="3702840"/>
            <a:chOff x="978519" y="1160180"/>
            <a:chExt cx="2648056" cy="3818847"/>
          </a:xfrm>
        </p:grpSpPr>
        <p:sp>
          <p:nvSpPr>
            <p:cNvPr id="1620" name="Google Shape;1620;p50"/>
            <p:cNvSpPr/>
            <p:nvPr/>
          </p:nvSpPr>
          <p:spPr>
            <a:xfrm>
              <a:off x="978519" y="116018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프론트엔드</a:t>
              </a:r>
              <a:endParaRPr/>
            </a:p>
          </p:txBody>
        </p:sp>
        <p:grpSp>
          <p:nvGrpSpPr>
            <p:cNvPr id="1621" name="Google Shape;1621;p50"/>
            <p:cNvGrpSpPr/>
            <p:nvPr/>
          </p:nvGrpSpPr>
          <p:grpSpPr>
            <a:xfrm>
              <a:off x="978519" y="1897720"/>
              <a:ext cx="2648056" cy="1710504"/>
              <a:chOff x="978520" y="1897720"/>
              <a:chExt cx="2648056" cy="1710504"/>
            </a:xfrm>
          </p:grpSpPr>
          <p:sp>
            <p:nvSpPr>
              <p:cNvPr id="1622" name="Google Shape;1622;p50"/>
              <p:cNvSpPr/>
              <p:nvPr/>
            </p:nvSpPr>
            <p:spPr>
              <a:xfrm>
                <a:off x="978520" y="1897720"/>
                <a:ext cx="2648056" cy="1710504"/>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algn="ctr">
                  <a:buClr>
                    <a:srgbClr val="000000"/>
                  </a:buClr>
                  <a:buSzPts val="1000"/>
                </a:pPr>
                <a:r>
                  <a:rPr lang="en-US" sz="1000">
                    <a:latin typeface="Malgun Gothic"/>
                    <a:ea typeface="Malgun Gothic"/>
                    <a:cs typeface="Malgun Gothic"/>
                    <a:sym typeface="Malgun Gothic"/>
                  </a:rPr>
                  <a:t>Java/J2EE</a:t>
                </a:r>
                <a:endParaRPr sz="1000">
                  <a:latin typeface="Malgun Gothic"/>
                  <a:ea typeface="Malgun Gothic"/>
                  <a:cs typeface="Malgun Gothic"/>
                  <a:sym typeface="Malgun Gothic"/>
                </a:endParaRPr>
              </a:p>
            </p:txBody>
          </p:sp>
          <p:sp>
            <p:nvSpPr>
              <p:cNvPr id="1623" name="Google Shape;1623;p50"/>
              <p:cNvSpPr/>
              <p:nvPr/>
            </p:nvSpPr>
            <p:spPr>
              <a:xfrm>
                <a:off x="1092821"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상품</a:t>
                </a:r>
                <a:endParaRPr/>
              </a:p>
            </p:txBody>
          </p:sp>
          <p:sp>
            <p:nvSpPr>
              <p:cNvPr id="1624" name="Google Shape;1624;p50"/>
              <p:cNvSpPr/>
              <p:nvPr/>
            </p:nvSpPr>
            <p:spPr>
              <a:xfrm>
                <a:off x="1708283"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주문</a:t>
                </a:r>
                <a:endParaRPr/>
              </a:p>
            </p:txBody>
          </p:sp>
          <p:sp>
            <p:nvSpPr>
              <p:cNvPr id="1625" name="Google Shape;1625;p50"/>
              <p:cNvSpPr/>
              <p:nvPr/>
            </p:nvSpPr>
            <p:spPr>
              <a:xfrm>
                <a:off x="2323745"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배송</a:t>
                </a:r>
                <a:endParaRPr/>
              </a:p>
            </p:txBody>
          </p:sp>
          <p:sp>
            <p:nvSpPr>
              <p:cNvPr id="1626" name="Google Shape;1626;p50"/>
              <p:cNvSpPr/>
              <p:nvPr/>
            </p:nvSpPr>
            <p:spPr>
              <a:xfrm>
                <a:off x="2998323" y="1992038"/>
                <a:ext cx="501161" cy="1310853"/>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마</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케</a:t>
                </a:r>
                <a:endParaRPr sz="1000">
                  <a:latin typeface="Malgun Gothic"/>
                  <a:ea typeface="Malgun Gothic"/>
                  <a:cs typeface="Malgun Gothic"/>
                  <a:sym typeface="Malgun Gothic"/>
                </a:endParaRPr>
              </a:p>
              <a:p>
                <a:pPr algn="ctr">
                  <a:buClr>
                    <a:srgbClr val="000000"/>
                  </a:buClr>
                  <a:buSzPts val="1000"/>
                </a:pPr>
                <a:r>
                  <a:rPr lang="en-US" sz="1000">
                    <a:latin typeface="Malgun Gothic"/>
                    <a:ea typeface="Malgun Gothic"/>
                    <a:cs typeface="Malgun Gothic"/>
                    <a:sym typeface="Malgun Gothic"/>
                  </a:rPr>
                  <a:t>팅</a:t>
                </a:r>
                <a:endParaRPr sz="1000">
                  <a:latin typeface="Malgun Gothic"/>
                  <a:ea typeface="Malgun Gothic"/>
                  <a:cs typeface="Malgun Gothic"/>
                  <a:sym typeface="Malgun Gothic"/>
                </a:endParaRPr>
              </a:p>
            </p:txBody>
          </p:sp>
        </p:grpSp>
        <p:grpSp>
          <p:nvGrpSpPr>
            <p:cNvPr id="1627" name="Google Shape;1627;p50"/>
            <p:cNvGrpSpPr/>
            <p:nvPr/>
          </p:nvGrpSpPr>
          <p:grpSpPr>
            <a:xfrm>
              <a:off x="978520" y="3765207"/>
              <a:ext cx="2648055" cy="668216"/>
              <a:chOff x="978520" y="3765207"/>
              <a:chExt cx="2648055" cy="668216"/>
            </a:xfrm>
          </p:grpSpPr>
          <p:sp>
            <p:nvSpPr>
              <p:cNvPr id="1628" name="Google Shape;1628;p50"/>
              <p:cNvSpPr/>
              <p:nvPr/>
            </p:nvSpPr>
            <p:spPr>
              <a:xfrm>
                <a:off x="978520" y="3765207"/>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데이터베이스</a:t>
                </a:r>
                <a:endParaRPr/>
              </a:p>
            </p:txBody>
          </p:sp>
          <p:sp>
            <p:nvSpPr>
              <p:cNvPr id="1629" name="Google Shape;1629;p50"/>
              <p:cNvSpPr/>
              <p:nvPr/>
            </p:nvSpPr>
            <p:spPr>
              <a:xfrm>
                <a:off x="3035775" y="3993116"/>
                <a:ext cx="501161" cy="327164"/>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36000" tIns="45700" rIns="36000" bIns="45700" anchor="ctr" anchorCtr="0">
                <a:noAutofit/>
              </a:bodyPr>
              <a:lstStyle/>
              <a:p>
                <a:pPr algn="ctr">
                  <a:buClr>
                    <a:srgbClr val="000000"/>
                  </a:buClr>
                  <a:buSzPts val="1000"/>
                </a:pPr>
                <a:r>
                  <a:rPr lang="en-US" sz="1000">
                    <a:latin typeface="Malgun Gothic"/>
                    <a:ea typeface="Malgun Gothic"/>
                    <a:cs typeface="Malgun Gothic"/>
                    <a:sym typeface="Malgun Gothic"/>
                  </a:rPr>
                  <a:t>스키마 체인지</a:t>
                </a:r>
                <a:endParaRPr/>
              </a:p>
            </p:txBody>
          </p:sp>
        </p:grpSp>
        <p:sp>
          <p:nvSpPr>
            <p:cNvPr id="1630" name="Google Shape;1630;p50"/>
            <p:cNvSpPr txBox="1"/>
            <p:nvPr/>
          </p:nvSpPr>
          <p:spPr>
            <a:xfrm>
              <a:off x="1295700" y="4566424"/>
              <a:ext cx="2013693" cy="412603"/>
            </a:xfrm>
            <a:prstGeom prst="rect">
              <a:avLst/>
            </a:prstGeom>
            <a:solidFill>
              <a:srgbClr val="CFDAE4"/>
            </a:solidFill>
            <a:ln>
              <a:noFill/>
            </a:ln>
          </p:spPr>
          <p:txBody>
            <a:bodyPr spcFirstLastPara="1" wrap="square" lIns="91425" tIns="45700" rIns="91425" bIns="45700" anchor="t" anchorCtr="0">
              <a:spAutoFit/>
            </a:bodyPr>
            <a:lstStyle/>
            <a:p>
              <a:pPr algn="ctr">
                <a:buClr>
                  <a:srgbClr val="000000"/>
                </a:buClr>
                <a:buSzPts val="1000"/>
              </a:pPr>
              <a:r>
                <a:rPr lang="en-US" sz="1000">
                  <a:latin typeface="Malgun Gothic"/>
                  <a:ea typeface="Malgun Gothic"/>
                  <a:cs typeface="Malgun Gothic"/>
                  <a:sym typeface="Malgun Gothic"/>
                </a:rPr>
                <a:t>기존 코드의 수정 🡪 Big Impact</a:t>
              </a:r>
              <a:endParaRPr/>
            </a:p>
          </p:txBody>
        </p:sp>
      </p:grpSp>
      <p:sp>
        <p:nvSpPr>
          <p:cNvPr id="1631" name="Google Shape;1631;p50"/>
          <p:cNvSpPr/>
          <p:nvPr/>
        </p:nvSpPr>
        <p:spPr>
          <a:xfrm rot="5400000">
            <a:off x="2203702" y="2372262"/>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grpSp>
        <p:nvGrpSpPr>
          <p:cNvPr id="1632" name="Google Shape;1632;p50"/>
          <p:cNvGrpSpPr/>
          <p:nvPr/>
        </p:nvGrpSpPr>
        <p:grpSpPr>
          <a:xfrm>
            <a:off x="3645877" y="966354"/>
            <a:ext cx="3620852" cy="3699713"/>
            <a:chOff x="4989341" y="1059824"/>
            <a:chExt cx="3620852" cy="3699713"/>
          </a:xfrm>
        </p:grpSpPr>
        <p:sp>
          <p:nvSpPr>
            <p:cNvPr id="1633" name="Google Shape;1633;p50"/>
            <p:cNvSpPr/>
            <p:nvPr/>
          </p:nvSpPr>
          <p:spPr>
            <a:xfrm>
              <a:off x="5009427"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34" name="Google Shape;1634;p50"/>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프론트엔드</a:t>
              </a:r>
              <a:endParaRPr sz="1200">
                <a:latin typeface="Malgun Gothic"/>
                <a:ea typeface="Malgun Gothic"/>
                <a:cs typeface="Malgun Gothic"/>
                <a:sym typeface="Malgun Gothic"/>
              </a:endParaRPr>
            </a:p>
          </p:txBody>
        </p:sp>
        <p:sp>
          <p:nvSpPr>
            <p:cNvPr id="1635" name="Google Shape;1635;p50"/>
            <p:cNvSpPr/>
            <p:nvPr/>
          </p:nvSpPr>
          <p:spPr>
            <a:xfrm>
              <a:off x="5123728"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상</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품</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Tomcat)</a:t>
              </a:r>
              <a:endParaRPr sz="900">
                <a:latin typeface="Malgun Gothic"/>
                <a:ea typeface="Malgun Gothic"/>
                <a:cs typeface="Malgun Gothic"/>
                <a:sym typeface="Malgun Gothic"/>
              </a:endParaRPr>
            </a:p>
          </p:txBody>
        </p:sp>
        <p:sp>
          <p:nvSpPr>
            <p:cNvPr id="1636" name="Google Shape;1636;p50"/>
            <p:cNvSpPr/>
            <p:nvPr/>
          </p:nvSpPr>
          <p:spPr>
            <a:xfrm>
              <a:off x="5944238"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37" name="Google Shape;1637;p50"/>
            <p:cNvSpPr/>
            <p:nvPr/>
          </p:nvSpPr>
          <p:spPr>
            <a:xfrm>
              <a:off x="6058538"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주</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문</a:t>
              </a:r>
              <a:br>
                <a:rPr lang="en-US" sz="1200">
                  <a:latin typeface="Malgun Gothic"/>
                  <a:ea typeface="Malgun Gothic"/>
                  <a:cs typeface="Malgun Gothic"/>
                  <a:sym typeface="Malgun Gothic"/>
                </a:rPr>
              </a:b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(Java/</a:t>
              </a:r>
              <a:br>
                <a:rPr lang="en-US" sz="900">
                  <a:latin typeface="Malgun Gothic"/>
                  <a:ea typeface="Malgun Gothic"/>
                  <a:cs typeface="Malgun Gothic"/>
                  <a:sym typeface="Malgun Gothic"/>
                </a:rPr>
              </a:br>
              <a:r>
                <a:rPr lang="en-US" sz="900">
                  <a:latin typeface="Malgun Gothic"/>
                  <a:ea typeface="Malgun Gothic"/>
                  <a:cs typeface="Malgun Gothic"/>
                  <a:sym typeface="Malgun Gothic"/>
                </a:rPr>
                <a:t>Spring)</a:t>
              </a:r>
              <a:endParaRPr sz="900">
                <a:latin typeface="Malgun Gothic"/>
                <a:ea typeface="Malgun Gothic"/>
                <a:cs typeface="Malgun Gothic"/>
                <a:sym typeface="Malgun Gothic"/>
              </a:endParaRPr>
            </a:p>
          </p:txBody>
        </p:sp>
        <p:sp>
          <p:nvSpPr>
            <p:cNvPr id="1638" name="Google Shape;1638;p50"/>
            <p:cNvSpPr/>
            <p:nvPr/>
          </p:nvSpPr>
          <p:spPr>
            <a:xfrm>
              <a:off x="6904170"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39" name="Google Shape;1639;p50"/>
            <p:cNvSpPr/>
            <p:nvPr/>
          </p:nvSpPr>
          <p:spPr>
            <a:xfrm>
              <a:off x="696132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sp>
          <p:nvSpPr>
            <p:cNvPr id="1640" name="Google Shape;1640;p50"/>
            <p:cNvSpPr/>
            <p:nvPr/>
          </p:nvSpPr>
          <p:spPr>
            <a:xfrm>
              <a:off x="7018471"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배</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송</a:t>
              </a:r>
              <a:endParaRPr sz="1200">
                <a:latin typeface="Malgun Gothic"/>
                <a:ea typeface="Malgun Gothic"/>
                <a:cs typeface="Malgun Gothic"/>
                <a:sym typeface="Malgun Gothic"/>
              </a:endParaRPr>
            </a:p>
            <a:p>
              <a:pPr algn="ctr">
                <a:buClr>
                  <a:schemeClr val="lt1"/>
                </a:buClr>
                <a:buSzPts val="1200"/>
              </a:pP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(.NET)</a:t>
              </a:r>
              <a:endParaRPr sz="900">
                <a:latin typeface="Malgun Gothic"/>
                <a:ea typeface="Malgun Gothic"/>
                <a:cs typeface="Malgun Gothic"/>
                <a:sym typeface="Malgun Gothic"/>
              </a:endParaRPr>
            </a:p>
          </p:txBody>
        </p:sp>
        <p:sp>
          <p:nvSpPr>
            <p:cNvPr id="1641" name="Google Shape;1641;p50"/>
            <p:cNvSpPr/>
            <p:nvPr/>
          </p:nvSpPr>
          <p:spPr>
            <a:xfrm>
              <a:off x="7880431" y="1777486"/>
              <a:ext cx="729762" cy="240968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42" name="Google Shape;1642;p50"/>
            <p:cNvSpPr/>
            <p:nvPr/>
          </p:nvSpPr>
          <p:spPr>
            <a:xfrm>
              <a:off x="793758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No</a:t>
              </a:r>
              <a:br>
                <a:rPr lang="en-US" sz="1200">
                  <a:latin typeface="Malgun Gothic"/>
                  <a:ea typeface="Malgun Gothic"/>
                  <a:cs typeface="Malgun Gothic"/>
                  <a:sym typeface="Malgun Gothic"/>
                </a:rPr>
              </a:br>
              <a:r>
                <a:rPr lang="en-US" sz="1200">
                  <a:latin typeface="Malgun Gothic"/>
                  <a:ea typeface="Malgun Gothic"/>
                  <a:cs typeface="Malgun Gothic"/>
                  <a:sym typeface="Malgun Gothic"/>
                </a:rPr>
                <a:t>SQL</a:t>
              </a:r>
              <a:endParaRPr sz="1200">
                <a:latin typeface="Malgun Gothic"/>
                <a:ea typeface="Malgun Gothic"/>
                <a:cs typeface="Malgun Gothic"/>
                <a:sym typeface="Malgun Gothic"/>
              </a:endParaRPr>
            </a:p>
          </p:txBody>
        </p:sp>
        <p:sp>
          <p:nvSpPr>
            <p:cNvPr id="1643" name="Google Shape;1643;p50"/>
            <p:cNvSpPr/>
            <p:nvPr/>
          </p:nvSpPr>
          <p:spPr>
            <a:xfrm>
              <a:off x="7994732" y="1891785"/>
              <a:ext cx="501161" cy="1441938"/>
            </a:xfrm>
            <a:prstGeom prst="rect">
              <a:avLst/>
            </a:prstGeom>
            <a:solidFill>
              <a:srgbClr val="FAD69F"/>
            </a:solidFill>
            <a:ln>
              <a:noFill/>
            </a:ln>
          </p:spPr>
          <p:txBody>
            <a:bodyPr spcFirstLastPara="1" wrap="square" lIns="0" tIns="0" rIns="0" bIns="0" anchor="ctr" anchorCtr="0">
              <a:noAutofit/>
            </a:bodyPr>
            <a:lstStyle/>
            <a:p>
              <a:pPr algn="ctr">
                <a:buClr>
                  <a:srgbClr val="000000"/>
                </a:buClr>
                <a:buSzPts val="1200"/>
              </a:pPr>
              <a:r>
                <a:rPr lang="en-US" sz="1200">
                  <a:latin typeface="Malgun Gothic"/>
                  <a:ea typeface="Malgun Gothic"/>
                  <a:cs typeface="Malgun Gothic"/>
                  <a:sym typeface="Malgun Gothic"/>
                </a:rPr>
                <a:t>마</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케</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팅</a:t>
              </a:r>
              <a:endParaRPr sz="1200">
                <a:latin typeface="Malgun Gothic"/>
                <a:ea typeface="Malgun Gothic"/>
                <a:cs typeface="Malgun Gothic"/>
                <a:sym typeface="Malgun Gothic"/>
              </a:endParaRPr>
            </a:p>
            <a:p>
              <a:pPr algn="ctr">
                <a:buClr>
                  <a:schemeClr val="lt1"/>
                </a:buClr>
                <a:buSzPts val="900"/>
              </a:pPr>
              <a:endParaRPr sz="900">
                <a:latin typeface="Malgun Gothic"/>
                <a:ea typeface="Malgun Gothic"/>
                <a:cs typeface="Malgun Gothic"/>
                <a:sym typeface="Malgun Gothic"/>
              </a:endParaRPr>
            </a:p>
            <a:p>
              <a:pPr algn="ctr">
                <a:buClr>
                  <a:srgbClr val="000000"/>
                </a:buClr>
                <a:buSzPts val="900"/>
              </a:pPr>
              <a:r>
                <a:rPr lang="en-US" sz="900">
                  <a:latin typeface="Malgun Gothic"/>
                  <a:ea typeface="Malgun Gothic"/>
                  <a:cs typeface="Malgun Gothic"/>
                  <a:sym typeface="Malgun Gothic"/>
                </a:rPr>
                <a:t>(python)</a:t>
              </a:r>
              <a:endParaRPr sz="900">
                <a:latin typeface="Malgun Gothic"/>
                <a:ea typeface="Malgun Gothic"/>
                <a:cs typeface="Malgun Gothic"/>
                <a:sym typeface="Malgun Gothic"/>
              </a:endParaRPr>
            </a:p>
          </p:txBody>
        </p:sp>
        <p:sp>
          <p:nvSpPr>
            <p:cNvPr id="1644" name="Google Shape;1644;p50"/>
            <p:cNvSpPr/>
            <p:nvPr/>
          </p:nvSpPr>
          <p:spPr>
            <a:xfrm>
              <a:off x="4996865" y="4313699"/>
              <a:ext cx="3613328" cy="445838"/>
            </a:xfrm>
            <a:prstGeom prst="rect">
              <a:avLst/>
            </a:prstGeom>
            <a:solidFill>
              <a:srgbClr val="FDEBCE"/>
            </a:solidFill>
            <a:ln>
              <a:noFill/>
            </a:ln>
          </p:spPr>
          <p:txBody>
            <a:bodyPr spcFirstLastPara="1" wrap="square" lIns="91425" tIns="45700" rIns="91425" bIns="45700" anchor="ctr" anchorCtr="0">
              <a:noAutofit/>
            </a:bodyPr>
            <a:lstStyle/>
            <a:p>
              <a:pPr algn="ctr">
                <a:buClr>
                  <a:srgbClr val="34495E"/>
                </a:buClr>
                <a:buSzPts val="1100"/>
              </a:pPr>
              <a:r>
                <a:rPr lang="en-US" sz="1100">
                  <a:solidFill>
                    <a:srgbClr val="34495E"/>
                  </a:solidFill>
                  <a:latin typeface="Malgun Gothic"/>
                  <a:ea typeface="Malgun Gothic"/>
                  <a:cs typeface="Malgun Gothic"/>
                  <a:sym typeface="Malgun Gothic"/>
                </a:rPr>
                <a:t>신규 마이크로서비스의 추가 🡪 Minimal Impact</a:t>
              </a:r>
              <a:endParaRPr/>
            </a:p>
            <a:p>
              <a:pPr algn="ctr">
                <a:buClr>
                  <a:srgbClr val="34495E"/>
                </a:buClr>
                <a:buSzPts val="1100"/>
              </a:pPr>
              <a:r>
                <a:rPr lang="en-US" sz="1100">
                  <a:solidFill>
                    <a:srgbClr val="34495E"/>
                  </a:solidFill>
                  <a:latin typeface="Malgun Gothic"/>
                  <a:ea typeface="Malgun Gothic"/>
                  <a:cs typeface="Malgun Gothic"/>
                  <a:sym typeface="Malgun Gothic"/>
                </a:rPr>
                <a:t>자율적 기술선택(플랫폼 &amp; 데이터레이아웃)</a:t>
              </a:r>
              <a:endParaRPr sz="1100">
                <a:solidFill>
                  <a:srgbClr val="34495E"/>
                </a:solidFill>
                <a:latin typeface="Malgun Gothic"/>
                <a:ea typeface="Malgun Gothic"/>
                <a:cs typeface="Malgun Gothic"/>
                <a:sym typeface="Malgun Gothic"/>
              </a:endParaRPr>
            </a:p>
          </p:txBody>
        </p:sp>
        <p:sp>
          <p:nvSpPr>
            <p:cNvPr id="1645" name="Google Shape;1645;p50"/>
            <p:cNvSpPr/>
            <p:nvPr/>
          </p:nvSpPr>
          <p:spPr>
            <a:xfrm>
              <a:off x="4989341" y="3569645"/>
              <a:ext cx="1699846" cy="636818"/>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RDB</a:t>
              </a:r>
              <a:endParaRPr sz="1200">
                <a:latin typeface="Malgun Gothic"/>
                <a:ea typeface="Malgun Gothic"/>
                <a:cs typeface="Malgun Gothic"/>
                <a:sym typeface="Malgun Gothic"/>
              </a:endParaRPr>
            </a:p>
          </p:txBody>
        </p:sp>
      </p:grpSp>
    </p:spTree>
    <p:extLst>
      <p:ext uri="{BB962C8B-B14F-4D97-AF65-F5344CB8AC3E}">
        <p14:creationId xmlns:p14="http://schemas.microsoft.com/office/powerpoint/2010/main" val="3514585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grpSp>
        <p:nvGrpSpPr>
          <p:cNvPr id="1650" name="Google Shape;1650;p51"/>
          <p:cNvGrpSpPr/>
          <p:nvPr/>
        </p:nvGrpSpPr>
        <p:grpSpPr>
          <a:xfrm>
            <a:off x="3647544" y="966354"/>
            <a:ext cx="3613328" cy="3699713"/>
            <a:chOff x="746078" y="1048133"/>
            <a:chExt cx="3613328" cy="3699713"/>
          </a:xfrm>
        </p:grpSpPr>
        <p:grpSp>
          <p:nvGrpSpPr>
            <p:cNvPr id="1651" name="Google Shape;1651;p51"/>
            <p:cNvGrpSpPr/>
            <p:nvPr/>
          </p:nvGrpSpPr>
          <p:grpSpPr>
            <a:xfrm>
              <a:off x="746078" y="1048133"/>
              <a:ext cx="3613328" cy="3699713"/>
              <a:chOff x="4996865" y="1059824"/>
              <a:chExt cx="3613328" cy="3699713"/>
            </a:xfrm>
          </p:grpSpPr>
          <p:sp>
            <p:nvSpPr>
              <p:cNvPr id="1652" name="Google Shape;1652;p51"/>
              <p:cNvSpPr/>
              <p:nvPr/>
            </p:nvSpPr>
            <p:spPr>
              <a:xfrm>
                <a:off x="5009427"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53" name="Google Shape;1653;p51"/>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프론트엔드</a:t>
                </a:r>
                <a:endParaRPr sz="1200">
                  <a:latin typeface="Malgun Gothic"/>
                  <a:ea typeface="Malgun Gothic"/>
                  <a:cs typeface="Malgun Gothic"/>
                  <a:sym typeface="Malgun Gothic"/>
                </a:endParaRPr>
              </a:p>
            </p:txBody>
          </p:sp>
          <p:sp>
            <p:nvSpPr>
              <p:cNvPr id="1654" name="Google Shape;1654;p51"/>
              <p:cNvSpPr/>
              <p:nvPr/>
            </p:nvSpPr>
            <p:spPr>
              <a:xfrm>
                <a:off x="5123728"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상</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품</a:t>
                </a:r>
                <a:endParaRPr sz="900">
                  <a:latin typeface="Malgun Gothic"/>
                  <a:ea typeface="Malgun Gothic"/>
                  <a:cs typeface="Malgun Gothic"/>
                  <a:sym typeface="Malgun Gothic"/>
                </a:endParaRPr>
              </a:p>
            </p:txBody>
          </p:sp>
          <p:sp>
            <p:nvSpPr>
              <p:cNvPr id="1655" name="Google Shape;1655;p51"/>
              <p:cNvSpPr/>
              <p:nvPr/>
            </p:nvSpPr>
            <p:spPr>
              <a:xfrm>
                <a:off x="5944238"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56" name="Google Shape;1656;p51"/>
              <p:cNvSpPr/>
              <p:nvPr/>
            </p:nvSpPr>
            <p:spPr>
              <a:xfrm>
                <a:off x="6058538"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주</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문</a:t>
                </a:r>
                <a:endParaRPr sz="900">
                  <a:latin typeface="Malgun Gothic"/>
                  <a:ea typeface="Malgun Gothic"/>
                  <a:cs typeface="Malgun Gothic"/>
                  <a:sym typeface="Malgun Gothic"/>
                </a:endParaRPr>
              </a:p>
            </p:txBody>
          </p:sp>
          <p:sp>
            <p:nvSpPr>
              <p:cNvPr id="1657" name="Google Shape;1657;p51"/>
              <p:cNvSpPr/>
              <p:nvPr/>
            </p:nvSpPr>
            <p:spPr>
              <a:xfrm>
                <a:off x="6904170" y="1777486"/>
                <a:ext cx="729762" cy="1663205"/>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58" name="Google Shape;1658;p51"/>
              <p:cNvSpPr/>
              <p:nvPr/>
            </p:nvSpPr>
            <p:spPr>
              <a:xfrm>
                <a:off x="7018471"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배</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송</a:t>
                </a:r>
                <a:endParaRPr sz="900">
                  <a:latin typeface="Malgun Gothic"/>
                  <a:ea typeface="Malgun Gothic"/>
                  <a:cs typeface="Malgun Gothic"/>
                  <a:sym typeface="Malgun Gothic"/>
                </a:endParaRPr>
              </a:p>
            </p:txBody>
          </p:sp>
          <p:sp>
            <p:nvSpPr>
              <p:cNvPr id="1659" name="Google Shape;1659;p51"/>
              <p:cNvSpPr/>
              <p:nvPr/>
            </p:nvSpPr>
            <p:spPr>
              <a:xfrm>
                <a:off x="7880431" y="1777486"/>
                <a:ext cx="729762" cy="253071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60" name="Google Shape;1660;p51"/>
              <p:cNvSpPr/>
              <p:nvPr/>
            </p:nvSpPr>
            <p:spPr>
              <a:xfrm>
                <a:off x="7994732" y="1891784"/>
                <a:ext cx="501161" cy="1666137"/>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마</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케</a:t>
                </a:r>
                <a:endParaRPr sz="1200">
                  <a:latin typeface="Malgun Gothic"/>
                  <a:ea typeface="Malgun Gothic"/>
                  <a:cs typeface="Malgun Gothic"/>
                  <a:sym typeface="Malgun Gothic"/>
                </a:endParaRPr>
              </a:p>
              <a:p>
                <a:pPr algn="ctr">
                  <a:buClr>
                    <a:srgbClr val="000000"/>
                  </a:buClr>
                  <a:buSzPts val="1200"/>
                </a:pPr>
                <a:r>
                  <a:rPr lang="en-US" sz="1200">
                    <a:latin typeface="Malgun Gothic"/>
                    <a:ea typeface="Malgun Gothic"/>
                    <a:cs typeface="Malgun Gothic"/>
                    <a:sym typeface="Malgun Gothic"/>
                  </a:rPr>
                  <a:t>팅</a:t>
                </a:r>
                <a:endParaRPr sz="900">
                  <a:latin typeface="Malgun Gothic"/>
                  <a:ea typeface="Malgun Gothic"/>
                  <a:cs typeface="Malgun Gothic"/>
                  <a:sym typeface="Malgun Gothic"/>
                </a:endParaRPr>
              </a:p>
            </p:txBody>
          </p:sp>
          <p:sp>
            <p:nvSpPr>
              <p:cNvPr id="1661" name="Google Shape;1661;p51"/>
              <p:cNvSpPr/>
              <p:nvPr/>
            </p:nvSpPr>
            <p:spPr>
              <a:xfrm>
                <a:off x="4996865" y="4484045"/>
                <a:ext cx="3613328" cy="275492"/>
              </a:xfrm>
              <a:prstGeom prst="rect">
                <a:avLst/>
              </a:prstGeom>
              <a:solidFill>
                <a:srgbClr val="FDEBCE"/>
              </a:solidFill>
              <a:ln>
                <a:noFill/>
              </a:ln>
            </p:spPr>
            <p:txBody>
              <a:bodyPr spcFirstLastPara="1" wrap="square" lIns="91425" tIns="45700" rIns="91425" bIns="45700" anchor="ctr" anchorCtr="0">
                <a:noAutofit/>
              </a:bodyPr>
              <a:lstStyle/>
              <a:p>
                <a:pPr algn="ctr">
                  <a:buClr>
                    <a:srgbClr val="34495E"/>
                  </a:buClr>
                  <a:buSzPts val="1100"/>
                </a:pPr>
                <a:r>
                  <a:rPr lang="en-US" sz="1100">
                    <a:solidFill>
                      <a:srgbClr val="34495E"/>
                    </a:solidFill>
                    <a:latin typeface="Malgun Gothic"/>
                    <a:ea typeface="Malgun Gothic"/>
                    <a:cs typeface="Malgun Gothic"/>
                    <a:sym typeface="Malgun Gothic"/>
                  </a:rPr>
                  <a:t>‘상품추천’ 워크로드에 대한 스케일 아웃 용이 </a:t>
                </a:r>
                <a:endParaRPr/>
              </a:p>
            </p:txBody>
          </p:sp>
          <p:sp>
            <p:nvSpPr>
              <p:cNvPr id="1662" name="Google Shape;1662;p51"/>
              <p:cNvSpPr/>
              <p:nvPr/>
            </p:nvSpPr>
            <p:spPr>
              <a:xfrm>
                <a:off x="6961322" y="2965905"/>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chemeClr val="lt1"/>
                  </a:buClr>
                  <a:buSzPts val="1200"/>
                </a:pPr>
                <a:endParaRPr sz="1200">
                  <a:latin typeface="Malgun Gothic"/>
                  <a:ea typeface="Malgun Gothic"/>
                  <a:cs typeface="Malgun Gothic"/>
                  <a:sym typeface="Malgun Gothic"/>
                </a:endParaRPr>
              </a:p>
            </p:txBody>
          </p:sp>
        </p:grpSp>
        <p:grpSp>
          <p:nvGrpSpPr>
            <p:cNvPr id="1663" name="Google Shape;1663;p51"/>
            <p:cNvGrpSpPr/>
            <p:nvPr/>
          </p:nvGrpSpPr>
          <p:grpSpPr>
            <a:xfrm>
              <a:off x="755731" y="3584634"/>
              <a:ext cx="2626380" cy="723598"/>
              <a:chOff x="755731" y="3584634"/>
              <a:chExt cx="2626380" cy="723598"/>
            </a:xfrm>
          </p:grpSpPr>
          <p:sp>
            <p:nvSpPr>
              <p:cNvPr id="1664" name="Google Shape;1664;p51"/>
              <p:cNvSpPr/>
              <p:nvPr/>
            </p:nvSpPr>
            <p:spPr>
              <a:xfrm rot="-5400000">
                <a:off x="1707122" y="2633243"/>
                <a:ext cx="723598" cy="2626380"/>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algn="ctr">
                  <a:buClr>
                    <a:schemeClr val="lt1"/>
                  </a:buClr>
                  <a:buSzPts val="1200"/>
                </a:pPr>
                <a:endParaRPr sz="1200">
                  <a:solidFill>
                    <a:srgbClr val="FFFFFF"/>
                  </a:solidFill>
                  <a:latin typeface="Malgun Gothic"/>
                  <a:ea typeface="Malgun Gothic"/>
                  <a:cs typeface="Malgun Gothic"/>
                  <a:sym typeface="Malgun Gothic"/>
                </a:endParaRPr>
              </a:p>
            </p:txBody>
          </p:sp>
          <p:sp>
            <p:nvSpPr>
              <p:cNvPr id="1665" name="Google Shape;1665;p51"/>
              <p:cNvSpPr/>
              <p:nvPr/>
            </p:nvSpPr>
            <p:spPr>
              <a:xfrm>
                <a:off x="879230" y="3716216"/>
                <a:ext cx="1781907" cy="468923"/>
              </a:xfrm>
              <a:prstGeom prst="rect">
                <a:avLst/>
              </a:prstGeom>
              <a:solidFill>
                <a:srgbClr val="FAD69F"/>
              </a:solidFill>
              <a:ln>
                <a:noFill/>
              </a:ln>
            </p:spPr>
            <p:txBody>
              <a:bodyPr spcFirstLastPara="1" wrap="square" lIns="91425" tIns="45700" rIns="91425" bIns="45700" anchor="ctr" anchorCtr="0">
                <a:noAutofit/>
              </a:bodyPr>
              <a:lstStyle/>
              <a:p>
                <a:pPr algn="ctr">
                  <a:buClr>
                    <a:srgbClr val="000000"/>
                  </a:buClr>
                  <a:buSzPts val="1200"/>
                </a:pPr>
                <a:r>
                  <a:rPr lang="en-US" sz="1200">
                    <a:latin typeface="Malgun Gothic"/>
                    <a:ea typeface="Malgun Gothic"/>
                    <a:cs typeface="Malgun Gothic"/>
                    <a:sym typeface="Malgun Gothic"/>
                  </a:rPr>
                  <a:t>주문결제</a:t>
                </a:r>
                <a:endParaRPr sz="900">
                  <a:latin typeface="Malgun Gothic"/>
                  <a:ea typeface="Malgun Gothic"/>
                  <a:cs typeface="Malgun Gothic"/>
                  <a:sym typeface="Malgun Gothic"/>
                </a:endParaRPr>
              </a:p>
            </p:txBody>
          </p:sp>
        </p:grpSp>
        <p:sp>
          <p:nvSpPr>
            <p:cNvPr id="1666" name="Google Shape;1666;p51"/>
            <p:cNvSpPr/>
            <p:nvPr/>
          </p:nvSpPr>
          <p:spPr>
            <a:xfrm>
              <a:off x="2878015" y="3673093"/>
              <a:ext cx="1277815" cy="529630"/>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chemeClr val="lt1"/>
                </a:buClr>
                <a:buSzPts val="1200"/>
              </a:pPr>
              <a:endParaRPr sz="1200">
                <a:latin typeface="Malgun Gothic"/>
                <a:ea typeface="Malgun Gothic"/>
                <a:cs typeface="Malgun Gothic"/>
                <a:sym typeface="Malgun Gothic"/>
              </a:endParaRPr>
            </a:p>
          </p:txBody>
        </p:sp>
        <p:sp>
          <p:nvSpPr>
            <p:cNvPr id="1667" name="Google Shape;1667;p51"/>
            <p:cNvSpPr/>
            <p:nvPr/>
          </p:nvSpPr>
          <p:spPr>
            <a:xfrm>
              <a:off x="1749242" y="2954214"/>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chemeClr val="lt1"/>
                </a:buClr>
                <a:buSzPts val="1200"/>
              </a:pPr>
              <a:endParaRPr sz="1200">
                <a:latin typeface="Malgun Gothic"/>
                <a:ea typeface="Malgun Gothic"/>
                <a:cs typeface="Malgun Gothic"/>
                <a:sym typeface="Malgun Gothic"/>
              </a:endParaRPr>
            </a:p>
          </p:txBody>
        </p:sp>
        <p:sp>
          <p:nvSpPr>
            <p:cNvPr id="1668" name="Google Shape;1668;p51"/>
            <p:cNvSpPr/>
            <p:nvPr/>
          </p:nvSpPr>
          <p:spPr>
            <a:xfrm>
              <a:off x="817258" y="2954214"/>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algn="ctr">
                <a:buClr>
                  <a:schemeClr val="lt1"/>
                </a:buClr>
                <a:buSzPts val="1200"/>
              </a:pPr>
              <a:endParaRPr sz="1200">
                <a:latin typeface="Malgun Gothic"/>
                <a:ea typeface="Malgun Gothic"/>
                <a:cs typeface="Malgun Gothic"/>
                <a:sym typeface="Malgun Gothic"/>
              </a:endParaRPr>
            </a:p>
          </p:txBody>
        </p:sp>
      </p:grpSp>
      <p:sp>
        <p:nvSpPr>
          <p:cNvPr id="1669" name="Google Shape;1669;p51"/>
          <p:cNvSpPr/>
          <p:nvPr/>
        </p:nvSpPr>
        <p:spPr>
          <a:xfrm rot="5400000">
            <a:off x="2203702" y="2372262"/>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algn="ctr">
              <a:buClr>
                <a:schemeClr val="lt1"/>
              </a:buClr>
              <a:buSzPts val="1000"/>
            </a:pPr>
            <a:endParaRPr sz="1000">
              <a:solidFill>
                <a:srgbClr val="FFFFFF"/>
              </a:solidFill>
              <a:latin typeface="Calibri"/>
              <a:ea typeface="Calibri"/>
              <a:cs typeface="Calibri"/>
              <a:sym typeface="Calibri"/>
            </a:endParaRPr>
          </a:p>
        </p:txBody>
      </p:sp>
      <p:sp>
        <p:nvSpPr>
          <p:cNvPr id="1670" name="Google Shape;1670;p51"/>
          <p:cNvSpPr txBox="1">
            <a:spLocks noGrp="1"/>
          </p:cNvSpPr>
          <p:nvPr>
            <p:ph type="title"/>
          </p:nvPr>
        </p:nvSpPr>
        <p:spPr>
          <a:xfrm>
            <a:off x="-467392" y="411511"/>
            <a:ext cx="7839742" cy="471651"/>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273646"/>
              </a:buClr>
              <a:buSzPts val="2800"/>
            </a:pPr>
            <a:r>
              <a:rPr lang="en-US"/>
              <a:t>효과 – 성능 배분</a:t>
            </a:r>
            <a:endParaRPr/>
          </a:p>
        </p:txBody>
      </p:sp>
      <p:grpSp>
        <p:nvGrpSpPr>
          <p:cNvPr id="1671" name="Google Shape;1671;p51"/>
          <p:cNvGrpSpPr/>
          <p:nvPr/>
        </p:nvGrpSpPr>
        <p:grpSpPr>
          <a:xfrm>
            <a:off x="-351674" y="1082220"/>
            <a:ext cx="2550370" cy="3519791"/>
            <a:chOff x="1298561" y="1072905"/>
            <a:chExt cx="2648056" cy="3654608"/>
          </a:xfrm>
        </p:grpSpPr>
        <p:sp>
          <p:nvSpPr>
            <p:cNvPr id="1672" name="Google Shape;1672;p51"/>
            <p:cNvSpPr/>
            <p:nvPr/>
          </p:nvSpPr>
          <p:spPr>
            <a:xfrm>
              <a:off x="1298561" y="1072905"/>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프론트엔드</a:t>
              </a:r>
              <a:endParaRPr/>
            </a:p>
          </p:txBody>
        </p:sp>
        <p:sp>
          <p:nvSpPr>
            <p:cNvPr id="1673" name="Google Shape;1673;p51"/>
            <p:cNvSpPr/>
            <p:nvPr/>
          </p:nvSpPr>
          <p:spPr>
            <a:xfrm>
              <a:off x="1298562" y="3703199"/>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algn="ctr">
                <a:buClr>
                  <a:srgbClr val="000000"/>
                </a:buClr>
                <a:buSzPts val="1000"/>
              </a:pPr>
              <a:r>
                <a:rPr lang="en-US" sz="1000">
                  <a:latin typeface="Calibri"/>
                  <a:ea typeface="Calibri"/>
                  <a:cs typeface="Calibri"/>
                  <a:sym typeface="Calibri"/>
                </a:rPr>
                <a:t>데이터베이스</a:t>
              </a:r>
              <a:endParaRPr/>
            </a:p>
          </p:txBody>
        </p:sp>
        <p:grpSp>
          <p:nvGrpSpPr>
            <p:cNvPr id="1674" name="Google Shape;1674;p51"/>
            <p:cNvGrpSpPr/>
            <p:nvPr/>
          </p:nvGrpSpPr>
          <p:grpSpPr>
            <a:xfrm>
              <a:off x="1298561" y="1821646"/>
              <a:ext cx="2648056" cy="1696916"/>
              <a:chOff x="1298562" y="1821646"/>
              <a:chExt cx="2648056" cy="1696916"/>
            </a:xfrm>
          </p:grpSpPr>
          <p:sp>
            <p:nvSpPr>
              <p:cNvPr id="1675" name="Google Shape;1675;p51"/>
              <p:cNvSpPr/>
              <p:nvPr/>
            </p:nvSpPr>
            <p:spPr>
              <a:xfrm>
                <a:off x="1298562" y="1821646"/>
                <a:ext cx="2648056" cy="1696916"/>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lt1"/>
                  </a:buClr>
                  <a:buSzPts val="1050"/>
                </a:pPr>
                <a:endParaRPr sz="1050">
                  <a:solidFill>
                    <a:srgbClr val="FFFFFF"/>
                  </a:solidFill>
                  <a:latin typeface="Calibri"/>
                  <a:ea typeface="Calibri"/>
                  <a:cs typeface="Calibri"/>
                  <a:sym typeface="Calibri"/>
                </a:endParaRPr>
              </a:p>
            </p:txBody>
          </p:sp>
          <p:sp>
            <p:nvSpPr>
              <p:cNvPr id="1676" name="Google Shape;1676;p51"/>
              <p:cNvSpPr/>
              <p:nvPr/>
            </p:nvSpPr>
            <p:spPr>
              <a:xfrm>
                <a:off x="1412863"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상품</a:t>
                </a:r>
                <a:endParaRPr/>
              </a:p>
            </p:txBody>
          </p:sp>
          <p:sp>
            <p:nvSpPr>
              <p:cNvPr id="1677" name="Google Shape;1677;p51"/>
              <p:cNvSpPr/>
              <p:nvPr/>
            </p:nvSpPr>
            <p:spPr>
              <a:xfrm>
                <a:off x="2028325"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주문</a:t>
                </a:r>
                <a:endParaRPr/>
              </a:p>
            </p:txBody>
          </p:sp>
          <p:sp>
            <p:nvSpPr>
              <p:cNvPr id="1678" name="Google Shape;1678;p51"/>
              <p:cNvSpPr/>
              <p:nvPr/>
            </p:nvSpPr>
            <p:spPr>
              <a:xfrm>
                <a:off x="2643787"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Malgun Gothic"/>
                    <a:ea typeface="Malgun Gothic"/>
                    <a:cs typeface="Malgun Gothic"/>
                    <a:sym typeface="Malgun Gothic"/>
                  </a:rPr>
                  <a:t>배송</a:t>
                </a:r>
                <a:endParaRPr/>
              </a:p>
            </p:txBody>
          </p:sp>
          <p:sp>
            <p:nvSpPr>
              <p:cNvPr id="1679" name="Google Shape;1679;p51"/>
              <p:cNvSpPr/>
              <p:nvPr/>
            </p:nvSpPr>
            <p:spPr>
              <a:xfrm>
                <a:off x="3318365" y="1935946"/>
                <a:ext cx="501161" cy="1441938"/>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a:latin typeface="Calibri"/>
                    <a:ea typeface="Calibri"/>
                    <a:cs typeface="Calibri"/>
                    <a:sym typeface="Calibri"/>
                  </a:rPr>
                  <a:t>마케팅</a:t>
                </a:r>
                <a:endParaRPr/>
              </a:p>
            </p:txBody>
          </p:sp>
        </p:grpSp>
        <p:sp>
          <p:nvSpPr>
            <p:cNvPr id="1680" name="Google Shape;1680;p51"/>
            <p:cNvSpPr txBox="1"/>
            <p:nvPr/>
          </p:nvSpPr>
          <p:spPr>
            <a:xfrm>
              <a:off x="1747780" y="4471861"/>
              <a:ext cx="1749620" cy="255652"/>
            </a:xfrm>
            <a:prstGeom prst="rect">
              <a:avLst/>
            </a:prstGeom>
            <a:solidFill>
              <a:srgbClr val="CFDAE4"/>
            </a:solidFill>
            <a:ln>
              <a:noFill/>
            </a:ln>
          </p:spPr>
          <p:txBody>
            <a:bodyPr spcFirstLastPara="1" wrap="square" lIns="91425" tIns="45700" rIns="91425" bIns="45700" anchor="t" anchorCtr="0">
              <a:spAutoFit/>
            </a:bodyPr>
            <a:lstStyle/>
            <a:p>
              <a:pPr algn="ctr">
                <a:buClr>
                  <a:srgbClr val="000000"/>
                </a:buClr>
                <a:buSzPts val="1000"/>
              </a:pPr>
              <a:r>
                <a:rPr lang="en-US" sz="1000">
                  <a:latin typeface="Malgun Gothic"/>
                  <a:ea typeface="Malgun Gothic"/>
                  <a:cs typeface="Malgun Gothic"/>
                  <a:sym typeface="Malgun Gothic"/>
                </a:rPr>
                <a:t>스케일업을 통해서만 확장</a:t>
              </a:r>
              <a:endParaRPr sz="1000">
                <a:latin typeface="Malgun Gothic"/>
                <a:ea typeface="Malgun Gothic"/>
                <a:cs typeface="Malgun Gothic"/>
                <a:sym typeface="Malgun Gothic"/>
              </a:endParaRPr>
            </a:p>
          </p:txBody>
        </p:sp>
      </p:grpSp>
      <p:sp>
        <p:nvSpPr>
          <p:cNvPr id="1681" name="Google Shape;1681;p51"/>
          <p:cNvSpPr/>
          <p:nvPr/>
        </p:nvSpPr>
        <p:spPr>
          <a:xfrm rot="936909">
            <a:off x="1336025" y="768178"/>
            <a:ext cx="3326386" cy="1718717"/>
          </a:xfrm>
          <a:prstGeom prst="irregularSeal2">
            <a:avLst/>
          </a:prstGeom>
          <a:solidFill>
            <a:schemeClr val="accent2"/>
          </a:solidFill>
          <a:ln>
            <a:noFill/>
          </a:ln>
        </p:spPr>
        <p:txBody>
          <a:bodyPr spcFirstLastPara="1" wrap="square" lIns="36000" tIns="36000" rIns="36000" bIns="36000" anchor="ctr" anchorCtr="0">
            <a:noAutofit/>
          </a:bodyPr>
          <a:lstStyle/>
          <a:p>
            <a:pPr algn="ctr">
              <a:buClr>
                <a:srgbClr val="FFFFFF"/>
              </a:buClr>
              <a:buSzPts val="1000"/>
            </a:pPr>
            <a:r>
              <a:rPr lang="en-US" sz="1000">
                <a:solidFill>
                  <a:srgbClr val="FFFFFF"/>
                </a:solidFill>
                <a:latin typeface="Calibri"/>
                <a:ea typeface="Calibri"/>
                <a:cs typeface="Calibri"/>
                <a:sym typeface="Calibri"/>
              </a:rPr>
              <a:t>많은 데이터 분석이 필요한 마케팅팀의 </a:t>
            </a:r>
            <a:r>
              <a:rPr lang="en-US" sz="1100">
                <a:solidFill>
                  <a:srgbClr val="FFFFFF"/>
                </a:solidFill>
                <a:latin typeface="Calibri"/>
                <a:ea typeface="Calibri"/>
                <a:cs typeface="Calibri"/>
                <a:sym typeface="Calibri"/>
              </a:rPr>
              <a:t>‘상품추천’</a:t>
            </a:r>
            <a:r>
              <a:rPr lang="en-US" sz="1000">
                <a:solidFill>
                  <a:srgbClr val="FFFFFF"/>
                </a:solidFill>
                <a:latin typeface="Calibri"/>
                <a:ea typeface="Calibri"/>
                <a:cs typeface="Calibri"/>
                <a:sym typeface="Calibri"/>
              </a:rPr>
              <a:t>에 워크로드가 급히 요청됨</a:t>
            </a:r>
            <a:endParaRPr/>
          </a:p>
        </p:txBody>
      </p:sp>
    </p:spTree>
    <p:extLst>
      <p:ext uri="{BB962C8B-B14F-4D97-AF65-F5344CB8AC3E}">
        <p14:creationId xmlns:p14="http://schemas.microsoft.com/office/powerpoint/2010/main" val="7555828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56ADC9-D5BE-C943-A73C-3E0D6ED8FF60}"/>
              </a:ext>
            </a:extLst>
          </p:cNvPr>
          <p:cNvSpPr>
            <a:spLocks noGrp="1"/>
          </p:cNvSpPr>
          <p:nvPr>
            <p:ph type="title"/>
          </p:nvPr>
        </p:nvSpPr>
        <p:spPr/>
        <p:txBody>
          <a:bodyPr/>
          <a:lstStyle/>
          <a:p>
            <a:r>
              <a:rPr kumimoji="1" lang="ko-US" altLang="en-US" dirty="0"/>
              <a:t>목표수준수립과</a:t>
            </a:r>
            <a:r>
              <a:rPr kumimoji="1" lang="ko-KR" altLang="en-US" dirty="0"/>
              <a:t> 비용</a:t>
            </a:r>
            <a:endParaRPr kumimoji="1" lang="ko-US" altLang="en-US" dirty="0"/>
          </a:p>
        </p:txBody>
      </p:sp>
      <p:pic>
        <p:nvPicPr>
          <p:cNvPr id="4" name="그림 3">
            <a:extLst>
              <a:ext uri="{FF2B5EF4-FFF2-40B4-BE49-F238E27FC236}">
                <a16:creationId xmlns:a16="http://schemas.microsoft.com/office/drawing/2014/main" id="{300FB5FC-3216-B441-B89C-036F28CE0BDA}"/>
              </a:ext>
            </a:extLst>
          </p:cNvPr>
          <p:cNvPicPr>
            <a:picLocks noChangeAspect="1"/>
          </p:cNvPicPr>
          <p:nvPr/>
        </p:nvPicPr>
        <p:blipFill rotWithShape="1">
          <a:blip r:embed="rId2"/>
          <a:srcRect t="30226" r="67424" b="16202"/>
          <a:stretch/>
        </p:blipFill>
        <p:spPr>
          <a:xfrm>
            <a:off x="5018186" y="1563639"/>
            <a:ext cx="1723183" cy="1152129"/>
          </a:xfrm>
          <a:prstGeom prst="rect">
            <a:avLst/>
          </a:prstGeom>
        </p:spPr>
      </p:pic>
      <p:pic>
        <p:nvPicPr>
          <p:cNvPr id="5" name="그림 4">
            <a:extLst>
              <a:ext uri="{FF2B5EF4-FFF2-40B4-BE49-F238E27FC236}">
                <a16:creationId xmlns:a16="http://schemas.microsoft.com/office/drawing/2014/main" id="{939510FC-A3C9-D74C-811E-11B7819DB177}"/>
              </a:ext>
            </a:extLst>
          </p:cNvPr>
          <p:cNvPicPr>
            <a:picLocks noChangeAspect="1"/>
          </p:cNvPicPr>
          <p:nvPr/>
        </p:nvPicPr>
        <p:blipFill rotWithShape="1">
          <a:blip r:embed="rId2"/>
          <a:srcRect t="32143" b="14286"/>
          <a:stretch/>
        </p:blipFill>
        <p:spPr>
          <a:xfrm>
            <a:off x="-27384" y="1635646"/>
            <a:ext cx="4959160" cy="1080120"/>
          </a:xfrm>
          <a:prstGeom prst="rect">
            <a:avLst/>
          </a:prstGeom>
        </p:spPr>
      </p:pic>
      <p:sp>
        <p:nvSpPr>
          <p:cNvPr id="6" name="TextBox 5">
            <a:extLst>
              <a:ext uri="{FF2B5EF4-FFF2-40B4-BE49-F238E27FC236}">
                <a16:creationId xmlns:a16="http://schemas.microsoft.com/office/drawing/2014/main" id="{82842CE3-D19B-284F-B2DF-6E9F40D8DD22}"/>
              </a:ext>
            </a:extLst>
          </p:cNvPr>
          <p:cNvSpPr txBox="1"/>
          <p:nvPr/>
        </p:nvSpPr>
        <p:spPr>
          <a:xfrm>
            <a:off x="-163612" y="2983495"/>
            <a:ext cx="1944216" cy="1292662"/>
          </a:xfrm>
          <a:prstGeom prst="rect">
            <a:avLst/>
          </a:prstGeom>
          <a:noFill/>
        </p:spPr>
        <p:txBody>
          <a:bodyPr wrap="square" rtlCol="0">
            <a:spAutoFit/>
          </a:bodyPr>
          <a:lstStyle/>
          <a:p>
            <a:pPr algn="ctr"/>
            <a:r>
              <a:rPr kumimoji="1" lang="ko-US" altLang="en-US" dirty="0"/>
              <a:t>늘어나는고객수를</a:t>
            </a:r>
            <a:r>
              <a:rPr kumimoji="1" lang="ko-KR" altLang="en-US" dirty="0"/>
              <a:t> 처리하기 위한 확장</a:t>
            </a:r>
            <a:endParaRPr kumimoji="1" lang="en-US" altLang="ko-KR" dirty="0"/>
          </a:p>
          <a:p>
            <a:pPr algn="ctr"/>
            <a:endParaRPr kumimoji="1" lang="en-US" altLang="ko-US" dirty="0"/>
          </a:p>
          <a:p>
            <a:pPr marL="285750" indent="-285750">
              <a:buFont typeface="Wingdings" pitchFamily="2" charset="2"/>
              <a:buChar char="à"/>
            </a:pPr>
            <a:r>
              <a:rPr kumimoji="1" lang="en-US" altLang="ko-KR" sz="900" dirty="0"/>
              <a:t>Core/Supporting </a:t>
            </a:r>
            <a:r>
              <a:rPr kumimoji="1" lang="ko-KR" altLang="en-US" sz="900" dirty="0"/>
              <a:t>분리</a:t>
            </a:r>
            <a:endParaRPr kumimoji="1" lang="en-US" altLang="ko-KR" sz="900" dirty="0"/>
          </a:p>
          <a:p>
            <a:pPr marL="285750" indent="-285750">
              <a:buFont typeface="Wingdings" pitchFamily="2" charset="2"/>
              <a:buChar char="à"/>
            </a:pPr>
            <a:r>
              <a:rPr kumimoji="1" lang="ko-KR" altLang="en-US" sz="900" dirty="0"/>
              <a:t>컨테이너 적용</a:t>
            </a:r>
            <a:endParaRPr kumimoji="1" lang="en-US" altLang="ko-KR" sz="900" dirty="0"/>
          </a:p>
          <a:p>
            <a:pPr marL="285750" indent="-285750">
              <a:buFont typeface="Wingdings" pitchFamily="2" charset="2"/>
              <a:buChar char="à"/>
            </a:pPr>
            <a:r>
              <a:rPr kumimoji="1" lang="ko-KR" altLang="en-US" sz="900" dirty="0"/>
              <a:t>팀의 확장</a:t>
            </a:r>
            <a:endParaRPr kumimoji="1" lang="en-US" altLang="ko-KR" sz="900" dirty="0"/>
          </a:p>
          <a:p>
            <a:pPr marL="285750" indent="-285750">
              <a:buFont typeface="Wingdings" pitchFamily="2" charset="2"/>
              <a:buChar char="à"/>
            </a:pPr>
            <a:r>
              <a:rPr kumimoji="1" lang="ko-KR" altLang="en-US" sz="900" dirty="0"/>
              <a:t>팀 자율성</a:t>
            </a:r>
            <a:endParaRPr kumimoji="1" lang="en-US" altLang="ko-US" dirty="0"/>
          </a:p>
        </p:txBody>
      </p:sp>
      <p:sp>
        <p:nvSpPr>
          <p:cNvPr id="7" name="TextBox 6">
            <a:extLst>
              <a:ext uri="{FF2B5EF4-FFF2-40B4-BE49-F238E27FC236}">
                <a16:creationId xmlns:a16="http://schemas.microsoft.com/office/drawing/2014/main" id="{DB02D086-200A-D045-AA4B-CFAC7F5122E6}"/>
              </a:ext>
            </a:extLst>
          </p:cNvPr>
          <p:cNvSpPr txBox="1"/>
          <p:nvPr/>
        </p:nvSpPr>
        <p:spPr>
          <a:xfrm>
            <a:off x="1624104" y="3091216"/>
            <a:ext cx="1656184" cy="923330"/>
          </a:xfrm>
          <a:prstGeom prst="rect">
            <a:avLst/>
          </a:prstGeom>
          <a:noFill/>
        </p:spPr>
        <p:txBody>
          <a:bodyPr wrap="square" rtlCol="0">
            <a:spAutoFit/>
          </a:bodyPr>
          <a:lstStyle/>
          <a:p>
            <a:pPr algn="ctr"/>
            <a:r>
              <a:rPr kumimoji="1" lang="ko-KR" altLang="en-US" dirty="0" err="1"/>
              <a:t>팀자율성</a:t>
            </a:r>
            <a:r>
              <a:rPr kumimoji="1" lang="ko-KR" altLang="en-US" dirty="0"/>
              <a:t> 개선</a:t>
            </a:r>
            <a:endParaRPr kumimoji="1" lang="en-US" altLang="ko-KR" dirty="0"/>
          </a:p>
          <a:p>
            <a:pPr algn="ctr"/>
            <a:endParaRPr kumimoji="1" lang="en-US" altLang="ko-US" dirty="0"/>
          </a:p>
          <a:p>
            <a:endParaRPr kumimoji="1" lang="en-US" altLang="ko-KR" sz="600" dirty="0"/>
          </a:p>
          <a:p>
            <a:r>
              <a:rPr kumimoji="1" lang="en-US" altLang="ko-KR" sz="900" dirty="0">
                <a:sym typeface="Wingdings" pitchFamily="2" charset="2"/>
              </a:rPr>
              <a:t></a:t>
            </a:r>
            <a:r>
              <a:rPr kumimoji="1" lang="ko-US" altLang="en-US" sz="900" dirty="0">
                <a:sym typeface="Wingdings" pitchFamily="2" charset="2"/>
              </a:rPr>
              <a:t> 팀수준</a:t>
            </a:r>
            <a:r>
              <a:rPr kumimoji="1" lang="ko-KR" altLang="en-US" sz="900" dirty="0">
                <a:sym typeface="Wingdings" pitchFamily="2" charset="2"/>
              </a:rPr>
              <a:t> </a:t>
            </a:r>
            <a:r>
              <a:rPr kumimoji="1" lang="en-US" altLang="ko-KR" sz="900" dirty="0">
                <a:sym typeface="Wingdings" pitchFamily="2" charset="2"/>
              </a:rPr>
              <a:t>(KPI or </a:t>
            </a:r>
            <a:r>
              <a:rPr kumimoji="1" lang="en-US" altLang="ko-US" sz="900" dirty="0">
                <a:sym typeface="Wingdings" pitchFamily="2" charset="2"/>
              </a:rPr>
              <a:t>Business Capability</a:t>
            </a:r>
            <a:r>
              <a:rPr kumimoji="1" lang="en-US" altLang="ko-KR" sz="900" dirty="0">
                <a:sym typeface="Wingdings" pitchFamily="2" charset="2"/>
              </a:rPr>
              <a:t>)</a:t>
            </a:r>
            <a:r>
              <a:rPr kumimoji="1" lang="en-US" altLang="ko-US" sz="900" dirty="0">
                <a:sym typeface="Wingdings" pitchFamily="2" charset="2"/>
              </a:rPr>
              <a:t> </a:t>
            </a:r>
            <a:r>
              <a:rPr kumimoji="1" lang="ko-KR" altLang="en-US" sz="900" dirty="0">
                <a:sym typeface="Wingdings" pitchFamily="2" charset="2"/>
              </a:rPr>
              <a:t>수준의 분리</a:t>
            </a:r>
            <a:endParaRPr kumimoji="1" lang="ko-US" altLang="en-US" sz="900" dirty="0"/>
          </a:p>
        </p:txBody>
      </p:sp>
      <p:sp>
        <p:nvSpPr>
          <p:cNvPr id="8" name="TextBox 7">
            <a:extLst>
              <a:ext uri="{FF2B5EF4-FFF2-40B4-BE49-F238E27FC236}">
                <a16:creationId xmlns:a16="http://schemas.microsoft.com/office/drawing/2014/main" id="{C7B2B427-2DFB-9147-AA94-41FAFFD146A5}"/>
              </a:ext>
            </a:extLst>
          </p:cNvPr>
          <p:cNvSpPr txBox="1"/>
          <p:nvPr/>
        </p:nvSpPr>
        <p:spPr>
          <a:xfrm>
            <a:off x="3265143" y="2983496"/>
            <a:ext cx="1656184" cy="877163"/>
          </a:xfrm>
          <a:prstGeom prst="rect">
            <a:avLst/>
          </a:prstGeom>
          <a:noFill/>
        </p:spPr>
        <p:txBody>
          <a:bodyPr wrap="square" rtlCol="0">
            <a:spAutoFit/>
          </a:bodyPr>
          <a:lstStyle/>
          <a:p>
            <a:pPr algn="ctr"/>
            <a:r>
              <a:rPr kumimoji="1" lang="ko-KR" altLang="en-US" dirty="0"/>
              <a:t>새로운 언어와 기술의 도입</a:t>
            </a:r>
            <a:endParaRPr kumimoji="1" lang="en-US" altLang="ko-KR" dirty="0"/>
          </a:p>
          <a:p>
            <a:pPr algn="ctr"/>
            <a:endParaRPr kumimoji="1" lang="en-US" altLang="ko-US" dirty="0"/>
          </a:p>
          <a:p>
            <a:r>
              <a:rPr kumimoji="1" lang="en-US" altLang="ko-KR" sz="900" dirty="0">
                <a:sym typeface="Wingdings" pitchFamily="2" charset="2"/>
              </a:rPr>
              <a:t></a:t>
            </a:r>
            <a:r>
              <a:rPr kumimoji="1" lang="ko-US" altLang="en-US" sz="900" dirty="0">
                <a:sym typeface="Wingdings" pitchFamily="2" charset="2"/>
              </a:rPr>
              <a:t> </a:t>
            </a:r>
            <a:r>
              <a:rPr kumimoji="1" lang="ko-KR" altLang="en-US" sz="900" dirty="0">
                <a:sym typeface="Wingdings" pitchFamily="2" charset="2"/>
              </a:rPr>
              <a:t>컨테이너 기술</a:t>
            </a:r>
            <a:endParaRPr kumimoji="1" lang="ko-US" altLang="en-US" sz="900" dirty="0"/>
          </a:p>
        </p:txBody>
      </p:sp>
      <p:sp>
        <p:nvSpPr>
          <p:cNvPr id="9" name="TextBox 8">
            <a:extLst>
              <a:ext uri="{FF2B5EF4-FFF2-40B4-BE49-F238E27FC236}">
                <a16:creationId xmlns:a16="http://schemas.microsoft.com/office/drawing/2014/main" id="{D2FA590C-ABDF-C647-B7E2-89A8A8159CDF}"/>
              </a:ext>
            </a:extLst>
          </p:cNvPr>
          <p:cNvSpPr txBox="1"/>
          <p:nvPr/>
        </p:nvSpPr>
        <p:spPr>
          <a:xfrm>
            <a:off x="5042260" y="2976599"/>
            <a:ext cx="1723183" cy="1154162"/>
          </a:xfrm>
          <a:prstGeom prst="rect">
            <a:avLst/>
          </a:prstGeom>
          <a:noFill/>
        </p:spPr>
        <p:txBody>
          <a:bodyPr wrap="square" rtlCol="0">
            <a:spAutoFit/>
          </a:bodyPr>
          <a:lstStyle/>
          <a:p>
            <a:pPr algn="ctr"/>
            <a:r>
              <a:rPr kumimoji="1" lang="ko-KR" altLang="en-US" dirty="0"/>
              <a:t>시스템 작동 중단 시간 감소</a:t>
            </a:r>
            <a:endParaRPr kumimoji="1" lang="en-US" altLang="ko-KR" dirty="0"/>
          </a:p>
          <a:p>
            <a:pPr algn="ctr"/>
            <a:endParaRPr kumimoji="1" lang="en-US" altLang="ko-US" dirty="0"/>
          </a:p>
          <a:p>
            <a:pPr marL="285750" indent="-285750">
              <a:buFont typeface="Wingdings" pitchFamily="2" charset="2"/>
              <a:buChar char="à"/>
            </a:pPr>
            <a:r>
              <a:rPr kumimoji="1" lang="en-US" altLang="ko-US" sz="900" dirty="0">
                <a:sym typeface="Wingdings" pitchFamily="2" charset="2"/>
              </a:rPr>
              <a:t>Core/Supporting </a:t>
            </a:r>
            <a:r>
              <a:rPr kumimoji="1" lang="ko-KR" altLang="en-US" sz="900" dirty="0">
                <a:sym typeface="Wingdings" pitchFamily="2" charset="2"/>
              </a:rPr>
              <a:t>의 분리</a:t>
            </a:r>
            <a:endParaRPr kumimoji="1" lang="en-US" altLang="ko-KR" sz="900" dirty="0">
              <a:sym typeface="Wingdings" pitchFamily="2" charset="2"/>
            </a:endParaRPr>
          </a:p>
          <a:p>
            <a:pPr marL="285750" indent="-285750">
              <a:buFont typeface="Wingdings" pitchFamily="2" charset="2"/>
              <a:buChar char="à"/>
            </a:pPr>
            <a:r>
              <a:rPr kumimoji="1" lang="ko-KR" altLang="en-US" sz="900" dirty="0" err="1">
                <a:sym typeface="Wingdings" pitchFamily="2" charset="2"/>
              </a:rPr>
              <a:t>무정지</a:t>
            </a:r>
            <a:r>
              <a:rPr kumimoji="1" lang="ko-KR" altLang="en-US" sz="900" dirty="0">
                <a:sym typeface="Wingdings" pitchFamily="2" charset="2"/>
              </a:rPr>
              <a:t> </a:t>
            </a:r>
            <a:r>
              <a:rPr kumimoji="1" lang="ko-KR" altLang="en-US" sz="900" dirty="0" err="1">
                <a:sym typeface="Wingdings" pitchFamily="2" charset="2"/>
              </a:rPr>
              <a:t>재배포</a:t>
            </a:r>
            <a:endParaRPr kumimoji="1" lang="en-US" altLang="ko-KR" sz="900" dirty="0">
              <a:sym typeface="Wingdings" pitchFamily="2" charset="2"/>
            </a:endParaRPr>
          </a:p>
          <a:p>
            <a:pPr marL="285750" indent="-285750">
              <a:buFont typeface="Wingdings" pitchFamily="2" charset="2"/>
              <a:buChar char="à"/>
            </a:pPr>
            <a:r>
              <a:rPr kumimoji="1" lang="ko-KR" altLang="en-US" sz="900" dirty="0">
                <a:sym typeface="Wingdings" pitchFamily="2" charset="2"/>
              </a:rPr>
              <a:t>컨테이너 기술</a:t>
            </a:r>
            <a:endParaRPr kumimoji="1" lang="ko-US" altLang="en-US" sz="900" dirty="0"/>
          </a:p>
        </p:txBody>
      </p:sp>
    </p:spTree>
    <p:extLst>
      <p:ext uri="{BB962C8B-B14F-4D97-AF65-F5344CB8AC3E}">
        <p14:creationId xmlns:p14="http://schemas.microsoft.com/office/powerpoint/2010/main" val="42081471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52"/>
          <p:cNvSpPr/>
          <p:nvPr/>
        </p:nvSpPr>
        <p:spPr>
          <a:xfrm>
            <a:off x="3401648" y="2695016"/>
            <a:ext cx="247129" cy="252531"/>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chemeClr val="accent4"/>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sp>
        <p:nvSpPr>
          <p:cNvPr id="1687" name="Google Shape;1687;p52"/>
          <p:cNvSpPr/>
          <p:nvPr/>
        </p:nvSpPr>
        <p:spPr>
          <a:xfrm>
            <a:off x="3385123" y="2727852"/>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a:buClr>
                <a:srgbClr val="000000"/>
              </a:buClr>
              <a:buSzPts val="1013"/>
            </a:pPr>
            <a:endParaRPr sz="1013">
              <a:latin typeface="Quattrocento Sans"/>
              <a:ea typeface="Quattrocento Sans"/>
              <a:cs typeface="Quattrocento Sans"/>
              <a:sym typeface="Quattrocento Sans"/>
            </a:endParaRPr>
          </a:p>
        </p:txBody>
      </p:sp>
      <p:cxnSp>
        <p:nvCxnSpPr>
          <p:cNvPr id="1688" name="Google Shape;1688;p52"/>
          <p:cNvCxnSpPr/>
          <p:nvPr/>
        </p:nvCxnSpPr>
        <p:spPr>
          <a:xfrm>
            <a:off x="-350837" y="2991112"/>
            <a:ext cx="3647635"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23339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8"/>
                                        </p:tgtEl>
                                        <p:attrNameLst>
                                          <p:attrName>style.visibility</p:attrName>
                                        </p:attrNameLst>
                                      </p:cBhvr>
                                      <p:to>
                                        <p:strVal val="visible"/>
                                      </p:to>
                                    </p:set>
                                    <p:animEffect transition="in" filter="fade">
                                      <p:cBhvr>
                                        <p:cTn id="7" dur="500"/>
                                        <p:tgtEl>
                                          <p:spTgt spid="16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87"/>
                                        </p:tgtEl>
                                        <p:attrNameLst>
                                          <p:attrName>style.visibility</p:attrName>
                                        </p:attrNameLst>
                                      </p:cBhvr>
                                      <p:to>
                                        <p:strVal val="visible"/>
                                      </p:to>
                                    </p:set>
                                    <p:animEffect transition="in" filter="fade">
                                      <p:cBhvr>
                                        <p:cTn id="11" dur="500"/>
                                        <p:tgtEl>
                                          <p:spTgt spid="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Learning Path to Cloud Native</a:t>
            </a:r>
            <a:endParaRPr kumimoji="1" lang="ko-KR" altLang="en-US" dirty="0"/>
          </a:p>
        </p:txBody>
      </p:sp>
      <p:pic>
        <p:nvPicPr>
          <p:cNvPr id="1026" name="Picture 2" descr="진 설명이 없습니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13" y="1093542"/>
            <a:ext cx="7193531" cy="404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406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pic>
        <p:nvPicPr>
          <p:cNvPr id="1693" name="Google Shape;1693;p53"/>
          <p:cNvPicPr preferRelativeResize="0"/>
          <p:nvPr/>
        </p:nvPicPr>
        <p:blipFill rotWithShape="1">
          <a:blip r:embed="rId3">
            <a:alphaModFix/>
          </a:blip>
          <a:srcRect/>
          <a:stretch/>
        </p:blipFill>
        <p:spPr>
          <a:xfrm>
            <a:off x="1412776" y="0"/>
            <a:ext cx="5976664" cy="5143500"/>
          </a:xfrm>
          <a:prstGeom prst="rect">
            <a:avLst/>
          </a:prstGeom>
          <a:noFill/>
          <a:ln>
            <a:noFill/>
          </a:ln>
        </p:spPr>
      </p:pic>
      <p:sp>
        <p:nvSpPr>
          <p:cNvPr id="1694" name="Google Shape;1694;p53"/>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r>
              <a:rPr lang="en-US"/>
              <a:t/>
            </a:r>
            <a:br>
              <a:rPr lang="en-US"/>
            </a:br>
            <a:r>
              <a:rPr lang="en-US"/>
              <a:t/>
            </a:r>
            <a:br>
              <a:rPr lang="en-US"/>
            </a:br>
            <a:r>
              <a:rPr lang="en-US"/>
              <a:t/>
            </a:r>
            <a:br>
              <a:rPr lang="en-US"/>
            </a:br>
            <a:r>
              <a:rPr lang="en-US"/>
              <a:t>DDD Patterns</a:t>
            </a:r>
            <a:endParaRPr/>
          </a:p>
        </p:txBody>
      </p:sp>
    </p:spTree>
    <p:extLst>
      <p:ext uri="{BB962C8B-B14F-4D97-AF65-F5344CB8AC3E}">
        <p14:creationId xmlns:p14="http://schemas.microsoft.com/office/powerpoint/2010/main" val="3717390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54"/>
          <p:cNvSpPr txBox="1">
            <a:spLocks noGrp="1"/>
          </p:cNvSpPr>
          <p:nvPr>
            <p:ph type="title"/>
          </p:nvPr>
        </p:nvSpPr>
        <p:spPr>
          <a:xfrm>
            <a:off x="-462644" y="407694"/>
            <a:ext cx="7834994" cy="547476"/>
          </a:xfrm>
          <a:prstGeom prst="rect">
            <a:avLst/>
          </a:prstGeom>
          <a:noFill/>
          <a:ln>
            <a:noFill/>
          </a:ln>
        </p:spPr>
        <p:txBody>
          <a:bodyPr spcFirstLastPara="1" vert="horz" wrap="square" lIns="91425" tIns="45700" rIns="91425" bIns="45700" rtlCol="0" anchor="ctr" anchorCtr="0">
            <a:normAutofit/>
          </a:bodyPr>
          <a:lstStyle/>
          <a:p>
            <a:r>
              <a:rPr lang="en-US"/>
              <a:t>Domain-Driven Design &amp; MSA</a:t>
            </a:r>
            <a:endParaRPr/>
          </a:p>
        </p:txBody>
      </p:sp>
      <p:sp>
        <p:nvSpPr>
          <p:cNvPr id="1700" name="Google Shape;1700;p54"/>
          <p:cNvSpPr txBox="1">
            <a:spLocks noGrp="1"/>
          </p:cNvSpPr>
          <p:nvPr>
            <p:ph type="body" idx="1"/>
          </p:nvPr>
        </p:nvSpPr>
        <p:spPr>
          <a:xfrm>
            <a:off x="-462644" y="1065829"/>
            <a:ext cx="7834994" cy="3666161"/>
          </a:xfrm>
          <a:prstGeom prst="rect">
            <a:avLst/>
          </a:prstGeom>
          <a:noFill/>
          <a:ln>
            <a:noFill/>
          </a:ln>
        </p:spPr>
        <p:txBody>
          <a:bodyPr spcFirstLastPara="1" vert="horz" wrap="square" lIns="91425" tIns="45700" rIns="91425" bIns="45700" rtlCol="0" anchor="t" anchorCtr="0">
            <a:noAutofit/>
          </a:bodyPr>
          <a:lstStyle/>
          <a:p>
            <a:pPr marL="171450" indent="-82550">
              <a:spcBef>
                <a:spcPts val="0"/>
              </a:spcBef>
              <a:buSzPts val="1400"/>
              <a:buNone/>
            </a:pPr>
            <a:endParaRPr sz="1400" b="1">
              <a:solidFill>
                <a:srgbClr val="3F3F3F"/>
              </a:solidFill>
              <a:latin typeface="Malgun Gothic"/>
              <a:ea typeface="Malgun Gothic"/>
              <a:cs typeface="Malgun Gothic"/>
              <a:sym typeface="Malgun Gothic"/>
            </a:endParaRPr>
          </a:p>
          <a:p>
            <a:pPr marL="171450" indent="-82550">
              <a:buSzPts val="1400"/>
              <a:buNone/>
            </a:pPr>
            <a:endParaRPr sz="1400" b="1">
              <a:solidFill>
                <a:srgbClr val="3F3F3F"/>
              </a:solidFill>
              <a:latin typeface="Malgun Gothic"/>
              <a:ea typeface="Malgun Gothic"/>
              <a:cs typeface="Malgun Gothic"/>
              <a:sym typeface="Malgun Gothic"/>
            </a:endParaRPr>
          </a:p>
          <a:p>
            <a:pPr marL="171450" indent="-82550">
              <a:buSzPts val="1400"/>
              <a:buNone/>
            </a:pPr>
            <a:endParaRPr sz="1400" b="1">
              <a:solidFill>
                <a:srgbClr val="3F3F3F"/>
              </a:solidFill>
              <a:latin typeface="Malgun Gothic"/>
              <a:ea typeface="Malgun Gothic"/>
              <a:cs typeface="Malgun Gothic"/>
              <a:sym typeface="Malgun Gothic"/>
            </a:endParaRPr>
          </a:p>
          <a:p>
            <a:pPr marL="171450" indent="-82550">
              <a:buSzPts val="1400"/>
              <a:buNone/>
            </a:pPr>
            <a:endParaRPr sz="1400" b="1">
              <a:solidFill>
                <a:srgbClr val="3F3F3F"/>
              </a:solidFill>
              <a:latin typeface="Malgun Gothic"/>
              <a:ea typeface="Malgun Gothic"/>
              <a:cs typeface="Malgun Gothic"/>
              <a:sym typeface="Malgun Gothic"/>
            </a:endParaRPr>
          </a:p>
          <a:p>
            <a:pPr marL="171450" indent="-171450">
              <a:lnSpc>
                <a:spcPct val="120000"/>
              </a:lnSpc>
              <a:buSzPts val="1400"/>
            </a:pPr>
            <a:r>
              <a:rPr lang="en-US" sz="1400" b="1">
                <a:solidFill>
                  <a:srgbClr val="3F3F3F"/>
                </a:solidFill>
                <a:latin typeface="Malgun Gothic"/>
                <a:ea typeface="Malgun Gothic"/>
                <a:cs typeface="Malgun Gothic"/>
                <a:sym typeface="Malgun Gothic"/>
              </a:rPr>
              <a:t>Bounded Context 와 Ubiquitous Language </a:t>
            </a:r>
            <a:br>
              <a:rPr lang="en-US" sz="1400" b="1">
                <a:solidFill>
                  <a:srgbClr val="3F3F3F"/>
                </a:solidFill>
                <a:latin typeface="Malgun Gothic"/>
                <a:ea typeface="Malgun Gothic"/>
                <a:cs typeface="Malgun Gothic"/>
                <a:sym typeface="Malgun Gothic"/>
              </a:rPr>
            </a:br>
            <a:r>
              <a:rPr lang="en-US" sz="1400">
                <a:solidFill>
                  <a:srgbClr val="3F3F3F"/>
                </a:solidFill>
                <a:latin typeface="Malgun Gothic"/>
                <a:ea typeface="Malgun Gothic"/>
                <a:cs typeface="Malgun Gothic"/>
                <a:sym typeface="Malgun Gothic"/>
              </a:rPr>
              <a:t> </a:t>
            </a:r>
            <a:r>
              <a:rPr lang="en-US">
                <a:solidFill>
                  <a:srgbClr val="3F3F3F"/>
                </a:solidFill>
                <a:latin typeface="Malgun Gothic"/>
                <a:ea typeface="Malgun Gothic"/>
                <a:cs typeface="Malgun Gothic"/>
                <a:sym typeface="Malgun Gothic"/>
              </a:rPr>
              <a:t>🡪 어떤 단위로 마이크로 서비스를 쪼개면 좋은가?</a:t>
            </a:r>
            <a:r>
              <a:rPr lang="en-US" b="1">
                <a:solidFill>
                  <a:srgbClr val="3F3F3F"/>
                </a:solidFill>
                <a:latin typeface="Malgun Gothic"/>
                <a:ea typeface="Malgun Gothic"/>
                <a:cs typeface="Malgun Gothic"/>
                <a:sym typeface="Malgun Gothic"/>
              </a:rPr>
              <a:t> </a:t>
            </a:r>
            <a:endParaRPr b="1">
              <a:solidFill>
                <a:srgbClr val="3F3F3F"/>
              </a:solidFill>
              <a:latin typeface="Malgun Gothic"/>
              <a:ea typeface="Malgun Gothic"/>
              <a:cs typeface="Malgun Gothic"/>
              <a:sym typeface="Malgun Gothic"/>
            </a:endParaRPr>
          </a:p>
          <a:p>
            <a:pPr marL="171450" lvl="1" indent="-171450">
              <a:lnSpc>
                <a:spcPct val="120000"/>
              </a:lnSpc>
              <a:spcBef>
                <a:spcPts val="750"/>
              </a:spcBef>
              <a:buClr>
                <a:srgbClr val="3F3F3F"/>
              </a:buClr>
              <a:buSzPts val="1400"/>
            </a:pPr>
            <a:r>
              <a:rPr lang="en-US" sz="1400" b="1">
                <a:solidFill>
                  <a:srgbClr val="3F3F3F"/>
                </a:solidFill>
                <a:latin typeface="Malgun Gothic"/>
                <a:ea typeface="Malgun Gothic"/>
                <a:cs typeface="Malgun Gothic"/>
                <a:sym typeface="Malgun Gothic"/>
              </a:rPr>
              <a:t>Context Mapping </a:t>
            </a:r>
            <a:br>
              <a:rPr lang="en-US" sz="1400" b="1">
                <a:solidFill>
                  <a:srgbClr val="3F3F3F"/>
                </a:solidFill>
                <a:latin typeface="Malgun Gothic"/>
                <a:ea typeface="Malgun Gothic"/>
                <a:cs typeface="Malgun Gothic"/>
                <a:sym typeface="Malgun Gothic"/>
              </a:rPr>
            </a:br>
            <a:r>
              <a:rPr lang="en-US" sz="1200">
                <a:solidFill>
                  <a:srgbClr val="3F3F3F"/>
                </a:solidFill>
                <a:latin typeface="Malgun Gothic"/>
                <a:ea typeface="Malgun Gothic"/>
                <a:cs typeface="Malgun Gothic"/>
                <a:sym typeface="Malgun Gothic"/>
              </a:rPr>
              <a:t> 🡪 서비스를 어떻게 결합할 것인가?</a:t>
            </a:r>
            <a:endParaRPr sz="1400">
              <a:solidFill>
                <a:srgbClr val="3F3F3F"/>
              </a:solidFill>
              <a:latin typeface="Malgun Gothic"/>
              <a:ea typeface="Malgun Gothic"/>
              <a:cs typeface="Malgun Gothic"/>
              <a:sym typeface="Malgun Gothic"/>
            </a:endParaRPr>
          </a:p>
          <a:p>
            <a:pPr marL="171450" lvl="1" indent="-171450">
              <a:lnSpc>
                <a:spcPct val="120000"/>
              </a:lnSpc>
              <a:spcBef>
                <a:spcPts val="750"/>
              </a:spcBef>
              <a:buClr>
                <a:srgbClr val="3F3F3F"/>
              </a:buClr>
              <a:buSzPts val="1400"/>
            </a:pPr>
            <a:r>
              <a:rPr lang="en-US" sz="1400" b="1">
                <a:solidFill>
                  <a:srgbClr val="3F3F3F"/>
                </a:solidFill>
                <a:latin typeface="Malgun Gothic"/>
                <a:ea typeface="Malgun Gothic"/>
                <a:cs typeface="Malgun Gothic"/>
                <a:sym typeface="Malgun Gothic"/>
              </a:rPr>
              <a:t>Domain Events </a:t>
            </a:r>
            <a:br>
              <a:rPr lang="en-US" sz="1400" b="1">
                <a:solidFill>
                  <a:srgbClr val="3F3F3F"/>
                </a:solidFill>
                <a:latin typeface="Malgun Gothic"/>
                <a:ea typeface="Malgun Gothic"/>
                <a:cs typeface="Malgun Gothic"/>
                <a:sym typeface="Malgun Gothic"/>
              </a:rPr>
            </a:br>
            <a:r>
              <a:rPr lang="en-US" sz="1200">
                <a:solidFill>
                  <a:srgbClr val="3F3F3F"/>
                </a:solidFill>
                <a:latin typeface="Malgun Gothic"/>
                <a:ea typeface="Malgun Gothic"/>
                <a:cs typeface="Malgun Gothic"/>
                <a:sym typeface="Malgun Gothic"/>
              </a:rPr>
              <a:t> 🡪 어떤 비즈니스 이벤트에 의하여 마이크로 서비스들이 상호 반응하는가?</a:t>
            </a:r>
            <a:endParaRPr sz="1400">
              <a:solidFill>
                <a:srgbClr val="3F3F3F"/>
              </a:solidFill>
              <a:latin typeface="Malgun Gothic"/>
              <a:ea typeface="Malgun Gothic"/>
              <a:cs typeface="Malgun Gothic"/>
              <a:sym typeface="Malgun Gothic"/>
            </a:endParaRPr>
          </a:p>
        </p:txBody>
      </p:sp>
      <p:sp>
        <p:nvSpPr>
          <p:cNvPr id="1701" name="Google Shape;1701;p54"/>
          <p:cNvSpPr/>
          <p:nvPr/>
        </p:nvSpPr>
        <p:spPr>
          <a:xfrm>
            <a:off x="-1143000" y="1369219"/>
            <a:ext cx="4002833" cy="547676"/>
          </a:xfrm>
          <a:prstGeom prst="rect">
            <a:avLst/>
          </a:prstGeom>
          <a:solidFill>
            <a:srgbClr val="1BBC9B"/>
          </a:solidFill>
          <a:ln>
            <a:noFill/>
          </a:ln>
        </p:spPr>
        <p:txBody>
          <a:bodyPr spcFirstLastPara="1" wrap="square" lIns="91425" tIns="45700" rIns="91425" bIns="45700" anchor="ctr" anchorCtr="0">
            <a:noAutofit/>
          </a:bodyPr>
          <a:lstStyle/>
          <a:p>
            <a:pPr algn="ctr">
              <a:buClr>
                <a:schemeClr val="lt1"/>
              </a:buClr>
              <a:buSzPts val="3000"/>
            </a:pPr>
            <a:r>
              <a:rPr lang="en-US" sz="3000">
                <a:solidFill>
                  <a:schemeClr val="lt1"/>
                </a:solidFill>
                <a:latin typeface="Calibri"/>
                <a:ea typeface="Calibri"/>
                <a:cs typeface="Calibri"/>
                <a:sym typeface="Calibri"/>
              </a:rPr>
              <a:t>DDD for MSA</a:t>
            </a:r>
            <a:endParaRPr/>
          </a:p>
        </p:txBody>
      </p:sp>
      <p:pic>
        <p:nvPicPr>
          <p:cNvPr id="1702" name="Google Shape;1702;p54"/>
          <p:cNvPicPr preferRelativeResize="0"/>
          <p:nvPr/>
        </p:nvPicPr>
        <p:blipFill rotWithShape="1">
          <a:blip r:embed="rId3">
            <a:alphaModFix/>
          </a:blip>
          <a:srcRect/>
          <a:stretch/>
        </p:blipFill>
        <p:spPr>
          <a:xfrm>
            <a:off x="6001176" y="1254637"/>
            <a:ext cx="1906361" cy="2520632"/>
          </a:xfrm>
          <a:prstGeom prst="rect">
            <a:avLst/>
          </a:prstGeom>
          <a:noFill/>
          <a:ln>
            <a:noFill/>
          </a:ln>
          <a:effectLst>
            <a:outerShdw blurRad="292100" dist="139700" dir="2700000" algn="tl" rotWithShape="0">
              <a:schemeClr val="accent3">
                <a:alpha val="64313"/>
              </a:schemeClr>
            </a:outerShdw>
          </a:effectLst>
        </p:spPr>
      </p:pic>
      <p:sp>
        <p:nvSpPr>
          <p:cNvPr id="1703" name="Google Shape;1703;p54"/>
          <p:cNvSpPr/>
          <p:nvPr/>
        </p:nvSpPr>
        <p:spPr>
          <a:xfrm>
            <a:off x="4509121" y="4155926"/>
            <a:ext cx="2390489" cy="553998"/>
          </a:xfrm>
          <a:prstGeom prst="rect">
            <a:avLst/>
          </a:prstGeom>
          <a:solidFill>
            <a:schemeClr val="accent4"/>
          </a:solidFill>
          <a:ln>
            <a:noFill/>
          </a:ln>
        </p:spPr>
        <p:txBody>
          <a:bodyPr spcFirstLastPara="1" wrap="square" lIns="91425" tIns="45700" rIns="91425" bIns="45700" anchor="t" anchorCtr="0">
            <a:spAutoFit/>
          </a:bodyPr>
          <a:lstStyle/>
          <a:p>
            <a:pPr algn="r">
              <a:buClr>
                <a:schemeClr val="lt1"/>
              </a:buClr>
              <a:buSzPts val="1000"/>
            </a:pPr>
            <a:r>
              <a:rPr lang="en-US" sz="1000" i="1">
                <a:solidFill>
                  <a:schemeClr val="lt1"/>
                </a:solidFill>
              </a:rPr>
              <a:t>The key to controlling complexity is a good domain model </a:t>
            </a:r>
            <a:br>
              <a:rPr lang="en-US" sz="1000" i="1">
                <a:solidFill>
                  <a:schemeClr val="lt1"/>
                </a:solidFill>
              </a:rPr>
            </a:br>
            <a:r>
              <a:rPr lang="en-US" sz="1000" i="1">
                <a:solidFill>
                  <a:schemeClr val="lt1"/>
                </a:solidFill>
              </a:rPr>
              <a:t>– Martin Fowler</a:t>
            </a:r>
            <a:endParaRPr sz="1000" i="1">
              <a:solidFill>
                <a:schemeClr val="lt1"/>
              </a:solidFill>
            </a:endParaRPr>
          </a:p>
        </p:txBody>
      </p:sp>
      <p:pic>
        <p:nvPicPr>
          <p:cNvPr id="1704" name="Google Shape;1704;p54"/>
          <p:cNvPicPr preferRelativeResize="0"/>
          <p:nvPr/>
        </p:nvPicPr>
        <p:blipFill rotWithShape="1">
          <a:blip r:embed="rId4">
            <a:alphaModFix/>
          </a:blip>
          <a:srcRect/>
          <a:stretch/>
        </p:blipFill>
        <p:spPr>
          <a:xfrm>
            <a:off x="6899609" y="4361952"/>
            <a:ext cx="525872" cy="527378"/>
          </a:xfrm>
          <a:prstGeom prst="rect">
            <a:avLst/>
          </a:prstGeom>
          <a:noFill/>
          <a:ln>
            <a:noFill/>
          </a:ln>
          <a:effectLst>
            <a:outerShdw blurRad="190500" algn="tl" rotWithShape="0">
              <a:schemeClr val="accent3">
                <a:alpha val="69411"/>
              </a:schemeClr>
            </a:outerShdw>
          </a:effectLst>
        </p:spPr>
      </p:pic>
      <p:pic>
        <p:nvPicPr>
          <p:cNvPr id="1705" name="Google Shape;1705;p54" descr="elated image"/>
          <p:cNvPicPr preferRelativeResize="0"/>
          <p:nvPr/>
        </p:nvPicPr>
        <p:blipFill rotWithShape="1">
          <a:blip r:embed="rId5">
            <a:alphaModFix/>
          </a:blip>
          <a:srcRect/>
          <a:stretch/>
        </p:blipFill>
        <p:spPr>
          <a:xfrm>
            <a:off x="5161970" y="938205"/>
            <a:ext cx="1128250" cy="1512088"/>
          </a:xfrm>
          <a:prstGeom prst="rect">
            <a:avLst/>
          </a:prstGeom>
          <a:noFill/>
          <a:ln>
            <a:noFill/>
          </a:ln>
        </p:spPr>
      </p:pic>
    </p:spTree>
    <p:extLst>
      <p:ext uri="{BB962C8B-B14F-4D97-AF65-F5344CB8AC3E}">
        <p14:creationId xmlns:p14="http://schemas.microsoft.com/office/powerpoint/2010/main" val="370320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9F288E-2033-2747-8A20-C10170035E77}"/>
              </a:ext>
            </a:extLst>
          </p:cNvPr>
          <p:cNvSpPr>
            <a:spLocks noGrp="1"/>
          </p:cNvSpPr>
          <p:nvPr>
            <p:ph type="title"/>
          </p:nvPr>
        </p:nvSpPr>
        <p:spPr/>
        <p:txBody>
          <a:bodyPr/>
          <a:lstStyle/>
          <a:p>
            <a:endParaRPr kumimoji="1" lang="ko-US" altLang="en-US"/>
          </a:p>
        </p:txBody>
      </p:sp>
      <p:sp>
        <p:nvSpPr>
          <p:cNvPr id="3" name="텍스트 개체 틀 2">
            <a:extLst>
              <a:ext uri="{FF2B5EF4-FFF2-40B4-BE49-F238E27FC236}">
                <a16:creationId xmlns:a16="http://schemas.microsoft.com/office/drawing/2014/main" id="{5EE4C2BA-28BC-3145-8107-25C90022C5F6}"/>
              </a:ext>
            </a:extLst>
          </p:cNvPr>
          <p:cNvSpPr>
            <a:spLocks noGrp="1"/>
          </p:cNvSpPr>
          <p:nvPr>
            <p:ph type="body" idx="1"/>
          </p:nvPr>
        </p:nvSpPr>
        <p:spPr/>
        <p:txBody>
          <a:bodyPr/>
          <a:lstStyle/>
          <a:p>
            <a:endParaRPr kumimoji="1" lang="ko-US" altLang="en-US"/>
          </a:p>
        </p:txBody>
      </p:sp>
      <p:pic>
        <p:nvPicPr>
          <p:cNvPr id="4" name="그림 3">
            <a:extLst>
              <a:ext uri="{FF2B5EF4-FFF2-40B4-BE49-F238E27FC236}">
                <a16:creationId xmlns:a16="http://schemas.microsoft.com/office/drawing/2014/main" id="{E67F2309-0292-A34B-B322-052E7E8FCB25}"/>
              </a:ext>
            </a:extLst>
          </p:cNvPr>
          <p:cNvPicPr>
            <a:picLocks noChangeAspect="1"/>
          </p:cNvPicPr>
          <p:nvPr/>
        </p:nvPicPr>
        <p:blipFill>
          <a:blip r:embed="rId2"/>
          <a:stretch>
            <a:fillRect/>
          </a:stretch>
        </p:blipFill>
        <p:spPr>
          <a:xfrm>
            <a:off x="489857" y="0"/>
            <a:ext cx="5878286" cy="5143500"/>
          </a:xfrm>
          <a:prstGeom prst="rect">
            <a:avLst/>
          </a:prstGeom>
        </p:spPr>
      </p:pic>
    </p:spTree>
    <p:extLst>
      <p:ext uri="{BB962C8B-B14F-4D97-AF65-F5344CB8AC3E}">
        <p14:creationId xmlns:p14="http://schemas.microsoft.com/office/powerpoint/2010/main" val="3387000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pic>
        <p:nvPicPr>
          <p:cNvPr id="1710" name="Google Shape;1710;p55"/>
          <p:cNvPicPr preferRelativeResize="0"/>
          <p:nvPr/>
        </p:nvPicPr>
        <p:blipFill rotWithShape="1">
          <a:blip r:embed="rId3">
            <a:alphaModFix/>
          </a:blip>
          <a:srcRect l="1124" r="6874"/>
          <a:stretch/>
        </p:blipFill>
        <p:spPr>
          <a:xfrm>
            <a:off x="1531417" y="2461068"/>
            <a:ext cx="3881231" cy="1871980"/>
          </a:xfrm>
          <a:prstGeom prst="rect">
            <a:avLst/>
          </a:prstGeom>
          <a:noFill/>
          <a:ln>
            <a:noFill/>
          </a:ln>
        </p:spPr>
      </p:pic>
      <p:sp>
        <p:nvSpPr>
          <p:cNvPr id="1711" name="Google Shape;1711;p55"/>
          <p:cNvSpPr/>
          <p:nvPr/>
        </p:nvSpPr>
        <p:spPr>
          <a:xfrm>
            <a:off x="341163" y="1419622"/>
            <a:ext cx="6261739" cy="3259632"/>
          </a:xfrm>
          <a:prstGeom prst="ellipse">
            <a:avLst/>
          </a:prstGeom>
          <a:noFill/>
          <a:ln w="50800" cap="flat" cmpd="sng">
            <a:solidFill>
              <a:srgbClr val="144D73"/>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
        <p:nvSpPr>
          <p:cNvPr id="1712" name="Google Shape;1712;p55"/>
          <p:cNvSpPr txBox="1"/>
          <p:nvPr/>
        </p:nvSpPr>
        <p:spPr>
          <a:xfrm>
            <a:off x="1540418" y="1592206"/>
            <a:ext cx="3863226" cy="868863"/>
          </a:xfrm>
          <a:prstGeom prst="rect">
            <a:avLst/>
          </a:prstGeom>
          <a:noFill/>
          <a:ln>
            <a:noFill/>
          </a:ln>
        </p:spPr>
        <p:txBody>
          <a:bodyPr spcFirstLastPara="1" wrap="square" lIns="91425" tIns="91425" rIns="91425" bIns="91425" anchor="ctr" anchorCtr="0">
            <a:noAutofit/>
          </a:bodyPr>
          <a:lstStyle/>
          <a:p>
            <a:pPr algn="ctr">
              <a:buClr>
                <a:srgbClr val="0B87A1"/>
              </a:buClr>
              <a:buSzPts val="2000"/>
            </a:pPr>
            <a:r>
              <a:rPr lang="en-US" sz="2000" b="1">
                <a:solidFill>
                  <a:srgbClr val="0070C0"/>
                </a:solidFill>
                <a:latin typeface="Malgun Gothic"/>
                <a:ea typeface="Malgun Gothic"/>
                <a:cs typeface="Malgun Gothic"/>
                <a:sym typeface="Malgun Gothic"/>
              </a:rPr>
              <a:t>Ubiquitous Language</a:t>
            </a:r>
            <a:endParaRPr/>
          </a:p>
          <a:p>
            <a:pPr algn="ctr">
              <a:buClr>
                <a:srgbClr val="0B87A1"/>
              </a:buClr>
              <a:buSzPts val="1600"/>
            </a:pPr>
            <a:r>
              <a:rPr lang="en-US" sz="1600" b="1">
                <a:solidFill>
                  <a:srgbClr val="0070C0"/>
                </a:solidFill>
                <a:latin typeface="Malgun Gothic"/>
                <a:ea typeface="Malgun Gothic"/>
                <a:cs typeface="Malgun Gothic"/>
                <a:sym typeface="Malgun Gothic"/>
              </a:rPr>
              <a:t>(도메인 언어)</a:t>
            </a:r>
            <a:endParaRPr sz="1600" b="1">
              <a:solidFill>
                <a:srgbClr val="0070C0"/>
              </a:solidFill>
              <a:latin typeface="Malgun Gothic"/>
              <a:ea typeface="Malgun Gothic"/>
              <a:cs typeface="Malgun Gothic"/>
              <a:sym typeface="Malgun Gothic"/>
            </a:endParaRPr>
          </a:p>
        </p:txBody>
      </p:sp>
      <p:sp>
        <p:nvSpPr>
          <p:cNvPr id="1713" name="Google Shape;1713;p55"/>
          <p:cNvSpPr txBox="1">
            <a:spLocks noGrp="1"/>
          </p:cNvSpPr>
          <p:nvPr>
            <p:ph type="title"/>
          </p:nvPr>
        </p:nvSpPr>
        <p:spPr>
          <a:xfrm>
            <a:off x="-462644" y="416802"/>
            <a:ext cx="7834994" cy="649027"/>
          </a:xfrm>
          <a:prstGeom prst="rect">
            <a:avLst/>
          </a:prstGeom>
          <a:noFill/>
          <a:ln>
            <a:noFill/>
          </a:ln>
        </p:spPr>
        <p:txBody>
          <a:bodyPr spcFirstLastPara="1" vert="horz" wrap="square" lIns="91425" tIns="45700" rIns="91425" bIns="45700" rtlCol="0" anchor="ctr" anchorCtr="0">
            <a:noAutofit/>
          </a:bodyPr>
          <a:lstStyle/>
          <a:p>
            <a:pPr algn="ctr"/>
            <a:r>
              <a:rPr lang="en-US"/>
              <a:t>Bounded Context</a:t>
            </a:r>
            <a:br>
              <a:rPr lang="en-US"/>
            </a:br>
            <a:r>
              <a:rPr lang="en-US" sz="2400" b="0">
                <a:latin typeface="Malgun Gothic"/>
                <a:ea typeface="Malgun Gothic"/>
                <a:cs typeface="Malgun Gothic"/>
                <a:sym typeface="Malgun Gothic"/>
              </a:rPr>
              <a:t>(한정된 맥락)</a:t>
            </a:r>
            <a:endParaRPr sz="2400" b="0">
              <a:latin typeface="Malgun Gothic"/>
              <a:ea typeface="Malgun Gothic"/>
              <a:cs typeface="Malgun Gothic"/>
              <a:sym typeface="Malgun Gothic"/>
            </a:endParaRPr>
          </a:p>
        </p:txBody>
      </p:sp>
      <p:sp>
        <p:nvSpPr>
          <p:cNvPr id="2" name="직사각형 1">
            <a:extLst>
              <a:ext uri="{FF2B5EF4-FFF2-40B4-BE49-F238E27FC236}">
                <a16:creationId xmlns:a16="http://schemas.microsoft.com/office/drawing/2014/main" id="{3D6B8A24-8DA0-454C-AAF1-FDE57E524023}"/>
              </a:ext>
            </a:extLst>
          </p:cNvPr>
          <p:cNvSpPr/>
          <p:nvPr/>
        </p:nvSpPr>
        <p:spPr>
          <a:xfrm>
            <a:off x="3311820" y="2417863"/>
            <a:ext cx="234360" cy="307777"/>
          </a:xfrm>
          <a:prstGeom prst="rect">
            <a:avLst/>
          </a:prstGeom>
        </p:spPr>
        <p:txBody>
          <a:bodyPr wrap="none">
            <a:spAutoFit/>
          </a:bodyPr>
          <a:lstStyle/>
          <a:p>
            <a:r>
              <a:rPr lang="ko-Kore-KR" altLang="en-US" dirty="0"/>
              <a:t> </a:t>
            </a:r>
          </a:p>
        </p:txBody>
      </p:sp>
    </p:spTree>
    <p:extLst>
      <p:ext uri="{BB962C8B-B14F-4D97-AF65-F5344CB8AC3E}">
        <p14:creationId xmlns:p14="http://schemas.microsoft.com/office/powerpoint/2010/main" val="9329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710"/>
                                        </p:tgtEl>
                                        <p:attrNameLst>
                                          <p:attrName>style.visibility</p:attrName>
                                        </p:attrNameLst>
                                      </p:cBhvr>
                                      <p:to>
                                        <p:strVal val="visible"/>
                                      </p:to>
                                    </p:set>
                                    <p:animEffect transition="in" filter="fade">
                                      <p:cBhvr>
                                        <p:cTn id="13" dur="500"/>
                                        <p:tgtEl>
                                          <p:spTgt spid="1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KoPub돋움체 Medium"/>
        <a:ea typeface=""/>
        <a:cs typeface=""/>
        <a:font script="Jpan" typeface="ＭＳ Ｐゴシック"/>
        <a:font script="Hang" typeface="KoPub돋움체 Medium"/>
        <a:font script="Hans" typeface="宋体"/>
        <a:font script="Hant" typeface="新細明體"/>
        <a:font script="Arab" typeface="KoPub돋움체 Medium"/>
        <a:font script="Hebr" typeface="KoPub돋움체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majorFont>
      <a:minorFont>
        <a:latin typeface="KoPub돋움체 Medium"/>
        <a:ea typeface=""/>
        <a:cs typeface=""/>
        <a:font script="Jpan" typeface="ＭＳ Ｐゴシック"/>
        <a:font script="Hang" typeface="KoPub돋움체 Medium"/>
        <a:font script="Hans" typeface="宋体"/>
        <a:font script="Hant" typeface="新細明體"/>
        <a:font script="Arab" typeface="KoPub돋움체 Medium"/>
        <a:font script="Hebr" typeface="KoPub돋움체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a:solidFill>
            <a:schemeClr val="bg1">
              <a:lumMod val="75000"/>
            </a:schemeClr>
          </a:solidFill>
          <a:prstDash val="solid"/>
        </a:ln>
      </a:spPr>
      <a:bodyPr lIns="36000" tIns="41985" rIns="36000" bIns="41985" rtlCol="0" anchor="ctr"/>
      <a:lstStyle>
        <a:defPPr algn="ctr" defTabSz="957838" fontAlgn="auto" latinLnBrk="0">
          <a:spcBef>
            <a:spcPts val="0"/>
          </a:spcBef>
          <a:spcAft>
            <a:spcPts val="0"/>
          </a:spcAft>
          <a:defRPr kumimoji="0" sz="1000" dirty="0" smtClean="0">
            <a:solidFill>
              <a:schemeClr val="tx1"/>
            </a:solidFill>
            <a:latin typeface="맑은 고딕" panose="020B0503020000020004" pitchFamily="50" charset="-127"/>
            <a:ea typeface="맑은 고딕" panose="020B0503020000020004"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000" smtClean="0">
            <a:latin typeface="KoPub돋움체 Medium" pitchFamily="50" charset="-127"/>
            <a:ea typeface="KoPub돋움체 Medium" pitchFamily="50" charset="-127"/>
          </a:defRPr>
        </a:defPPr>
      </a:lstStyle>
    </a:txDef>
  </a:objectDefaults>
  <a:extraClrSchemeLst/>
</a:theme>
</file>

<file path=ppt/theme/theme2.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27587</TotalTime>
  <Words>7000</Words>
  <Application>Microsoft Office PowerPoint</Application>
  <PresentationFormat>사용자 지정</PresentationFormat>
  <Paragraphs>2348</Paragraphs>
  <Slides>129</Slides>
  <Notes>87</Notes>
  <HiddenSlides>0</HiddenSlides>
  <MMClips>0</MMClips>
  <ScaleCrop>false</ScaleCrop>
  <HeadingPairs>
    <vt:vector size="6" baseType="variant">
      <vt:variant>
        <vt:lpstr>사용한 글꼴</vt:lpstr>
      </vt:variant>
      <vt:variant>
        <vt:i4>24</vt:i4>
      </vt:variant>
      <vt:variant>
        <vt:lpstr>테마</vt:lpstr>
      </vt:variant>
      <vt:variant>
        <vt:i4>2</vt:i4>
      </vt:variant>
      <vt:variant>
        <vt:lpstr>슬라이드 제목</vt:lpstr>
      </vt:variant>
      <vt:variant>
        <vt:i4>129</vt:i4>
      </vt:variant>
    </vt:vector>
  </HeadingPairs>
  <TitlesOfParts>
    <vt:vector size="155" baseType="lpstr">
      <vt:lpstr>-apple-system</vt:lpstr>
      <vt:lpstr>Dosis Light</vt:lpstr>
      <vt:lpstr>KoPub돋움체 Bold</vt:lpstr>
      <vt:lpstr>KoPub돋움체 Light</vt:lpstr>
      <vt:lpstr>KoPub돋움체 Medium</vt:lpstr>
      <vt:lpstr>Lato Bold</vt:lpstr>
      <vt:lpstr>Lato Medium</vt:lpstr>
      <vt:lpstr>Monotype Sorts</vt:lpstr>
      <vt:lpstr>NanumMyeongjo</vt:lpstr>
      <vt:lpstr>NonBreakingSpaceOverride</vt:lpstr>
      <vt:lpstr>Noto Sans Symbols</vt:lpstr>
      <vt:lpstr>Quattrocento Sans</vt:lpstr>
      <vt:lpstr>Rix고딕 B</vt:lpstr>
      <vt:lpstr>Roboto</vt:lpstr>
      <vt:lpstr>나눔고딕</vt:lpstr>
      <vt:lpstr>나눔고딕 Bold</vt:lpstr>
      <vt:lpstr>나눔고딕 ExtraBold</vt:lpstr>
      <vt:lpstr>맑은 고딕</vt:lpstr>
      <vt:lpstr>맑은 고딕</vt:lpstr>
      <vt:lpstr>Arial</vt:lpstr>
      <vt:lpstr>Calibri</vt:lpstr>
      <vt:lpstr>Calibri Light</vt:lpstr>
      <vt:lpstr>Times New Roman</vt:lpstr>
      <vt:lpstr>Wingdings</vt:lpstr>
      <vt:lpstr>1장</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MSA 란</vt:lpstr>
      <vt:lpstr>PowerPoint 프레젠테이션</vt:lpstr>
      <vt:lpstr>PowerPoint 프레젠테이션</vt:lpstr>
      <vt:lpstr>PowerPoint 프레젠테이션</vt:lpstr>
      <vt:lpstr>Cloud Native Application(CNA)</vt:lpstr>
      <vt:lpstr>Conway’s law(1/2)</vt:lpstr>
      <vt:lpstr>Conway’s law-다기능 팀</vt:lpstr>
      <vt:lpstr>CNCF Cloud Native Interactive Landscape</vt:lpstr>
      <vt:lpstr>Outer &amp; Inner Architecture</vt:lpstr>
      <vt:lpstr>마이크로서비스 외부/내부 아키텍처</vt:lpstr>
      <vt:lpstr>Outer &amp; Inner Architecture</vt:lpstr>
      <vt:lpstr>PowerPoint 프레젠테이션</vt:lpstr>
      <vt:lpstr>소프트웨어 아키텍처의 성장 여정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첫번째, 마이크로서비스가 아닌 것: 모노리틱 아키텍처  (A Monolithic Architecture)</vt:lpstr>
      <vt:lpstr>모노리틱 아키텍처의 분석</vt:lpstr>
      <vt:lpstr>모노리틱 아키텍처의 단점 Drawbacks of a Monolithic Architecture</vt:lpstr>
      <vt:lpstr>반면: A Microservice Architecture</vt:lpstr>
      <vt:lpstr>Microservice Architecture</vt:lpstr>
      <vt:lpstr>Principles of Microservices</vt:lpstr>
      <vt:lpstr>HTTP/REST 를 이용한 약결합 연동  (Loosely-Coupled Interaction via HTTP/REST)</vt:lpstr>
      <vt:lpstr>비동기 메시징을 통한 약결합 연동 Loosely-Coupled Interaction via Asynchronous Messaging</vt:lpstr>
      <vt:lpstr>Microservice Architecture benefits</vt:lpstr>
      <vt:lpstr>Microservice Architecture</vt:lpstr>
      <vt:lpstr>Drawbacks to a Microservice Architecture</vt:lpstr>
      <vt:lpstr>해결책: MSA 디자인 패턴</vt:lpstr>
      <vt:lpstr>넷플릭스 OSS</vt:lpstr>
      <vt:lpstr>마이크로 서비스 전환 사례</vt:lpstr>
      <vt:lpstr>Tip: 10 Attributes of Cloud Native Applications</vt:lpstr>
      <vt:lpstr>Quiz</vt:lpstr>
      <vt:lpstr>Quiz</vt:lpstr>
      <vt:lpstr>Quiz</vt:lpstr>
      <vt:lpstr>PowerPoint 프레젠테이션</vt:lpstr>
      <vt:lpstr>회사의 성장 - Separation of Concerns</vt:lpstr>
      <vt:lpstr>책임소재 – 중요한 것과 덜 중요한 것의 분리</vt:lpstr>
      <vt:lpstr>회사의 성장 – 자치성과 동기부여</vt:lpstr>
      <vt:lpstr>책임소재 – 자치성과 동기부여</vt:lpstr>
      <vt:lpstr>조직 전환 방안 – TO-BE</vt:lpstr>
      <vt:lpstr>PowerPoint 프레젠테이션</vt:lpstr>
      <vt:lpstr>PowerPoint 프레젠테이션</vt:lpstr>
      <vt:lpstr>Data Projection in Request-Response model</vt:lpstr>
      <vt:lpstr>PowerPoint 프레젠테이션</vt:lpstr>
      <vt:lpstr>장애전파 차단: 서킷브레이커 패턴</vt:lpstr>
      <vt:lpstr>Write-side using Req-Resp: 2-Phase Commit </vt:lpstr>
      <vt:lpstr>PowerPoint 프레젠테이션</vt:lpstr>
      <vt:lpstr>Approach #2 : Event Driven Architecture</vt:lpstr>
      <vt:lpstr>PowerPoint 프레젠테이션</vt:lpstr>
      <vt:lpstr>비동기 메시징 - 런타임 약결합  Loosely-Coupled Interaction via Asynchronous Messaging</vt:lpstr>
      <vt:lpstr>Microservice Integration with Event-driven Architecture</vt:lpstr>
      <vt:lpstr>Inter-microservice Call - Event Publish / Subscribe (PubSub)</vt:lpstr>
      <vt:lpstr>Eventual Consistency를 통한 분산 트랜잭션 처리</vt:lpstr>
      <vt:lpstr>여기서 선택의 길을 만남…</vt:lpstr>
      <vt:lpstr>Eventual TX – 불일치가 Mission Critical 한 경우</vt:lpstr>
      <vt:lpstr>Eventual TX – Rollback (Saga Pattern)</vt:lpstr>
      <vt:lpstr>PowerPoint 프레젠테이션</vt:lpstr>
      <vt:lpstr>Event Driven MSA Architecture</vt:lpstr>
      <vt:lpstr>Case Study – 11번가</vt:lpstr>
      <vt:lpstr>Integration Strategies Compared</vt:lpstr>
      <vt:lpstr>Approach #3: BizDevOps Process &amp; Infra</vt:lpstr>
      <vt:lpstr>서비스를 죽지 않게 하려면…</vt:lpstr>
      <vt:lpstr> 항상성이 (Self-Healing) 자동으로 유지되면 어떨까?</vt:lpstr>
      <vt:lpstr>Kubernetes</vt:lpstr>
      <vt:lpstr>Outer &amp; Inner Architecture </vt:lpstr>
      <vt:lpstr>Container Orchestration – Self Healing Mechanism</vt:lpstr>
      <vt:lpstr>Container Orchestration – Scale out</vt:lpstr>
      <vt:lpstr>Container Orchestrator – Zero Down Time Deploy</vt:lpstr>
      <vt:lpstr>적용 아키텍처</vt:lpstr>
      <vt:lpstr>효과 – 장애 최소화</vt:lpstr>
      <vt:lpstr>효과 – 기능 확장</vt:lpstr>
      <vt:lpstr>효과 – 기능 확장</vt:lpstr>
      <vt:lpstr>효과 – 성능 배분</vt:lpstr>
      <vt:lpstr>목표수준수립과 비용</vt:lpstr>
      <vt:lpstr>PowerPoint 프레젠테이션</vt:lpstr>
      <vt:lpstr>Learning Path to Cloud Native</vt:lpstr>
      <vt:lpstr>   DDD Patterns</vt:lpstr>
      <vt:lpstr>Domain-Driven Design &amp; MSA</vt:lpstr>
      <vt:lpstr>PowerPoint 프레젠테이션</vt:lpstr>
      <vt:lpstr>Bounded Context (한정된 맥락)</vt:lpstr>
      <vt:lpstr>Bounded Context and Ubiquitous Language </vt:lpstr>
      <vt:lpstr>Cognitive Cost</vt:lpstr>
      <vt:lpstr>In Monolith :  Single Model Fits All</vt:lpstr>
      <vt:lpstr>In MSA :  Multiple Models</vt:lpstr>
      <vt:lpstr>Comparison of Total Communication Cost</vt:lpstr>
      <vt:lpstr>In Microservices :</vt:lpstr>
      <vt:lpstr>마이크로 서비스간의 서열과 역학관계</vt:lpstr>
      <vt:lpstr>Diff. between Subdomain Types</vt:lpstr>
      <vt:lpstr>Ref : Relation types between services</vt:lpstr>
      <vt:lpstr>마이크로 서비스간의 서열과 역학관계</vt:lpstr>
      <vt:lpstr>마이크로 서비스간의 서열과 역학관계</vt:lpstr>
      <vt:lpstr>마이크로 서비스간의 서열과 역학관계</vt:lpstr>
      <vt:lpstr>분리수준 - 어느 굵기로 쪼갤 것인가? </vt:lpstr>
      <vt:lpstr>분리관점 - 어떤 칼로 쪼갤 것인가?</vt:lpstr>
      <vt:lpstr>Event Storming : Prepare</vt:lpstr>
      <vt:lpstr>Tools</vt:lpstr>
      <vt:lpstr>PowerPoint 프레젠테이션</vt:lpstr>
      <vt:lpstr>Microservice Implementation Pattern (1)</vt:lpstr>
      <vt:lpstr>Applying MSA Chassis</vt:lpstr>
      <vt:lpstr>Applying MSA Chassis</vt:lpstr>
      <vt:lpstr>Applying MSA Chassis</vt:lpstr>
      <vt:lpstr>실습 예제</vt:lpstr>
      <vt:lpstr>분석/설계</vt:lpstr>
      <vt:lpstr>시나리오</vt:lpstr>
      <vt:lpstr>헥사고날 아키텍처 </vt:lpstr>
      <vt:lpstr>구현</vt:lpstr>
      <vt:lpstr>PowerPoint 프레젠테이션</vt:lpstr>
      <vt:lpstr>운영</vt:lpstr>
      <vt:lpstr>Recommended Books</vt:lpstr>
      <vt:lpstr>MSA School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장 진영</dc:creator>
  <cp:lastModifiedBy>myinno</cp:lastModifiedBy>
  <cp:revision>137</cp:revision>
  <cp:lastPrinted>2021-12-13T05:24:45Z</cp:lastPrinted>
  <dcterms:created xsi:type="dcterms:W3CDTF">2020-09-03T02:06:59Z</dcterms:created>
  <dcterms:modified xsi:type="dcterms:W3CDTF">2023-03-15T06:47:43Z</dcterms:modified>
</cp:coreProperties>
</file>